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774387-27CD-4186-B173-6F35B90C6B54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41574"/>
            <a:ext cx="772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Имя существительное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24498" y="4421430"/>
            <a:ext cx="46799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Камалова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Н.З.,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учитель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начальных классов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первой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квалификационной категории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МБОУ «АСОШ №1» РТ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69091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Русский язык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класс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Подберите синонимы к слову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РОССИЯ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Гаяз\Рабочий стол\Имя существительное\Картинки Маша и Медведь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228" y="3339802"/>
            <a:ext cx="57531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112568" cy="32403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Отчизна</a:t>
            </a:r>
            <a:br>
              <a:rPr lang="ru-RU" b="1" dirty="0" smtClean="0"/>
            </a:br>
            <a:r>
              <a:rPr lang="ru-RU" b="1" dirty="0" smtClean="0"/>
              <a:t>Отечество</a:t>
            </a:r>
            <a:br>
              <a:rPr lang="ru-RU" b="1" dirty="0" smtClean="0"/>
            </a:br>
            <a:r>
              <a:rPr lang="ru-RU" b="1" dirty="0" smtClean="0"/>
              <a:t>Родина</a:t>
            </a:r>
            <a:br>
              <a:rPr lang="ru-RU" b="1" dirty="0" smtClean="0"/>
            </a:br>
            <a:r>
              <a:rPr lang="ru-RU" b="1" dirty="0" smtClean="0"/>
              <a:t>страна</a:t>
            </a:r>
            <a:endParaRPr lang="ru-RU" b="1" dirty="0"/>
          </a:p>
        </p:txBody>
      </p:sp>
      <p:pic>
        <p:nvPicPr>
          <p:cNvPr id="4" name="Picture 3" descr="C:\Documents and Settings\Гаяз\Рабочий стол\Имя существительное\флаг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6776"/>
            <a:ext cx="2376264" cy="158021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5" name="Picture 4" descr="C:\Documents and Settings\Гаяз\Рабочий стол\Имя существительное\герб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416" y="1340768"/>
            <a:ext cx="2028056" cy="2218186"/>
          </a:xfrm>
          <a:prstGeom prst="rect">
            <a:avLst/>
          </a:prstGeom>
          <a:noFill/>
        </p:spPr>
      </p:pic>
      <p:pic>
        <p:nvPicPr>
          <p:cNvPr id="3075" name="Picture 3" descr="C:\Documents and Settings\Гаяз\Рабочий стол\Имя существительное\Картинки Маша и Медведь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784108" cy="230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764704"/>
            <a:ext cx="7653536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Леса, поля, луга, праздники, традиции</a:t>
            </a:r>
            <a:endParaRPr lang="ru-RU" sz="4000" dirty="0"/>
          </a:p>
        </p:txBody>
      </p:sp>
      <p:pic>
        <p:nvPicPr>
          <p:cNvPr id="1029" name="Picture 5" descr="C:\Documents and Settings\Гаяз\Рабочий стол\Имя существительное\Картинки леса, поля\сабанту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590" y="4074995"/>
            <a:ext cx="4077642" cy="2666373"/>
          </a:xfrm>
          <a:prstGeom prst="rect">
            <a:avLst/>
          </a:prstGeom>
          <a:noFill/>
        </p:spPr>
      </p:pic>
      <p:pic>
        <p:nvPicPr>
          <p:cNvPr id="1032" name="Picture 8" descr="C:\Documents and Settings\Гаяз\Рабочий стол\Имя существительное\Картинки леса, поля\пол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72408" cy="2376264"/>
          </a:xfrm>
          <a:prstGeom prst="rect">
            <a:avLst/>
          </a:prstGeom>
          <a:noFill/>
        </p:spPr>
      </p:pic>
      <p:pic>
        <p:nvPicPr>
          <p:cNvPr id="1033" name="Picture 9" descr="C:\Documents and Settings\Гаяз\Рабочий стол\Имя существительное\Картинки леса, поля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744416" cy="236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397078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Москва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Documents and Settings\Гаяз\Рабочий стол\Имя существительное\Картинки леса, поля\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72808" cy="484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Выберите существительные и определите род и число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23512"/>
            <a:ext cx="8229600" cy="4229824"/>
          </a:xfrm>
        </p:spPr>
        <p:txBody>
          <a:bodyPr>
            <a:noAutofit/>
          </a:bodyPr>
          <a:lstStyle/>
          <a:p>
            <a:pPr marL="271463" indent="539750" algn="just">
              <a:buNone/>
              <a:tabLst>
                <a:tab pos="7802563" algn="l"/>
              </a:tabLst>
            </a:pPr>
            <a:r>
              <a:rPr lang="ru-RU" sz="3600" dirty="0" smtClean="0"/>
              <a:t>Бурые медведи водятся в Европе, Азии и Северной Америке. Эти животные – отличные охотники, но часто питаются и лесными ягодами, кореньями, фруктами, выкапывают жуков и личинок, ловят лягушек и рыбу</a:t>
            </a:r>
            <a:r>
              <a:rPr lang="ru-RU" sz="3600" dirty="0" smtClean="0"/>
              <a:t>. </a:t>
            </a:r>
            <a:r>
              <a:rPr lang="ru-RU" sz="3600" dirty="0" smtClean="0">
                <a:solidFill>
                  <a:srgbClr val="FF0000"/>
                </a:solidFill>
              </a:rPr>
              <a:t>переделать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1800" y="2743200"/>
          <a:ext cx="3135213" cy="2846040"/>
        </p:xfrm>
        <a:graphic>
          <a:graphicData uri="http://schemas.openxmlformats.org/drawingml/2006/table">
            <a:tbl>
              <a:tblPr/>
              <a:tblGrid>
                <a:gridCol w="1045071"/>
                <a:gridCol w="1045071"/>
                <a:gridCol w="1045071"/>
              </a:tblGrid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86733" y="2996952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990689" y="353621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Гаяз\Рабочий стол\Имя существительное\Картинки Маша и Медвед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2078422" cy="411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54868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Вопросы от Медведя</a:t>
            </a:r>
            <a:endParaRPr lang="ru-RU" sz="2400" b="1" dirty="0"/>
          </a:p>
        </p:txBody>
      </p:sp>
      <p:pic>
        <p:nvPicPr>
          <p:cNvPr id="28675" name="Picture 3" descr="C:\Documents and Settings\Гаяз\Рабочий стол\Имя существительное\Картинки Маша и Медведь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1835696" cy="2448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5008" y="980728"/>
            <a:ext cx="736550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Первый ряд:  1. Слово зелень – существительное?</a:t>
            </a:r>
          </a:p>
          <a:p>
            <a:pPr>
              <a:buNone/>
            </a:pPr>
            <a:r>
              <a:rPr lang="ru-RU" sz="2000" dirty="0" smtClean="0"/>
              <a:t>		2. Москва – это собственное существительное?</a:t>
            </a:r>
          </a:p>
          <a:p>
            <a:pPr>
              <a:buNone/>
            </a:pPr>
            <a:r>
              <a:rPr lang="ru-RU" sz="2000" dirty="0" smtClean="0"/>
              <a:t>		3. Существительное обозначает предмет?</a:t>
            </a:r>
          </a:p>
          <a:p>
            <a:pPr>
              <a:buNone/>
            </a:pPr>
            <a:r>
              <a:rPr lang="ru-RU" sz="2000" dirty="0" smtClean="0"/>
              <a:t>Второй ряд:  1. Медведь – нарицательное существительное?</a:t>
            </a:r>
          </a:p>
          <a:p>
            <a:pPr>
              <a:buNone/>
            </a:pPr>
            <a:r>
              <a:rPr lang="ru-RU" sz="2000" dirty="0" smtClean="0"/>
              <a:t>		2. Маша – отвечает на вопрос </a:t>
            </a:r>
            <a:r>
              <a:rPr lang="ru-RU" sz="2000" b="1" dirty="0" smtClean="0"/>
              <a:t>что?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000" dirty="0" smtClean="0"/>
              <a:t>3. Дедушка – существительное женского рода?</a:t>
            </a:r>
          </a:p>
          <a:p>
            <a:pPr>
              <a:buNone/>
            </a:pPr>
            <a:r>
              <a:rPr lang="ru-RU" sz="2000" dirty="0" smtClean="0"/>
              <a:t>Третий ряд:  1. Очки – существительное во множественном числе?</a:t>
            </a:r>
          </a:p>
          <a:p>
            <a:pPr>
              <a:buNone/>
            </a:pPr>
            <a:r>
              <a:rPr lang="ru-RU" sz="2000" dirty="0" smtClean="0"/>
              <a:t>		2. Существительное отвечает на вопрос </a:t>
            </a:r>
            <a:r>
              <a:rPr lang="ru-RU" sz="2000" b="1" dirty="0" smtClean="0"/>
              <a:t>кто?</a:t>
            </a:r>
            <a:r>
              <a:rPr lang="ru-RU" sz="2000" dirty="0" smtClean="0"/>
              <a:t> и </a:t>
            </a:r>
            <a:r>
              <a:rPr lang="ru-RU" sz="2000" b="1" dirty="0" smtClean="0"/>
              <a:t>что?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000" dirty="0" smtClean="0"/>
              <a:t>3. Рыба – существительное в единственном числе?</a:t>
            </a:r>
          </a:p>
          <a:p>
            <a:pPr>
              <a:buNone/>
            </a:pPr>
            <a:r>
              <a:rPr lang="ru-RU" sz="2000" dirty="0" smtClean="0"/>
              <a:t>Четвертый ряд:  1. Дверь – существительное мужского рода?</a:t>
            </a:r>
          </a:p>
          <a:p>
            <a:pPr>
              <a:buNone/>
            </a:pPr>
            <a:r>
              <a:rPr lang="ru-RU" sz="2000" dirty="0" smtClean="0"/>
              <a:t>		2. Время – существительное женского рода?</a:t>
            </a:r>
          </a:p>
          <a:p>
            <a:pPr>
              <a:buNone/>
            </a:pPr>
            <a:r>
              <a:rPr lang="ru-RU" sz="2000" dirty="0" smtClean="0"/>
              <a:t>		3. Имена собственные пишутся с большой буквы?</a:t>
            </a:r>
          </a:p>
          <a:p>
            <a:pPr>
              <a:buNone/>
            </a:pPr>
            <a:r>
              <a:rPr lang="ru-RU" sz="2000" dirty="0" smtClean="0"/>
              <a:t>Пятый ряд:  1. Город – имя нарицательное?</a:t>
            </a:r>
          </a:p>
          <a:p>
            <a:pPr>
              <a:buNone/>
            </a:pPr>
            <a:r>
              <a:rPr lang="ru-RU" sz="2000" dirty="0" smtClean="0"/>
              <a:t>		2. Сад, садовый, садовник – однокоренные слова?</a:t>
            </a:r>
          </a:p>
          <a:p>
            <a:pPr>
              <a:buNone/>
            </a:pPr>
            <a:r>
              <a:rPr lang="ru-RU" sz="2000" dirty="0" smtClean="0"/>
              <a:t>		3. В слове русский пишется два с?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2028800"/>
          <a:ext cx="3783285" cy="3200400"/>
        </p:xfrm>
        <a:graphic>
          <a:graphicData uri="http://schemas.openxmlformats.org/drawingml/2006/table">
            <a:tbl>
              <a:tblPr/>
              <a:tblGrid>
                <a:gridCol w="1261095"/>
                <a:gridCol w="1261095"/>
                <a:gridCol w="1261095"/>
              </a:tblGrid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Picture 1" descr="C:\Documents and Settings\Гаяз\Рабочий стол\Имя существительное\Картинки Маша и Медведь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4018227" cy="22435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83671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Правильные  ответы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Гаяз\Рабочий стол\Имя существительное\Картинки Маша и Медвед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715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63405" y="6021288"/>
            <a:ext cx="55784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000" b="1" dirty="0" smtClean="0">
                <a:ln>
                  <a:solidFill>
                    <a:srgbClr val="C00000">
                      <a:alpha val="73000"/>
                    </a:srgbClr>
                  </a:solidFill>
                </a:ln>
                <a:solidFill>
                  <a:srgbClr val="C00000"/>
                </a:solidFill>
              </a:rPr>
              <a:t>Молодцы! Удачи Вам!</a:t>
            </a:r>
            <a:endParaRPr lang="ru-RU" sz="4000" b="1" dirty="0">
              <a:ln>
                <a:solidFill>
                  <a:srgbClr val="C00000">
                    <a:alpha val="73000"/>
                  </a:srgb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аяз\Рабочий стол\Картинки Маша и Медведь\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314"/>
            <a:ext cx="6264696" cy="677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410944" cy="4896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Для определения темы урока необходимо разгадать </a:t>
            </a:r>
            <a:r>
              <a:rPr lang="ru-RU" b="1" i="1" dirty="0" smtClean="0"/>
              <a:t>кроссворд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Медведя.</a:t>
            </a:r>
            <a:endParaRPr lang="ru-RU" dirty="0"/>
          </a:p>
        </p:txBody>
      </p:sp>
      <p:pic>
        <p:nvPicPr>
          <p:cNvPr id="2050" name="Picture 2" descr="C:\Documents and Settings\Гаяз\Рабочий стол\Картинки Маша и Медведь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3131841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432048"/>
            <a:ext cx="896448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6707088" cy="11334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Итак,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нашего урока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С У Щ Е С Т В И Т Е Л Ь Н О Е</a:t>
            </a:r>
            <a:endParaRPr lang="ru-RU" sz="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Гаяз\Рабочий стол\Картинки Маша и Медведь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4104456" cy="438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65504" cy="722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Модель существительного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Выбрать и написать имена существительные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3304" y="2136224"/>
            <a:ext cx="6707088" cy="3813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Древним словом мы с будущим слиты.</a:t>
            </a:r>
          </a:p>
          <a:p>
            <a:pPr>
              <a:buNone/>
            </a:pPr>
            <a:r>
              <a:rPr lang="ru-RU" dirty="0" smtClean="0"/>
              <a:t>Человечество – наш ученик.</a:t>
            </a:r>
          </a:p>
          <a:p>
            <a:pPr>
              <a:buNone/>
            </a:pPr>
            <a:r>
              <a:rPr lang="ru-RU" dirty="0" smtClean="0"/>
              <a:t>Наш круг чтенья – земная орбита.</a:t>
            </a:r>
          </a:p>
          <a:p>
            <a:pPr>
              <a:buNone/>
            </a:pPr>
            <a:r>
              <a:rPr lang="ru-RU" dirty="0" smtClean="0"/>
              <a:t>Наша Родина – русский язык.</a:t>
            </a:r>
          </a:p>
          <a:p>
            <a:pPr>
              <a:buNone/>
            </a:pPr>
            <a:endParaRPr lang="ru-RU" dirty="0" smtClean="0"/>
          </a:p>
          <a:p>
            <a:pPr marL="271463" lvl="8" indent="-182563" algn="ctr">
              <a:buNone/>
            </a:pPr>
            <a:r>
              <a:rPr lang="ru-RU" sz="1600" dirty="0" smtClean="0"/>
              <a:t>Из стихотворения Леонида Корнилова «Русская речь»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704088"/>
            <a:ext cx="75815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Какое из однокоренных слов является существительным?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360" y="1844824"/>
            <a:ext cx="5410944" cy="2573640"/>
          </a:xfrm>
        </p:spPr>
        <p:txBody>
          <a:bodyPr/>
          <a:lstStyle/>
          <a:p>
            <a:r>
              <a:rPr lang="ru-RU" dirty="0" smtClean="0"/>
              <a:t>Весёлый – веселье, веселиться</a:t>
            </a:r>
          </a:p>
          <a:p>
            <a:r>
              <a:rPr lang="ru-RU" dirty="0" smtClean="0"/>
              <a:t>Гора – горный, горка</a:t>
            </a:r>
          </a:p>
          <a:p>
            <a:r>
              <a:rPr lang="ru-RU" dirty="0" smtClean="0"/>
              <a:t>Смешной – смех, смешить</a:t>
            </a:r>
          </a:p>
          <a:p>
            <a:r>
              <a:rPr lang="ru-RU" dirty="0" smtClean="0"/>
              <a:t>Удалиться– далёкий, даль</a:t>
            </a:r>
          </a:p>
          <a:p>
            <a:r>
              <a:rPr lang="ru-RU" dirty="0" smtClean="0"/>
              <a:t>Клёв – клевать, поклёванный</a:t>
            </a:r>
          </a:p>
          <a:p>
            <a:endParaRPr lang="ru-RU" dirty="0"/>
          </a:p>
        </p:txBody>
      </p:sp>
      <p:pic>
        <p:nvPicPr>
          <p:cNvPr id="7170" name="Picture 2" descr="C:\Documents and Settings\Гаяз\Рабочий стол\Картинки Маша и Медведь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65104"/>
            <a:ext cx="4274781" cy="240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62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45844</TotalTime>
  <Words>209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Для определения темы урока необходимо разгадать кроссворд от Медведя.</vt:lpstr>
      <vt:lpstr>Слайд 4</vt:lpstr>
      <vt:lpstr>Слайд 5</vt:lpstr>
      <vt:lpstr>Модель существительного</vt:lpstr>
      <vt:lpstr>Выбрать и написать имена существительные</vt:lpstr>
      <vt:lpstr>Какое из однокоренных слов является существительным?</vt:lpstr>
      <vt:lpstr>Физкультминутка!</vt:lpstr>
      <vt:lpstr>Подберите синонимы к слову  РОССИЯ</vt:lpstr>
      <vt:lpstr>Отчизна Отечество Родина страна</vt:lpstr>
      <vt:lpstr> Леса, поля, луга, праздники, традиции</vt:lpstr>
      <vt:lpstr>Москва</vt:lpstr>
      <vt:lpstr>Выберите существительные и определите род и число</vt:lpstr>
      <vt:lpstr>Заполните таблицу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Гаяз</dc:creator>
  <cp:lastModifiedBy>Гаяз</cp:lastModifiedBy>
  <cp:revision>39</cp:revision>
  <dcterms:created xsi:type="dcterms:W3CDTF">2012-07-04T16:30:09Z</dcterms:created>
  <dcterms:modified xsi:type="dcterms:W3CDTF">2012-08-06T06:45:01Z</dcterms:modified>
</cp:coreProperties>
</file>