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84" r:id="rId15"/>
    <p:sldId id="273" r:id="rId16"/>
    <p:sldId id="274" r:id="rId17"/>
    <p:sldId id="278" r:id="rId18"/>
    <p:sldId id="279" r:id="rId19"/>
    <p:sldId id="280" r:id="rId20"/>
    <p:sldId id="281" r:id="rId21"/>
    <p:sldId id="282" r:id="rId22"/>
    <p:sldId id="283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EA900"/>
    <a:srgbClr val="F6BB00"/>
    <a:srgbClr val="FF00FF"/>
    <a:srgbClr val="990000"/>
    <a:srgbClr val="FF6600"/>
    <a:srgbClr val="CC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0"/>
  </p:normalViewPr>
  <p:slideViewPr>
    <p:cSldViewPr>
      <p:cViewPr varScale="1">
        <p:scale>
          <a:sx n="75" d="100"/>
          <a:sy n="75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437E-0CCC-44FB-844D-0FD49E42943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F74E-A624-41AD-87FA-42E768DE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D14-08A4-4A6B-86F8-6F0AC0AD92D8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E920-8639-4F34-9164-C467D792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123F-5DD2-4325-A617-A3E426F058FC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089A-CA16-498A-A764-8BD46420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95B3-951C-4D3F-8B92-ACE5F0679742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0B27-25AB-4109-B7E9-AE412CA6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ACDD-F9A1-41B7-9F9E-961E2BB29F10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13E5-E2FC-4D9B-9E86-5F04F2A0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2012-BFE7-4ABE-85AF-31BD236FFC78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9D06-2ED0-4570-BDFB-CB4780E5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AF8A-64B7-491E-BFBF-1479AE023FCF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2448-4600-4B83-B132-26611AD6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9BA7-3AA3-48CA-802C-53D21B5282F7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6046-3F7D-496E-A417-CAEF700FF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E253-27C0-407A-8192-4759A6236EE0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BAA0-3F29-4732-B1C4-D77FC2F0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C636-872E-4B9F-B3E6-45682CDD68CC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F00E-1DF4-4AF4-8D4F-141F3A27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1600-00F6-47CA-A582-03BE0A929DDF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CE57-25AA-456B-B287-9DEE2370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61971-A7E7-4EC0-8559-B669E6C52436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8DE4B-3FE2-42CB-B814-B8759C378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3" r:id="rId3"/>
    <p:sldLayoutId id="2147483746" r:id="rId4"/>
    <p:sldLayoutId id="2147483747" r:id="rId5"/>
    <p:sldLayoutId id="2147483748" r:id="rId6"/>
    <p:sldLayoutId id="2147483742" r:id="rId7"/>
    <p:sldLayoutId id="2147483741" r:id="rId8"/>
    <p:sldLayoutId id="2147483740" r:id="rId9"/>
    <p:sldLayoutId id="2147483749" r:id="rId10"/>
    <p:sldLayoutId id="214748373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4" descr="учеб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757738"/>
            <a:ext cx="20161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ИНТЕЛЛЕКТУАЛЬНАЯ ИГРА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1196752"/>
            <a:ext cx="9143999" cy="769441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«Культура  речи педагога»</a:t>
            </a:r>
            <a:endParaRPr lang="ru-RU" sz="4400" b="1" i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32856"/>
            <a:ext cx="914400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Да будет же честь и слава нашему языку, который в самородном богатстве своем течет как гордая величественная река – шумит, гремит – и вдруг, если надобно, смягчается, журчит нежным ручейком и сладостно вливается в душу…</a:t>
            </a:r>
            <a:endParaRPr lang="ru-RU" sz="28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5763" y="4509120"/>
            <a:ext cx="31582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Н. М. Карамзин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1998" y="548680"/>
            <a:ext cx="40334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noFill/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ЭВФЕМИЗМ</a:t>
            </a:r>
            <a:endParaRPr lang="ru-RU" sz="5400" b="1" dirty="0">
              <a:ln w="11430">
                <a:noFill/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00113" y="1628775"/>
            <a:ext cx="79200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C0000"/>
                </a:solidFill>
                <a:latin typeface="Cambria" pitchFamily="18" charset="0"/>
              </a:rPr>
              <a:t>1-устаревшее выражение; 2-способ словообразования; 3-бессвязный рассказ; 4-воздержание от неподобающих слов</a:t>
            </a:r>
          </a:p>
        </p:txBody>
      </p:sp>
      <p:pic>
        <p:nvPicPr>
          <p:cNvPr id="7" name="Содержимое 6" descr="гномик3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3EBE0"/>
              </a:clrFrom>
              <a:clrTo>
                <a:srgbClr val="F3EB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3716338"/>
            <a:ext cx="2586038" cy="2943225"/>
          </a:xfrm>
        </p:spPr>
      </p:pic>
      <p:sp>
        <p:nvSpPr>
          <p:cNvPr id="8" name="Овальная выноска 7"/>
          <p:cNvSpPr/>
          <p:nvPr/>
        </p:nvSpPr>
        <p:spPr>
          <a:xfrm>
            <a:off x="1475656" y="3140968"/>
            <a:ext cx="2376264" cy="129614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 врете?</a:t>
            </a:r>
            <a:endParaRPr lang="ru-RU" sz="2800" dirty="0"/>
          </a:p>
        </p:txBody>
      </p:sp>
      <p:sp>
        <p:nvSpPr>
          <p:cNvPr id="10" name="Овальная выноска 9"/>
          <p:cNvSpPr/>
          <p:nvPr/>
        </p:nvSpPr>
        <p:spPr>
          <a:xfrm rot="924811">
            <a:off x="5662301" y="3098989"/>
            <a:ext cx="3553212" cy="187741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</a:rPr>
              <a:t>Вы ошибаетес</a:t>
            </a:r>
            <a:r>
              <a:rPr lang="ru-RU" sz="2400" dirty="0">
                <a:solidFill>
                  <a:srgbClr val="CC0000"/>
                </a:solidFill>
              </a:rPr>
              <a:t>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</a:rPr>
              <a:t>Вы не вполне правы</a:t>
            </a:r>
            <a:endParaRPr lang="ru-RU" sz="2000" b="1" dirty="0">
              <a:solidFill>
                <a:srgbClr val="CC0000"/>
              </a:solidFill>
            </a:endParaRPr>
          </a:p>
        </p:txBody>
      </p:sp>
      <p:pic>
        <p:nvPicPr>
          <p:cNvPr id="22541" name="Рисунок 8" descr="клоун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573463"/>
            <a:ext cx="21812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00113" y="1700213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C0000"/>
                </a:solidFill>
                <a:latin typeface="Cambria" pitchFamily="18" charset="0"/>
              </a:rPr>
              <a:t>замена грубых или резких слов и выражений более мягкими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57607" y="548680"/>
            <a:ext cx="44342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БАШИБУЗУК</a:t>
            </a:r>
            <a:endParaRPr lang="ru-RU" sz="5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00808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1-плохо говорящий ребенок; 2-разбойник; 3-вечный странник; 4-комедиант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0" name="Содержимое 9" descr="разбойни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3933825"/>
            <a:ext cx="3168650" cy="2533650"/>
          </a:xfrm>
        </p:spPr>
      </p:pic>
      <p:sp>
        <p:nvSpPr>
          <p:cNvPr id="7" name="Прямоугольник 6"/>
          <p:cNvSpPr/>
          <p:nvPr/>
        </p:nvSpPr>
        <p:spPr>
          <a:xfrm>
            <a:off x="899592" y="1556792"/>
            <a:ext cx="79208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грубый, необузданный человек; разбойник, головорез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3528" y="692696"/>
            <a:ext cx="8640960" cy="18722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Поставьте правильно ударение в словах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0" y="2708920"/>
            <a:ext cx="6012160" cy="396044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августовский	звонит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баловать		свекла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догмат		столяр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вы правы		углубить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начавший		красивее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по двое		премировать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прибывший		асимметрия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создана		кулинария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о деньгах		жалюзи</a:t>
            </a:r>
          </a:p>
        </p:txBody>
      </p:sp>
      <p:pic>
        <p:nvPicPr>
          <p:cNvPr id="24585" name="Picture 4" descr="na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573463"/>
            <a:ext cx="25241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3528" y="692696"/>
            <a:ext cx="8640960" cy="187220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Поставьте правильно ударение в словах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4" descr="na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573463"/>
            <a:ext cx="25241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8313" y="2565400"/>
            <a:ext cx="23034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вгустовский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2997200"/>
            <a:ext cx="1943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балов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ть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3" y="3429000"/>
            <a:ext cx="201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гмат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13" y="3933825"/>
            <a:ext cx="20875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вы пр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13" y="4365625"/>
            <a:ext cx="2016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нач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вший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313" y="4868863"/>
            <a:ext cx="18716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двое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3" y="5300663"/>
            <a:ext cx="215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приб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ы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вший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5732463"/>
            <a:ext cx="2016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создан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313" y="6165850"/>
            <a:ext cx="20875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 деньг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х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575" y="2565400"/>
            <a:ext cx="2305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звон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575" y="2997200"/>
            <a:ext cx="2305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св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ё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кла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575" y="3429000"/>
            <a:ext cx="201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стол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575" y="3860800"/>
            <a:ext cx="201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углуб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ть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575" y="4365625"/>
            <a:ext cx="2016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крас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вее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575" y="4868863"/>
            <a:ext cx="2305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премиров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ть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575" y="5300663"/>
            <a:ext cx="2016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асимметр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3575" y="5732463"/>
            <a:ext cx="2016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кулин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рия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575" y="6165850"/>
            <a:ext cx="2016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жалюз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3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92696"/>
            <a:ext cx="8640960" cy="20882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Выберите правильные словосочетания и подчеркните их. Рядом с неправильными словосочетаниями напишите правильные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9552" y="2708920"/>
            <a:ext cx="4968552" cy="374441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 пару дней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сколько времени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качественная работа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запасный выход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кто крайний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 городе Москва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драматургический театр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элитарные войска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крестный ход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6632" name="Содержимое 8" descr="гномик8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8FFEF"/>
              </a:clrFrom>
              <a:clrTo>
                <a:srgbClr val="F8FFE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53125" y="2924175"/>
            <a:ext cx="2286000" cy="35845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3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692696"/>
            <a:ext cx="59439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ГОВОРИМ  ПРАВИЛЬНО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1125538"/>
            <a:ext cx="32607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на два дня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538" y="1773238"/>
            <a:ext cx="43402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Который час?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0850" y="2420938"/>
            <a:ext cx="56769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отличная работа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513" y="2997200"/>
            <a:ext cx="4976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запасный выход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4075" y="3573463"/>
            <a:ext cx="49291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Кто последний?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4075" y="4149725"/>
            <a:ext cx="48593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в городе Москве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2975" y="4652963"/>
            <a:ext cx="720566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драматический театр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5800" y="5300663"/>
            <a:ext cx="50355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элитные войска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975" y="5876925"/>
            <a:ext cx="43195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крестный ход</a:t>
            </a:r>
            <a:endParaRPr lang="ru-RU" sz="4800" b="1" i="1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660" name="Рисунок 17" descr="Ворон с комьютером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1688" y="4581525"/>
            <a:ext cx="2278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п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721629" cy="371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6273800"/>
            <a:ext cx="7389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Умошьлоб   юлбарок   еошьлоб   еинавалп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6165850"/>
            <a:ext cx="741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Большому   кораблю   большое   плавание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пия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527526" cy="356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35150" y="5949950"/>
            <a:ext cx="557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Пшейи   кумонно   ен   тиравощ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79613" y="5949950"/>
            <a:ext cx="532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Пеший  конному  не  товарищ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пи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544616" cy="359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03350" y="6165850"/>
            <a:ext cx="6086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Гчеренвая   шака   тумашка   шана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47813" y="6165850"/>
            <a:ext cx="5846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Гречневая  каша  матушка  наша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пия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655466" cy="367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11413" y="6165850"/>
            <a:ext cx="4043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Сяво   шона   ен   тенят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484438" y="6165850"/>
            <a:ext cx="3810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mbria" pitchFamily="18" charset="0"/>
              </a:rPr>
              <a:t>Своя  ноша  не  тянет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163" y="33575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3059832" y="2348880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</a:rPr>
              <a:t>РЕЧЬ  ПЕДАГОГА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39552" y="1340768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БОГАТСТВО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059832" y="332656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ПРАВИЛЬ-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НОСТЬ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059832" y="4365104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ЧИСТОТА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39552" y="3356992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ВЫРАЗИТЕЛЬ-НОСТЬ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580112" y="1340768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ТОЧНОСТЬ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5580112" y="3356992"/>
            <a:ext cx="3024336" cy="2016224"/>
          </a:xfrm>
          <a:prstGeom prst="hexagon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99"/>
                </a:solidFill>
              </a:rPr>
              <a:t>ЛОГИЧНОСТЬ</a:t>
            </a:r>
            <a:endParaRPr lang="ru-RU" sz="2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п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734794" cy="3716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350" y="6165850"/>
            <a:ext cx="6408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Воклов   сяботья   в  сел  ен  дихоть</a:t>
            </a:r>
            <a:endParaRPr lang="ru-RU" sz="2800" b="1">
              <a:ea typeface="Calibri" pitchFamily="34" charset="0"/>
              <a:cs typeface="Arial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03350" y="6165850"/>
            <a:ext cx="6408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Волков  бояться  в  лес  не  ходить</a:t>
            </a:r>
            <a:endParaRPr lang="ru-RU" sz="2800" b="1"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какие пословицы здесь зашифрованы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пия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5734794" cy="364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71550" y="6165850"/>
            <a:ext cx="7019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Мгоно  рабывить –нажетым  ен  выбать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27088" y="6165850"/>
            <a:ext cx="7021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 выбирать  -  женатым  не  бывать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6BB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4</a:t>
            </a:r>
            <a:endParaRPr lang="ru-RU" sz="4000" b="1" dirty="0">
              <a:ln w="11430"/>
              <a:solidFill>
                <a:srgbClr val="F6BB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620688"/>
            <a:ext cx="8640960" cy="18722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DEA900"/>
                </a:solidFill>
                <a:latin typeface="Times New Roman" pitchFamily="18" charset="0"/>
                <a:cs typeface="Times New Roman" pitchFamily="18" charset="0"/>
              </a:rPr>
              <a:t>Напишите как можно больше слов, содержащих  -рис-,  -рак-  или  -</a:t>
            </a:r>
            <a:r>
              <a:rPr lang="ru-RU" sz="3200" b="1" i="1" dirty="0" err="1">
                <a:solidFill>
                  <a:srgbClr val="DEA90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3200" b="1" i="1" dirty="0">
                <a:solidFill>
                  <a:srgbClr val="DEA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200" b="1" i="1" dirty="0">
              <a:solidFill>
                <a:srgbClr val="DEA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Рисунок 9" descr="гномик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3860800"/>
            <a:ext cx="35004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ертикальный свиток 11"/>
          <p:cNvSpPr/>
          <p:nvPr/>
        </p:nvSpPr>
        <p:spPr>
          <a:xfrm>
            <a:off x="179512" y="2492896"/>
            <a:ext cx="5004048" cy="417646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27088" y="3500438"/>
            <a:ext cx="3889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квартира, антиквар, акварель, квартет, квалификация, квадрат, квашня, аквариум буква, адекватный, экватор, акваланг, аквамарин, букварь, квас, брюква, тыква, квант, квартал, кварц, акватория, акванавт, эквалайзер, Москва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924944"/>
            <a:ext cx="317747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Слова  с –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ква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924944"/>
            <a:ext cx="31854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Слова  с –рис-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900113" y="3716338"/>
            <a:ext cx="3743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тетрис, турист, риск, перископ, юморист, актриса, биссектриса, рисунок, ирис, кипарис, авантюрист, кристалл, рислинг, аферист, барбарис, беллетристика, присказка, пристань, присяга, хорист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924944"/>
            <a:ext cx="31967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Слова  с –рак-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84213" y="3644900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брак, барак, батрак, контракт, фрак, драка, фракция, оракул, завтрак, остракизм, ракурс, мрак, сумрак, раковина, ракушка, мракобесие, антракт, буерак, ракета, абстракция, трактор, трактат, Геракл, практика, теракт, трактир, характер, экстракт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" descr="бабочки со шлейфом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3088"/>
            <a:ext cx="8027988" cy="74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4" descr="спасибо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867568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2088232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Расшифруйте данные аббревиатуры так, чтобы они относились к  воспитанию детей дошкольного возраста</a:t>
            </a:r>
            <a:endParaRPr lang="ru-RU" sz="2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ДОМАШНЕЕ ЗАДАНИЕ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19672" y="836712"/>
            <a:ext cx="5688632" cy="16093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«АББРЕВИАТУРЫ»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6" name="Рисунок 6" descr="сов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149725"/>
            <a:ext cx="27368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5652120" y="3645024"/>
            <a:ext cx="2880320" cy="288032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ЭВМ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ГОСТ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АЗС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ТАСС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FF"/>
                </a:solidFill>
              </a:rPr>
              <a:t>НТВ</a:t>
            </a:r>
            <a:endParaRPr lang="ru-RU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88640"/>
            <a:ext cx="6048672" cy="70788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ЗАДАНИЕ 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3528" y="692696"/>
            <a:ext cx="8640960" cy="18722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означают приведенные ниже слова и понятия. Найдите правильный вариант ответа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39552" y="2708920"/>
            <a:ext cx="3960440" cy="381642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ОКСЮМОРОН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ПЛЕОНАЗМ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ПАЛИНДРОМ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МАКСИМА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ЭФЕМИЗМ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БАШИБУЗУК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6392" name="Picture 5" descr="252326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708275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260350"/>
            <a:ext cx="89646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ОКСЮМОРОН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- 1 - неполное предложение:  2 - шутливое четверостишие;  3 - сочетание слов с противоположным значением; 4 - заголовок текста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268413"/>
            <a:ext cx="89646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ПЛЕОНАЗМ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– 1 - речь, полная страсти, высоких чувств; 2 – невыразительность речи; 3 – излишество слов в речи;  4 – письменное изложение текста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789363"/>
            <a:ext cx="8964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МАКСИМА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-  1 – повторение созвучных согласных звуков; 2 – лаконичная мысль;  3 – форма иносказания; 4 – логическое ударение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4581525"/>
            <a:ext cx="8785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ЭВФЕМИНИЗМ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-  1 – устаревшее выражение;  2 – способ словообразования; 3 – бессвязный рассказ;  4 – воздержание от неподобающих слов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88" y="5732463"/>
            <a:ext cx="8713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БАШИБУЗУК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-  1 – плохо говорящий ребенок;  2 – разбойник;  3 – вечный странник;  4 - комедиант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2349500"/>
            <a:ext cx="8964612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ПАЛИНДРОМ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– 1 – злободневное публицистическое произведение;  2 – фраза, читаемая и слева, и справа; 3 – нарушение связи слов в предложении; 4 – замена предмета, явления названием в переносном значении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 rot="21392145">
            <a:off x="430605" y="4209494"/>
            <a:ext cx="2036593" cy="122229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грустная радость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07904" y="4005064"/>
            <a:ext cx="2036593" cy="122229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пышное увяданье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198069">
            <a:off x="6405328" y="4075693"/>
            <a:ext cx="2488302" cy="122229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мучительно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счастлив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 rot="21392145">
            <a:off x="5039116" y="5361623"/>
            <a:ext cx="2036593" cy="122229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нарядная печаль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 rot="21392145">
            <a:off x="2158796" y="5361623"/>
            <a:ext cx="2036593" cy="122229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сладкая боль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628800"/>
            <a:ext cx="8011481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1-неполное  предложение; 2-шутливое четверостишие; 3-сочетание слов с противоположным значением; 4-заголовок текста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692696"/>
            <a:ext cx="46565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ОКСЮМОРОН</a:t>
            </a:r>
            <a:endParaRPr lang="ru-RU" sz="5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56792"/>
            <a:ext cx="801148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сочетание слов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с противоположным значением, то есть сочетание </a:t>
            </a:r>
            <a:r>
              <a:rPr lang="ru-RU" sz="3600" b="1" i="1" dirty="0" err="1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несочетаемого</a:t>
            </a:r>
            <a:endParaRPr lang="ru-RU" sz="3600" b="1" i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 rot="21392145">
            <a:off x="5780843" y="3887649"/>
            <a:ext cx="3315017" cy="169357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бежал бегом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730250" cy="9683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92696"/>
            <a:ext cx="72728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ПЛЕОНАЗМ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лако 6"/>
          <p:cNvSpPr/>
          <p:nvPr/>
        </p:nvSpPr>
        <p:spPr>
          <a:xfrm rot="21392145">
            <a:off x="322891" y="4177749"/>
            <a:ext cx="3315017" cy="169357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своя автобиография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 rot="21392145">
            <a:off x="2819939" y="4823752"/>
            <a:ext cx="3315017" cy="169357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приснилось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во сне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700808"/>
            <a:ext cx="792088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1-речь, полная страсти, высоких чувств; 2-невыразительная речь; 3-излишество слов в речи; 4-письменное изложение текста</a:t>
            </a:r>
            <a:endParaRPr lang="ru-RU" sz="2800" b="1" i="1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00808"/>
            <a:ext cx="79208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употребление слов, излишних для смысловой полноты высказывания</a:t>
            </a:r>
            <a:endParaRPr lang="ru-RU" sz="3600" b="1" i="1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98259" y="620688"/>
            <a:ext cx="45849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ПАЛИНДРОМ</a:t>
            </a:r>
            <a:endParaRPr lang="ru-RU" sz="54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7776864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1-злободневное публицистическое произведение; 2-фраза, читаемая и слева, и справа; 3-нарушение связи слов в предложении; 4-замена предмета, явления названием в переносном значении</a:t>
            </a:r>
            <a:endParaRPr lang="ru-RU" sz="28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50825" y="4149725"/>
            <a:ext cx="2828925" cy="1439863"/>
          </a:xfrm>
          <a:prstGeom prst="clou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топот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484438" y="5229225"/>
            <a:ext cx="2827337" cy="1439863"/>
          </a:xfrm>
          <a:prstGeom prst="clou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заказ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84663" y="3789363"/>
            <a:ext cx="2827337" cy="1439862"/>
          </a:xfrm>
          <a:prstGeom prst="clou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казак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84888" y="5013325"/>
            <a:ext cx="2827337" cy="1439863"/>
          </a:xfrm>
          <a:prstGeom prst="clou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шалаш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844824"/>
            <a:ext cx="77768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слово или текст, одинаково читаемые в обоих направлениях</a:t>
            </a:r>
            <a:endParaRPr lang="ru-RU" sz="36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3204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48680"/>
            <a:ext cx="626469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МАКСИМА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827584" y="4221088"/>
            <a:ext cx="7416824" cy="1778496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6600"/>
                </a:solidFill>
              </a:rPr>
              <a:t>«Сомневаясь, приходи к истине»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6600"/>
                </a:solidFill>
              </a:rPr>
              <a:t>Цицерон</a:t>
            </a:r>
            <a:endParaRPr lang="ru-RU" sz="2400" b="1" i="1" dirty="0"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4000" y="1493168"/>
            <a:ext cx="777686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1-повторение созвучных согласных звуков; 2-лаконичная мысль; 3-форма иносказания; 4-логическое ударение</a:t>
            </a:r>
            <a:endParaRPr lang="ru-RU" sz="2800" b="1" i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268760"/>
            <a:ext cx="7776864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Обобщенная лаконичная мысль определенного автора, устанавливающая правило поведения или этический принцип, которым человек руководствуется в своих действиях</a:t>
            </a:r>
            <a:endParaRPr lang="ru-RU" sz="2800" b="1" i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697</TotalTime>
  <Words>459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Cambria</vt:lpstr>
      <vt:lpstr>Arial</vt:lpstr>
      <vt:lpstr>Book Antiqua</vt:lpstr>
      <vt:lpstr>Wingdings 2</vt:lpstr>
      <vt:lpstr>Calibri</vt:lpstr>
      <vt:lpstr>宋体</vt:lpstr>
      <vt:lpstr>Monotype Corsiva</vt:lpstr>
      <vt:lpstr>Times New Roman</vt:lpstr>
      <vt:lpstr>Welcome</vt:lpstr>
      <vt:lpstr>Welcome</vt:lpstr>
      <vt:lpstr>Welcome</vt:lpstr>
      <vt:lpstr>Welcome</vt:lpstr>
      <vt:lpstr>Welcome</vt:lpstr>
      <vt:lpstr>Welcome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80</cp:revision>
  <dcterms:created xsi:type="dcterms:W3CDTF">2010-10-30T09:49:08Z</dcterms:created>
  <dcterms:modified xsi:type="dcterms:W3CDTF">2012-10-01T18:20:57Z</dcterms:modified>
</cp:coreProperties>
</file>