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20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30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ldImg"/>
          </p:nvPr>
        </p:nvSpPr>
        <p:spPr bwMode="auto">
          <a:xfrm>
            <a:off x="1276350" y="1092200"/>
            <a:ext cx="4794250" cy="3929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5124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1138238" y="5407025"/>
            <a:ext cx="5078412" cy="4360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38263" y="1069975"/>
            <a:ext cx="4883150" cy="36639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38238" y="5407025"/>
            <a:ext cx="5083175" cy="4365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38263" y="1069975"/>
            <a:ext cx="4883150" cy="36639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38238" y="5407025"/>
            <a:ext cx="5083175" cy="4365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38263" y="1069975"/>
            <a:ext cx="4883150" cy="36639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38238" y="5407025"/>
            <a:ext cx="5083175" cy="4365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38263" y="1069975"/>
            <a:ext cx="4883150" cy="36639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38238" y="5407025"/>
            <a:ext cx="5083175" cy="4365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54100" y="1092200"/>
            <a:ext cx="5240338" cy="39306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38238" y="5407025"/>
            <a:ext cx="5080000" cy="4362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54100" y="1092200"/>
            <a:ext cx="5240338" cy="39306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38238" y="5407025"/>
            <a:ext cx="5080000" cy="4362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54100" y="1092200"/>
            <a:ext cx="5240338" cy="39306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38238" y="5407025"/>
            <a:ext cx="5080000" cy="4362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54100" y="1092200"/>
            <a:ext cx="5243513" cy="3933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38238" y="5407025"/>
            <a:ext cx="5083175" cy="4365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38263" y="1069975"/>
            <a:ext cx="4883150" cy="36639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38238" y="5407025"/>
            <a:ext cx="5083175" cy="4365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54100" y="1092200"/>
            <a:ext cx="5243513" cy="3933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38238" y="5407025"/>
            <a:ext cx="5083175" cy="4365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38263" y="1069975"/>
            <a:ext cx="4883150" cy="36639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38238" y="5407025"/>
            <a:ext cx="5083175" cy="4365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38263" y="1069975"/>
            <a:ext cx="4883150" cy="36639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38238" y="5407025"/>
            <a:ext cx="5083175" cy="4365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54100" y="1092200"/>
            <a:ext cx="5243513" cy="3933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38238" y="5407025"/>
            <a:ext cx="5083175" cy="4365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38263" y="1069975"/>
            <a:ext cx="4883150" cy="36639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38238" y="5407025"/>
            <a:ext cx="5083175" cy="4365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054100" y="1092200"/>
            <a:ext cx="5240338" cy="39306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38238" y="5407025"/>
            <a:ext cx="5080000" cy="4362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62A1E1D-5945-4314-BA17-10E27BC25C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43A1BFE-5507-49D1-939E-B3BD3D5EB4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0913" y="301625"/>
            <a:ext cx="2265362" cy="64484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5275" cy="64484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150F432-7D22-47F5-A2EB-9D5BE317AB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1363" y="2101850"/>
            <a:ext cx="422275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6513" y="2101850"/>
            <a:ext cx="4224337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6814759-B5AC-443B-B065-EC989C5070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91375" y="577850"/>
            <a:ext cx="2149475" cy="6278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1363" y="577850"/>
            <a:ext cx="6297612" cy="62785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30250" y="2100263"/>
            <a:ext cx="4224338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6988" y="2100263"/>
            <a:ext cx="4225925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B7D342E-E8B3-486C-9984-BE39D9B531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3438" y="546100"/>
            <a:ext cx="2149475" cy="63103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30250" y="546100"/>
            <a:ext cx="6300788" cy="63103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1363" y="2101850"/>
            <a:ext cx="4224337" cy="4757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8100" y="2101850"/>
            <a:ext cx="4225925" cy="4757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4525" cy="4981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0163" y="1768475"/>
            <a:ext cx="4456112" cy="4981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D7A6D84-F637-40CE-AEEF-3223D53D8F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94550" y="577850"/>
            <a:ext cx="2149475" cy="62817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1363" y="577850"/>
            <a:ext cx="6300787" cy="62817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577850"/>
            <a:ext cx="8602662" cy="13589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577850"/>
            <a:ext cx="8602662" cy="13589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741363" y="2101850"/>
            <a:ext cx="4224337" cy="47577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118100" y="2101850"/>
            <a:ext cx="4225925" cy="23018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118100" y="4556125"/>
            <a:ext cx="4225925" cy="23034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CC9F02C-1106-4247-AA12-BBC9ED555B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4622E09-EA7F-47E8-9236-7A1CA5FB80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A3CEFED-D8E8-4BD6-A167-BEBFF29D9D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D7989D9-351A-4E74-B588-BB574A70CE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3D2DD3F-8D2A-4F29-B3C2-053D80891D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3037" cy="1254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Для правки текста заголовка щелкните мышью</a:t>
            </a:r>
            <a:endParaRPr lang="ru-RU" smtClean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3037" cy="4981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Для правки структуры щелкните мышью</a:t>
            </a:r>
          </a:p>
          <a:p>
            <a:pPr lvl="1"/>
            <a:r>
              <a:rPr lang="ru-RU" smtClean="0"/>
              <a:t>Второй уровень структуры</a:t>
            </a:r>
          </a:p>
          <a:p>
            <a:pPr lvl="2"/>
            <a:r>
              <a:rPr lang="ru-RU" smtClean="0"/>
              <a:t>Третий уровень структуры</a:t>
            </a:r>
          </a:p>
          <a:p>
            <a:pPr lvl="3"/>
            <a:r>
              <a:rPr lang="ru-RU" smtClean="0"/>
              <a:t>Четвёртый уровень структуры</a:t>
            </a:r>
          </a:p>
          <a:p>
            <a:pPr lvl="4"/>
            <a:r>
              <a:rPr lang="ru-RU" smtClean="0"/>
              <a:t>Пятый уровень структуры</a:t>
            </a:r>
          </a:p>
          <a:p>
            <a:pPr lvl="4"/>
            <a:r>
              <a:rPr lang="ru-RU" smtClean="0"/>
              <a:t>Шестой уровень структуры</a:t>
            </a:r>
          </a:p>
          <a:p>
            <a:pPr lvl="4"/>
            <a:r>
              <a:rPr lang="ru-RU" smtClean="0"/>
              <a:t>Седьмой уровень структуры</a:t>
            </a:r>
          </a:p>
          <a:p>
            <a:pPr lvl="4"/>
            <a:r>
              <a:rPr lang="ru-RU" smtClean="0"/>
              <a:t>Восьмой уровень структуры</a:t>
            </a:r>
          </a:p>
          <a:p>
            <a:pPr lvl="4"/>
            <a:r>
              <a:rPr lang="ru-RU" smtClean="0"/>
              <a:t>Девятый уровень структуры</a:t>
            </a:r>
            <a:endParaRPr 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39975" cy="512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87700" cy="512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39975" cy="512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fld id="{3DEEC7DD-2587-4C71-BE62-8E79520BA65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0"/>
          <a:cs typeface="Microsoft YaHei" charset="0"/>
        </a:defRPr>
      </a:lvl2pPr>
      <a:lvl3pPr marL="11430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0"/>
          <a:cs typeface="Microsoft YaHei" charset="0"/>
        </a:defRPr>
      </a:lvl3pPr>
      <a:lvl4pPr marL="16002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0"/>
          <a:cs typeface="Microsoft YaHei" charset="0"/>
        </a:defRPr>
      </a:lvl4pPr>
      <a:lvl5pPr marL="20574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0"/>
          <a:cs typeface="Microsoft YaHei" charset="0"/>
        </a:defRPr>
      </a:lvl5pPr>
      <a:lvl6pPr marL="25146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0"/>
          <a:cs typeface="Microsoft YaHei" charset="0"/>
        </a:defRPr>
      </a:lvl6pPr>
      <a:lvl7pPr marL="29718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0"/>
          <a:cs typeface="Microsoft YaHei" charset="0"/>
        </a:defRPr>
      </a:lvl7pPr>
      <a:lvl8pPr marL="34290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0"/>
          <a:cs typeface="Microsoft YaHei" charset="0"/>
        </a:defRPr>
      </a:lvl8pPr>
      <a:lvl9pPr marL="38862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0"/>
          <a:cs typeface="Microsoft YaHei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00"/>
            </a:gs>
            <a:gs pos="100000">
              <a:srgbClr val="8000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577850"/>
            <a:ext cx="8599487" cy="1358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2101850"/>
            <a:ext cx="8599487" cy="4754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01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7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700">
          <a:solidFill>
            <a:srgbClr val="000000"/>
          </a:solidFill>
          <a:latin typeface="Times New Roman" pitchFamily="16" charset="0"/>
          <a:ea typeface="msmincho" charset="0"/>
          <a:cs typeface="msmincho" charset="0"/>
        </a:defRPr>
      </a:lvl2pPr>
      <a:lvl3pPr marL="11430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700">
          <a:solidFill>
            <a:srgbClr val="000000"/>
          </a:solidFill>
          <a:latin typeface="Times New Roman" pitchFamily="16" charset="0"/>
          <a:ea typeface="msmincho" charset="0"/>
          <a:cs typeface="msmincho" charset="0"/>
        </a:defRPr>
      </a:lvl3pPr>
      <a:lvl4pPr marL="16002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700">
          <a:solidFill>
            <a:srgbClr val="000000"/>
          </a:solidFill>
          <a:latin typeface="Times New Roman" pitchFamily="16" charset="0"/>
          <a:ea typeface="msmincho" charset="0"/>
          <a:cs typeface="msmincho" charset="0"/>
        </a:defRPr>
      </a:lvl4pPr>
      <a:lvl5pPr marL="20574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700">
          <a:solidFill>
            <a:srgbClr val="000000"/>
          </a:solidFill>
          <a:latin typeface="Times New Roman" pitchFamily="16" charset="0"/>
          <a:ea typeface="msmincho" charset="0"/>
          <a:cs typeface="msmincho" charset="0"/>
        </a:defRPr>
      </a:lvl5pPr>
      <a:lvl6pPr marL="25146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700">
          <a:solidFill>
            <a:srgbClr val="000000"/>
          </a:solidFill>
          <a:latin typeface="Times New Roman" pitchFamily="16" charset="0"/>
          <a:ea typeface="msmincho" charset="0"/>
          <a:cs typeface="msmincho" charset="0"/>
        </a:defRPr>
      </a:lvl6pPr>
      <a:lvl7pPr marL="29718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700">
          <a:solidFill>
            <a:srgbClr val="000000"/>
          </a:solidFill>
          <a:latin typeface="Times New Roman" pitchFamily="16" charset="0"/>
          <a:ea typeface="msmincho" charset="0"/>
          <a:cs typeface="msmincho" charset="0"/>
        </a:defRPr>
      </a:lvl7pPr>
      <a:lvl8pPr marL="34290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700">
          <a:solidFill>
            <a:srgbClr val="000000"/>
          </a:solidFill>
          <a:latin typeface="Times New Roman" pitchFamily="16" charset="0"/>
          <a:ea typeface="msmincho" charset="0"/>
          <a:cs typeface="msmincho" charset="0"/>
        </a:defRPr>
      </a:lvl8pPr>
      <a:lvl9pPr marL="38862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700">
          <a:solidFill>
            <a:srgbClr val="000000"/>
          </a:solidFill>
          <a:latin typeface="Times New Roman" pitchFamily="16" charset="0"/>
          <a:ea typeface="msmincho" charset="0"/>
          <a:cs typeface="msmincho" charset="0"/>
        </a:defRPr>
      </a:lvl9pPr>
    </p:titleStyle>
    <p:bodyStyle>
      <a:lvl1pPr marL="342900" indent="-342900" algn="l" defTabSz="449263" rtl="0" fontAlgn="base" hangingPunct="0">
        <a:lnSpc>
          <a:spcPct val="95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5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5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5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10080625" cy="7559675"/>
          </a:xfrm>
          <a:prstGeom prst="roundRect">
            <a:avLst>
              <a:gd name="adj" fmla="val 19"/>
            </a:avLst>
          </a:prstGeom>
          <a:gradFill rotWithShape="0">
            <a:gsLst>
              <a:gs pos="0">
                <a:srgbClr val="EB613D"/>
              </a:gs>
              <a:gs pos="100000">
                <a:srgbClr val="800000"/>
              </a:gs>
            </a:gsLst>
            <a:path path="shape">
              <a:fillToRect l="50000" t="50000" r="50000" b="50000"/>
            </a:path>
          </a:gra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30250" y="546100"/>
            <a:ext cx="8602663" cy="1446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0250" y="2100263"/>
            <a:ext cx="8602663" cy="475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01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1512888" cy="7559675"/>
          </a:xfrm>
          <a:prstGeom prst="roundRect">
            <a:avLst>
              <a:gd name="adj" fmla="val 102"/>
            </a:avLst>
          </a:prstGeom>
          <a:solidFill>
            <a:srgbClr val="00008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1527175" y="0"/>
            <a:ext cx="38100" cy="7559675"/>
          </a:xfrm>
          <a:prstGeom prst="roundRect">
            <a:avLst>
              <a:gd name="adj" fmla="val 4167"/>
            </a:avLst>
          </a:prstGeom>
          <a:solidFill>
            <a:srgbClr val="000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8207375" y="7477125"/>
            <a:ext cx="600075" cy="84138"/>
          </a:xfrm>
          <a:prstGeom prst="roundRect">
            <a:avLst>
              <a:gd name="adj" fmla="val 1921"/>
            </a:avLst>
          </a:prstGeom>
          <a:solidFill>
            <a:srgbClr val="000000">
              <a:alpha val="2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8207375" y="7332663"/>
            <a:ext cx="600075" cy="77787"/>
          </a:xfrm>
          <a:prstGeom prst="roundRect">
            <a:avLst>
              <a:gd name="adj" fmla="val 2083"/>
            </a:avLst>
          </a:prstGeom>
          <a:solidFill>
            <a:srgbClr val="000000">
              <a:alpha val="2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8207375" y="7175500"/>
            <a:ext cx="600075" cy="84138"/>
          </a:xfrm>
          <a:prstGeom prst="roundRect">
            <a:avLst>
              <a:gd name="adj" fmla="val 1921"/>
            </a:avLst>
          </a:prstGeom>
          <a:solidFill>
            <a:srgbClr val="000000">
              <a:alpha val="2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8207375" y="7032625"/>
            <a:ext cx="600075" cy="77788"/>
          </a:xfrm>
          <a:prstGeom prst="roundRect">
            <a:avLst>
              <a:gd name="adj" fmla="val 2083"/>
            </a:avLst>
          </a:prstGeom>
          <a:solidFill>
            <a:srgbClr val="000000">
              <a:alpha val="2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8207375" y="6877050"/>
            <a:ext cx="600075" cy="84138"/>
          </a:xfrm>
          <a:prstGeom prst="roundRect">
            <a:avLst>
              <a:gd name="adj" fmla="val 1921"/>
            </a:avLst>
          </a:prstGeom>
          <a:solidFill>
            <a:srgbClr val="000000">
              <a:alpha val="2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8207375" y="6732588"/>
            <a:ext cx="600075" cy="77787"/>
          </a:xfrm>
          <a:prstGeom prst="roundRect">
            <a:avLst>
              <a:gd name="adj" fmla="val 2083"/>
            </a:avLst>
          </a:prstGeom>
          <a:solidFill>
            <a:srgbClr val="000000">
              <a:alpha val="2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8937625" y="7477125"/>
            <a:ext cx="600075" cy="84138"/>
          </a:xfrm>
          <a:prstGeom prst="roundRect">
            <a:avLst>
              <a:gd name="adj" fmla="val 1921"/>
            </a:avLst>
          </a:prstGeom>
          <a:solidFill>
            <a:srgbClr val="000000">
              <a:alpha val="2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8937625" y="7332663"/>
            <a:ext cx="600075" cy="77787"/>
          </a:xfrm>
          <a:prstGeom prst="roundRect">
            <a:avLst>
              <a:gd name="adj" fmla="val 2083"/>
            </a:avLst>
          </a:prstGeom>
          <a:solidFill>
            <a:srgbClr val="000000">
              <a:alpha val="2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6" name="AutoShape 14"/>
          <p:cNvSpPr>
            <a:spLocks noChangeArrowheads="1"/>
          </p:cNvSpPr>
          <p:nvPr/>
        </p:nvSpPr>
        <p:spPr bwMode="auto">
          <a:xfrm>
            <a:off x="8937625" y="7175500"/>
            <a:ext cx="600075" cy="84138"/>
          </a:xfrm>
          <a:prstGeom prst="roundRect">
            <a:avLst>
              <a:gd name="adj" fmla="val 1921"/>
            </a:avLst>
          </a:prstGeom>
          <a:solidFill>
            <a:srgbClr val="000000">
              <a:alpha val="2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7" name="AutoShape 15"/>
          <p:cNvSpPr>
            <a:spLocks noChangeArrowheads="1"/>
          </p:cNvSpPr>
          <p:nvPr/>
        </p:nvSpPr>
        <p:spPr bwMode="auto">
          <a:xfrm>
            <a:off x="8937625" y="7032625"/>
            <a:ext cx="600075" cy="77788"/>
          </a:xfrm>
          <a:prstGeom prst="roundRect">
            <a:avLst>
              <a:gd name="adj" fmla="val 2083"/>
            </a:avLst>
          </a:prstGeom>
          <a:solidFill>
            <a:srgbClr val="000000">
              <a:alpha val="2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>
            <a:off x="8937625" y="6877050"/>
            <a:ext cx="600075" cy="84138"/>
          </a:xfrm>
          <a:prstGeom prst="roundRect">
            <a:avLst>
              <a:gd name="adj" fmla="val 1921"/>
            </a:avLst>
          </a:prstGeom>
          <a:solidFill>
            <a:srgbClr val="000000">
              <a:alpha val="2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9" name="AutoShape 17"/>
          <p:cNvSpPr>
            <a:spLocks noChangeArrowheads="1"/>
          </p:cNvSpPr>
          <p:nvPr/>
        </p:nvSpPr>
        <p:spPr bwMode="auto">
          <a:xfrm>
            <a:off x="8937625" y="6732588"/>
            <a:ext cx="600075" cy="77787"/>
          </a:xfrm>
          <a:prstGeom prst="roundRect">
            <a:avLst>
              <a:gd name="adj" fmla="val 2083"/>
            </a:avLst>
          </a:prstGeom>
          <a:solidFill>
            <a:srgbClr val="000000">
              <a:alpha val="2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6" charset="0"/>
          <a:ea typeface="ＭＳ Ｐ明朝" pitchFamily="16" charset="0"/>
          <a:cs typeface="ＭＳ Ｐ明朝" pitchFamily="16" charset="0"/>
        </a:defRPr>
      </a:lvl2pPr>
      <a:lvl3pPr marL="11430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6" charset="0"/>
          <a:ea typeface="ＭＳ Ｐ明朝" pitchFamily="16" charset="0"/>
          <a:cs typeface="ＭＳ Ｐ明朝" pitchFamily="16" charset="0"/>
        </a:defRPr>
      </a:lvl3pPr>
      <a:lvl4pPr marL="16002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6" charset="0"/>
          <a:ea typeface="ＭＳ Ｐ明朝" pitchFamily="16" charset="0"/>
          <a:cs typeface="ＭＳ Ｐ明朝" pitchFamily="16" charset="0"/>
        </a:defRPr>
      </a:lvl4pPr>
      <a:lvl5pPr marL="20574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6" charset="0"/>
          <a:ea typeface="ＭＳ Ｐ明朝" pitchFamily="16" charset="0"/>
          <a:cs typeface="ＭＳ Ｐ明朝" pitchFamily="16" charset="0"/>
        </a:defRPr>
      </a:lvl5pPr>
      <a:lvl6pPr marL="25146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6" charset="0"/>
          <a:ea typeface="ＭＳ Ｐ明朝" pitchFamily="16" charset="0"/>
          <a:cs typeface="ＭＳ Ｐ明朝" pitchFamily="16" charset="0"/>
        </a:defRPr>
      </a:lvl6pPr>
      <a:lvl7pPr marL="29718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6" charset="0"/>
          <a:ea typeface="ＭＳ Ｐ明朝" pitchFamily="16" charset="0"/>
          <a:cs typeface="ＭＳ Ｐ明朝" pitchFamily="16" charset="0"/>
        </a:defRPr>
      </a:lvl7pPr>
      <a:lvl8pPr marL="34290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6" charset="0"/>
          <a:ea typeface="ＭＳ Ｐ明朝" pitchFamily="16" charset="0"/>
          <a:cs typeface="ＭＳ Ｐ明朝" pitchFamily="16" charset="0"/>
        </a:defRPr>
      </a:lvl8pPr>
      <a:lvl9pPr marL="38862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6" charset="0"/>
          <a:ea typeface="ＭＳ Ｐ明朝" pitchFamily="16" charset="0"/>
          <a:cs typeface="ＭＳ Ｐ明朝" pitchFamily="16" charset="0"/>
        </a:defRPr>
      </a:lvl9pPr>
    </p:titleStyle>
    <p:bodyStyle>
      <a:lvl1pPr marL="342900" indent="-342900" algn="l" defTabSz="449263" rtl="0" fontAlgn="base" hangingPunct="0">
        <a:lnSpc>
          <a:spcPct val="95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5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5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5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47FF"/>
            </a:gs>
            <a:gs pos="100000">
              <a:srgbClr val="00008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Freeform 1"/>
          <p:cNvSpPr>
            <a:spLocks noChangeArrowheads="1"/>
          </p:cNvSpPr>
          <p:nvPr/>
        </p:nvSpPr>
        <p:spPr bwMode="auto">
          <a:xfrm>
            <a:off x="0" y="0"/>
            <a:ext cx="5219700" cy="1017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36"/>
              </a:cxn>
              <a:cxn ang="0">
                <a:pos x="706" y="1631"/>
              </a:cxn>
              <a:cxn ang="0">
                <a:pos x="1407" y="1935"/>
              </a:cxn>
              <a:cxn ang="0">
                <a:pos x="2157" y="2197"/>
              </a:cxn>
              <a:cxn ang="0">
                <a:pos x="2943" y="2418"/>
              </a:cxn>
              <a:cxn ang="0">
                <a:pos x="3767" y="2593"/>
              </a:cxn>
              <a:cxn ang="0">
                <a:pos x="4625" y="2721"/>
              </a:cxn>
              <a:cxn ang="0">
                <a:pos x="5510" y="2801"/>
              </a:cxn>
              <a:cxn ang="0">
                <a:pos x="6417" y="2827"/>
              </a:cxn>
              <a:cxn ang="0">
                <a:pos x="7329" y="2801"/>
              </a:cxn>
              <a:cxn ang="0">
                <a:pos x="8215" y="2721"/>
              </a:cxn>
              <a:cxn ang="0">
                <a:pos x="9072" y="2593"/>
              </a:cxn>
              <a:cxn ang="0">
                <a:pos x="9895" y="2418"/>
              </a:cxn>
              <a:cxn ang="0">
                <a:pos x="10684" y="2197"/>
              </a:cxn>
              <a:cxn ang="0">
                <a:pos x="11432" y="1935"/>
              </a:cxn>
              <a:cxn ang="0">
                <a:pos x="12136" y="1631"/>
              </a:cxn>
              <a:cxn ang="0">
                <a:pos x="12788" y="1293"/>
              </a:cxn>
              <a:cxn ang="0">
                <a:pos x="13392" y="920"/>
              </a:cxn>
              <a:cxn ang="0">
                <a:pos x="13940" y="513"/>
              </a:cxn>
              <a:cxn ang="0">
                <a:pos x="14429" y="78"/>
              </a:cxn>
              <a:cxn ang="0">
                <a:pos x="14497" y="0"/>
              </a:cxn>
              <a:cxn ang="0">
                <a:pos x="0" y="0"/>
              </a:cxn>
            </a:cxnLst>
            <a:rect l="0" t="0" r="r" b="b"/>
            <a:pathLst>
              <a:path w="14498" h="2828">
                <a:moveTo>
                  <a:pt x="0" y="0"/>
                </a:moveTo>
                <a:lnTo>
                  <a:pt x="0" y="1236"/>
                </a:lnTo>
                <a:lnTo>
                  <a:pt x="706" y="1631"/>
                </a:lnTo>
                <a:lnTo>
                  <a:pt x="1407" y="1935"/>
                </a:lnTo>
                <a:lnTo>
                  <a:pt x="2157" y="2197"/>
                </a:lnTo>
                <a:lnTo>
                  <a:pt x="2943" y="2418"/>
                </a:lnTo>
                <a:lnTo>
                  <a:pt x="3767" y="2593"/>
                </a:lnTo>
                <a:lnTo>
                  <a:pt x="4625" y="2721"/>
                </a:lnTo>
                <a:lnTo>
                  <a:pt x="5510" y="2801"/>
                </a:lnTo>
                <a:lnTo>
                  <a:pt x="6417" y="2827"/>
                </a:lnTo>
                <a:lnTo>
                  <a:pt x="7329" y="2801"/>
                </a:lnTo>
                <a:lnTo>
                  <a:pt x="8215" y="2721"/>
                </a:lnTo>
                <a:lnTo>
                  <a:pt x="9072" y="2593"/>
                </a:lnTo>
                <a:lnTo>
                  <a:pt x="9895" y="2418"/>
                </a:lnTo>
                <a:lnTo>
                  <a:pt x="10684" y="2197"/>
                </a:lnTo>
                <a:lnTo>
                  <a:pt x="11432" y="1935"/>
                </a:lnTo>
                <a:lnTo>
                  <a:pt x="12136" y="1631"/>
                </a:lnTo>
                <a:lnTo>
                  <a:pt x="12788" y="1293"/>
                </a:lnTo>
                <a:lnTo>
                  <a:pt x="13392" y="920"/>
                </a:lnTo>
                <a:lnTo>
                  <a:pt x="13940" y="513"/>
                </a:lnTo>
                <a:lnTo>
                  <a:pt x="14429" y="78"/>
                </a:lnTo>
                <a:lnTo>
                  <a:pt x="14497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0047FF"/>
              </a:gs>
              <a:gs pos="100000">
                <a:srgbClr val="000080"/>
              </a:gs>
            </a:gsLst>
            <a:path path="rect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0" y="5402263"/>
            <a:ext cx="10080625" cy="2157412"/>
          </a:xfrm>
          <a:prstGeom prst="roundRect">
            <a:avLst>
              <a:gd name="adj" fmla="val 69"/>
            </a:avLst>
          </a:prstGeom>
          <a:gradFill rotWithShape="0">
            <a:gsLst>
              <a:gs pos="0">
                <a:srgbClr val="0047FF"/>
              </a:gs>
              <a:gs pos="100000">
                <a:srgbClr val="00008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9" name="Freeform 3"/>
          <p:cNvSpPr>
            <a:spLocks noChangeArrowheads="1"/>
          </p:cNvSpPr>
          <p:nvPr/>
        </p:nvSpPr>
        <p:spPr bwMode="auto">
          <a:xfrm>
            <a:off x="-33338" y="6459538"/>
            <a:ext cx="5240338" cy="1101725"/>
          </a:xfrm>
          <a:custGeom>
            <a:avLst/>
            <a:gdLst/>
            <a:ahLst/>
            <a:cxnLst>
              <a:cxn ang="0">
                <a:pos x="93" y="3059"/>
              </a:cxn>
              <a:cxn ang="0">
                <a:pos x="93" y="2102"/>
              </a:cxn>
              <a:cxn ang="0">
                <a:pos x="0" y="2065"/>
              </a:cxn>
              <a:cxn ang="0">
                <a:pos x="586" y="1659"/>
              </a:cxn>
              <a:cxn ang="0">
                <a:pos x="1219" y="1291"/>
              </a:cxn>
              <a:cxn ang="0">
                <a:pos x="1898" y="964"/>
              </a:cxn>
              <a:cxn ang="0">
                <a:pos x="2620" y="680"/>
              </a:cxn>
              <a:cxn ang="0">
                <a:pos x="3383" y="441"/>
              </a:cxn>
              <a:cxn ang="0">
                <a:pos x="4180" y="252"/>
              </a:cxn>
              <a:cxn ang="0">
                <a:pos x="5008" y="112"/>
              </a:cxn>
              <a:cxn ang="0">
                <a:pos x="5864" y="29"/>
              </a:cxn>
              <a:cxn ang="0">
                <a:pos x="6745" y="0"/>
              </a:cxn>
              <a:cxn ang="0">
                <a:pos x="7625" y="29"/>
              </a:cxn>
              <a:cxn ang="0">
                <a:pos x="8479" y="112"/>
              </a:cxn>
              <a:cxn ang="0">
                <a:pos x="9308" y="252"/>
              </a:cxn>
              <a:cxn ang="0">
                <a:pos x="10104" y="441"/>
              </a:cxn>
              <a:cxn ang="0">
                <a:pos x="10868" y="680"/>
              </a:cxn>
              <a:cxn ang="0">
                <a:pos x="11590" y="964"/>
              </a:cxn>
              <a:cxn ang="0">
                <a:pos x="12269" y="1291"/>
              </a:cxn>
              <a:cxn ang="0">
                <a:pos x="12902" y="1659"/>
              </a:cxn>
              <a:cxn ang="0">
                <a:pos x="13487" y="2065"/>
              </a:cxn>
              <a:cxn ang="0">
                <a:pos x="14018" y="2504"/>
              </a:cxn>
              <a:cxn ang="0">
                <a:pos x="14489" y="2976"/>
              </a:cxn>
              <a:cxn ang="0">
                <a:pos x="14554" y="3059"/>
              </a:cxn>
              <a:cxn ang="0">
                <a:pos x="93" y="3059"/>
              </a:cxn>
            </a:cxnLst>
            <a:rect l="0" t="0" r="r" b="b"/>
            <a:pathLst>
              <a:path w="14555" h="3060">
                <a:moveTo>
                  <a:pt x="93" y="3059"/>
                </a:moveTo>
                <a:lnTo>
                  <a:pt x="93" y="2102"/>
                </a:lnTo>
                <a:lnTo>
                  <a:pt x="0" y="2065"/>
                </a:lnTo>
                <a:lnTo>
                  <a:pt x="586" y="1659"/>
                </a:lnTo>
                <a:lnTo>
                  <a:pt x="1219" y="1291"/>
                </a:lnTo>
                <a:lnTo>
                  <a:pt x="1898" y="964"/>
                </a:lnTo>
                <a:lnTo>
                  <a:pt x="2620" y="680"/>
                </a:lnTo>
                <a:lnTo>
                  <a:pt x="3383" y="441"/>
                </a:lnTo>
                <a:lnTo>
                  <a:pt x="4180" y="252"/>
                </a:lnTo>
                <a:lnTo>
                  <a:pt x="5008" y="112"/>
                </a:lnTo>
                <a:lnTo>
                  <a:pt x="5864" y="29"/>
                </a:lnTo>
                <a:lnTo>
                  <a:pt x="6745" y="0"/>
                </a:lnTo>
                <a:lnTo>
                  <a:pt x="7625" y="29"/>
                </a:lnTo>
                <a:lnTo>
                  <a:pt x="8479" y="112"/>
                </a:lnTo>
                <a:lnTo>
                  <a:pt x="9308" y="252"/>
                </a:lnTo>
                <a:lnTo>
                  <a:pt x="10104" y="441"/>
                </a:lnTo>
                <a:lnTo>
                  <a:pt x="10868" y="680"/>
                </a:lnTo>
                <a:lnTo>
                  <a:pt x="11590" y="964"/>
                </a:lnTo>
                <a:lnTo>
                  <a:pt x="12269" y="1291"/>
                </a:lnTo>
                <a:lnTo>
                  <a:pt x="12902" y="1659"/>
                </a:lnTo>
                <a:lnTo>
                  <a:pt x="13487" y="2065"/>
                </a:lnTo>
                <a:lnTo>
                  <a:pt x="14018" y="2504"/>
                </a:lnTo>
                <a:lnTo>
                  <a:pt x="14489" y="2976"/>
                </a:lnTo>
                <a:lnTo>
                  <a:pt x="14554" y="3059"/>
                </a:lnTo>
                <a:lnTo>
                  <a:pt x="93" y="3059"/>
                </a:lnTo>
              </a:path>
            </a:pathLst>
          </a:custGeom>
          <a:gradFill rotWithShape="0">
            <a:gsLst>
              <a:gs pos="0">
                <a:srgbClr val="2300DC"/>
              </a:gs>
              <a:gs pos="100000">
                <a:srgbClr val="000080">
                  <a:alpha val="50000"/>
                </a:srgbClr>
              </a:gs>
            </a:gsLst>
            <a:lin ang="162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2101850"/>
            <a:ext cx="8602662" cy="4757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01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577850"/>
            <a:ext cx="8602662" cy="1358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700">
          <a:solidFill>
            <a:srgbClr val="E6E6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700">
          <a:solidFill>
            <a:srgbClr val="E6E6FF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ＭＳ Ｐ明朝" pitchFamily="16" charset="0"/>
          <a:cs typeface="ＭＳ Ｐ明朝" pitchFamily="16" charset="0"/>
        </a:defRPr>
      </a:lvl2pPr>
      <a:lvl3pPr marL="11430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700">
          <a:solidFill>
            <a:srgbClr val="E6E6FF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ＭＳ Ｐ明朝" pitchFamily="16" charset="0"/>
          <a:cs typeface="ＭＳ Ｐ明朝" pitchFamily="16" charset="0"/>
        </a:defRPr>
      </a:lvl3pPr>
      <a:lvl4pPr marL="16002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700">
          <a:solidFill>
            <a:srgbClr val="E6E6FF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ＭＳ Ｐ明朝" pitchFamily="16" charset="0"/>
          <a:cs typeface="ＭＳ Ｐ明朝" pitchFamily="16" charset="0"/>
        </a:defRPr>
      </a:lvl4pPr>
      <a:lvl5pPr marL="20574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700">
          <a:solidFill>
            <a:srgbClr val="E6E6FF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ＭＳ Ｐ明朝" pitchFamily="16" charset="0"/>
          <a:cs typeface="ＭＳ Ｐ明朝" pitchFamily="16" charset="0"/>
        </a:defRPr>
      </a:lvl5pPr>
      <a:lvl6pPr marL="25146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700">
          <a:solidFill>
            <a:srgbClr val="E6E6FF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ＭＳ Ｐ明朝" pitchFamily="16" charset="0"/>
          <a:cs typeface="ＭＳ Ｐ明朝" pitchFamily="16" charset="0"/>
        </a:defRPr>
      </a:lvl6pPr>
      <a:lvl7pPr marL="29718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700">
          <a:solidFill>
            <a:srgbClr val="E6E6FF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ＭＳ Ｐ明朝" pitchFamily="16" charset="0"/>
          <a:cs typeface="ＭＳ Ｐ明朝" pitchFamily="16" charset="0"/>
        </a:defRPr>
      </a:lvl7pPr>
      <a:lvl8pPr marL="34290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700">
          <a:solidFill>
            <a:srgbClr val="E6E6FF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ＭＳ Ｐ明朝" pitchFamily="16" charset="0"/>
          <a:cs typeface="ＭＳ Ｐ明朝" pitchFamily="16" charset="0"/>
        </a:defRPr>
      </a:lvl8pPr>
      <a:lvl9pPr marL="38862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700">
          <a:solidFill>
            <a:srgbClr val="E6E6FF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6" charset="0"/>
          <a:ea typeface="ＭＳ Ｐ明朝" pitchFamily="16" charset="0"/>
          <a:cs typeface="ＭＳ Ｐ明朝" pitchFamily="16" charset="0"/>
        </a:defRPr>
      </a:lvl9pPr>
    </p:titleStyle>
    <p:bodyStyle>
      <a:lvl1pPr marL="342900" indent="-342900" algn="l" defTabSz="449263" rtl="0" fontAlgn="base" hangingPunct="0">
        <a:lnSpc>
          <a:spcPct val="95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E6E6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5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E6E6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5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E6E6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5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6E6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6E6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6E6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6E6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6E6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6E6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47FF"/>
            </a:gs>
            <a:gs pos="100000">
              <a:srgbClr val="00008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730250" y="538163"/>
            <a:ext cx="8609013" cy="1466850"/>
          </a:xfrm>
          <a:ln/>
        </p:spPr>
        <p:txBody>
          <a:bodyPr tIns="2952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Урок-зачёт по русскому языку </a:t>
            </a:r>
            <a:br>
              <a:rPr lang="ru-RU"/>
            </a:br>
            <a:r>
              <a:rPr lang="ru-RU"/>
              <a:t>в 7 классе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741363" y="2101850"/>
            <a:ext cx="8607425" cy="4762500"/>
          </a:xfrm>
          <a:prstGeom prst="rect">
            <a:avLst/>
          </a:prstGeom>
          <a:noFill/>
          <a:ln/>
        </p:spPr>
        <p:txBody>
          <a:bodyPr lIns="0" tIns="20160" rIns="0" bIns="0" anchor="ctr"/>
          <a:lstStyle/>
          <a:p>
            <a:pPr indent="-336550" algn="ctr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«Обобщение знаний о союзе и предлоге как служебных частях речи»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47FF"/>
            </a:gs>
            <a:gs pos="100000">
              <a:srgbClr val="00008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649288"/>
            <a:ext cx="8607425" cy="1398587"/>
          </a:xfrm>
          <a:ln/>
        </p:spPr>
        <p:txBody>
          <a:bodyPr tIns="2268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/>
              <a:t>Задание № 5.</a:t>
            </a:r>
            <a:r>
              <a:rPr lang="ru-RU" sz="2600"/>
              <a:t/>
            </a:r>
            <a:br>
              <a:rPr lang="ru-RU" sz="2600"/>
            </a:br>
            <a:r>
              <a:rPr lang="ru-RU" sz="2600"/>
              <a:t>Выпишите словосочетания, образованные с помощью производных предлогов.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741363" y="2190750"/>
            <a:ext cx="8607425" cy="4765675"/>
          </a:xfrm>
          <a:prstGeom prst="rect">
            <a:avLst/>
          </a:prstGeom>
          <a:noFill/>
          <a:ln/>
        </p:spPr>
        <p:txBody>
          <a:bodyPr lIns="0" tIns="20160" rIns="0" bIns="0" anchor="ctr"/>
          <a:lstStyle/>
          <a:p>
            <a:pPr indent="-339725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-Повторять изученное надо ( в )продолжени.. учебного года.</a:t>
            </a:r>
          </a:p>
          <a:p>
            <a:pPr indent="-339725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-( В)следстви.. малого падения Волга имеет медленное течение.</a:t>
            </a:r>
          </a:p>
          <a:p>
            <a:pPr indent="-339725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-(В )продолжени.. фильма появились новые герои.</a:t>
            </a:r>
          </a:p>
          <a:p>
            <a:pPr indent="-339725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(-В) течени..  часа мы с интересом слушали лекцию.</a:t>
            </a:r>
          </a:p>
          <a:p>
            <a:pPr indent="-339725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-(В)следстви.. дождей появилось много грибов.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47FF"/>
            </a:gs>
            <a:gs pos="100000">
              <a:srgbClr val="00008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622300"/>
            <a:ext cx="8605837" cy="1270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Ответы на задание № 5: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741363" y="2101850"/>
            <a:ext cx="8605837" cy="4760913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indent="-341313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 -в продолжение учебного года;</a:t>
            </a:r>
          </a:p>
          <a:p>
            <a:pPr indent="-341313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/>
          </a:p>
          <a:p>
            <a:pPr indent="-341313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- вследствие малого падения;</a:t>
            </a:r>
          </a:p>
          <a:p>
            <a:pPr indent="-341313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/>
          </a:p>
          <a:p>
            <a:pPr indent="-341313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-в течение часа;</a:t>
            </a:r>
          </a:p>
          <a:p>
            <a:pPr indent="-341313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/>
          </a:p>
          <a:p>
            <a:pPr indent="-341313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 -вследствие дождей.</a:t>
            </a:r>
          </a:p>
          <a:p>
            <a:pPr indent="-341313" algn="ctr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47FF"/>
            </a:gs>
            <a:gs pos="100000">
              <a:srgbClr val="00008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482600"/>
            <a:ext cx="8607425" cy="1824038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Задание № 6.</a:t>
            </a:r>
            <a:br>
              <a:rPr lang="ru-RU"/>
            </a:br>
            <a:r>
              <a:rPr lang="ru-RU" sz="3200"/>
              <a:t>Раскройте скобки, расставьте знаки препинания.</a:t>
            </a:r>
            <a:br>
              <a:rPr lang="ru-RU" sz="3200"/>
            </a:br>
            <a:endParaRPr lang="ru-RU" sz="320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752475" y="2160588"/>
            <a:ext cx="8607425" cy="4773612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indent="-341313" algn="just"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/>
              <a:t>-Тот то(же) был труженик вечный и так(же) бодрился когда приходилось туго. (Шукшин)</a:t>
            </a:r>
          </a:p>
          <a:p>
            <a:pPr indent="-341313" algn="just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/>
              <a:t>-От(чего )вы не лечитесь от(чего) не бережёте своё здоровье? (Чехов)</a:t>
            </a:r>
          </a:p>
          <a:p>
            <a:pPr indent="-341313" algn="just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/>
              <a:t>-Одинцова была к ней довольно равнодушна так(же) как и Базаров  </a:t>
            </a:r>
          </a:p>
          <a:p>
            <a:pPr indent="-341313" algn="just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/>
              <a:t>                                                                                                    ( Тургенев )</a:t>
            </a:r>
          </a:p>
          <a:p>
            <a:pPr indent="-341313" algn="just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/>
              <a:t>-Мой бедный брат конечно виноват: за(то) он и наказан.(Тургенев)</a:t>
            </a:r>
          </a:p>
          <a:p>
            <a:pPr indent="-341313" algn="just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/>
              <a:t>-Покойный Одинцов не любил нововведений но допускал «некоторую игру облагороженного вкуса» и (в)следстви.. этого воздвигнул у себя в саду строение вроде греческого портика из русского кирпича. </a:t>
            </a:r>
          </a:p>
          <a:p>
            <a:pPr indent="-341313" algn="just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/>
              <a:t>                                                                                                     (Тургенев)</a:t>
            </a:r>
          </a:p>
          <a:p>
            <a:pPr indent="-341313" algn="just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/>
              <a:t>-Лицо у няньки было серьёзно и в то(же) время сияло каким-то торжеством. (Чехов)</a:t>
            </a:r>
          </a:p>
          <a:p>
            <a:pPr indent="-341313" algn="just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/>
              <a:t>-(В)течени.. всего этого времени Рудин почти не выезжал от Дарьи Михайловны. (Тургенев).</a:t>
            </a:r>
          </a:p>
          <a:p>
            <a:pPr indent="-341313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2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622300"/>
            <a:ext cx="8604250" cy="127000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Ответы на задание №6: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570038"/>
            <a:ext cx="8624888" cy="6710362"/>
          </a:xfrm>
          <a:ln/>
        </p:spPr>
        <p:txBody>
          <a:bodyPr/>
          <a:lstStyle/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/>
              <a:t>-Тот тоже был труженик вечный и так же бодрился, когда приходилось туго. (Ш.)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/>
              <a:t>-Отчего вы не лечитесь, отчего не бережёте своё здоровье? (Ч.)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/>
              <a:t>-Одинцова была к ней довольно равнодушна, так же как и Базаров ( Т. )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/>
              <a:t>-Мой бедный брат, конечно, виноват: за то он и наказан.(Т.)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/>
              <a:t>-Покойный Одинцов не любил нововведений, но допускал «некоторую игру облагороженного вкуса» и вследствие этого воздвигнул у себя в саду строение вроде греческого портика из русского кирпича.(Т.)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/>
              <a:t>-Лицо у няньки было серьёзно и в то же время сияло каким-то торжеством.(Ч).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/>
              <a:t>-В течение всего этого времени Рудин почти не выезжал от Дарьи Михайловны.(Т.).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2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622300"/>
            <a:ext cx="8604250" cy="127000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Подведём итоги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8604250" cy="4759325"/>
          </a:xfrm>
          <a:ln/>
        </p:spPr>
        <p:txBody>
          <a:bodyPr/>
          <a:lstStyle/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/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/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/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Поздравляем победителей!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/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           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788" y="3600450"/>
            <a:ext cx="2160587" cy="2160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741363" y="577850"/>
            <a:ext cx="8604250" cy="6283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lnSpc>
                <a:spcPct val="95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>
                <a:solidFill>
                  <a:srgbClr val="E6E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  <a:ea typeface="ＭＳ Ｐ明朝" pitchFamily="16" charset="0"/>
                <a:cs typeface="ＭＳ Ｐ明朝" pitchFamily="16" charset="0"/>
              </a:rPr>
              <a:t>Презентацию подготовила</a:t>
            </a:r>
          </a:p>
          <a:p>
            <a:pPr algn="ctr">
              <a:lnSpc>
                <a:spcPct val="95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>
                <a:solidFill>
                  <a:srgbClr val="E6E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  <a:ea typeface="ＭＳ Ｐ明朝" pitchFamily="16" charset="0"/>
                <a:cs typeface="ＭＳ Ｐ明朝" pitchFamily="16" charset="0"/>
              </a:rPr>
              <a:t> учитель русского языка и литературы </a:t>
            </a:r>
          </a:p>
          <a:p>
            <a:pPr algn="ctr">
              <a:lnSpc>
                <a:spcPct val="95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>
                <a:solidFill>
                  <a:srgbClr val="E6E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  <a:ea typeface="ＭＳ Ｐ明朝" pitchFamily="16" charset="0"/>
                <a:cs typeface="ＭＳ Ｐ明朝" pitchFamily="16" charset="0"/>
              </a:rPr>
              <a:t>МБОУ СОШ № 6 </a:t>
            </a:r>
          </a:p>
          <a:p>
            <a:pPr algn="ctr">
              <a:lnSpc>
                <a:spcPct val="95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>
                <a:solidFill>
                  <a:srgbClr val="E6E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  <a:ea typeface="ＭＳ Ｐ明朝" pitchFamily="16" charset="0"/>
                <a:cs typeface="ＭＳ Ｐ明朝" pitchFamily="16" charset="0"/>
              </a:rPr>
              <a:t>Щёлковского муниципального района Московской области </a:t>
            </a:r>
          </a:p>
          <a:p>
            <a:pPr algn="ctr">
              <a:lnSpc>
                <a:spcPct val="95000"/>
              </a:lnSpc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>
                <a:solidFill>
                  <a:srgbClr val="E6E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  <a:ea typeface="ＭＳ Ｐ明朝" pitchFamily="16" charset="0"/>
                <a:cs typeface="ＭＳ Ｐ明朝" pitchFamily="16" charset="0"/>
              </a:rPr>
              <a:t>Черемнова С.Ю.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47FF"/>
            </a:gs>
            <a:gs pos="100000">
              <a:srgbClr val="00008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730250" y="546100"/>
            <a:ext cx="8607425" cy="6315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15120" rIns="0" bIns="0" anchor="ctr"/>
          <a:lstStyle/>
          <a:p>
            <a:pPr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E6E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  <a:ea typeface="ＭＳ Ｐ明朝" pitchFamily="16" charset="0"/>
                <a:cs typeface="ＭＳ Ｐ明朝" pitchFamily="16" charset="0"/>
              </a:rPr>
              <a:t>     </a:t>
            </a:r>
            <a:r>
              <a:rPr lang="ru-RU" sz="4000">
                <a:solidFill>
                  <a:srgbClr val="E6E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  <a:ea typeface="ＭＳ Ｐ明朝" pitchFamily="16" charset="0"/>
                <a:cs typeface="ＭＳ Ｐ明朝" pitchFamily="16" charset="0"/>
              </a:rPr>
              <a:t>                Задание № 1.</a:t>
            </a:r>
            <a:r>
              <a:rPr lang="ru-RU" sz="2400">
                <a:solidFill>
                  <a:srgbClr val="E6E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  <a:ea typeface="ＭＳ Ｐ明朝" pitchFamily="16" charset="0"/>
                <a:cs typeface="ＭＳ Ｐ明朝" pitchFamily="16" charset="0"/>
              </a:rPr>
              <a:t> </a:t>
            </a:r>
          </a:p>
          <a:p>
            <a:pPr>
              <a:lnSpc>
                <a:spcPct val="95000"/>
              </a:lnSpc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E6E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  <a:ea typeface="ＭＳ Ｐ明朝" pitchFamily="16" charset="0"/>
                <a:cs typeface="ＭＳ Ｐ明朝" pitchFamily="16" charset="0"/>
              </a:rPr>
              <a:t>Запишите номера предложений с сочинительными союзами ( 1вариант) и с подчинительными союзами (2 вариант) . </a:t>
            </a:r>
          </a:p>
          <a:p>
            <a:pPr>
              <a:lnSpc>
                <a:spcPct val="95000"/>
              </a:lnSpc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>
              <a:solidFill>
                <a:srgbClr val="E6E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6" charset="0"/>
              <a:ea typeface="ＭＳ Ｐ明朝" pitchFamily="16" charset="0"/>
              <a:cs typeface="ＭＳ Ｐ明朝" pitchFamily="16" charset="0"/>
            </a:endParaRPr>
          </a:p>
          <a:p>
            <a:pPr>
              <a:lnSpc>
                <a:spcPct val="95000"/>
              </a:lnSpc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E6E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  <a:ea typeface="ＭＳ Ｐ明朝" pitchFamily="16" charset="0"/>
                <a:cs typeface="ＭＳ Ｐ明朝" pitchFamily="16" charset="0"/>
              </a:rPr>
              <a:t>       </a:t>
            </a:r>
            <a:r>
              <a:rPr lang="en-US" sz="2400">
                <a:solidFill>
                  <a:srgbClr val="E6E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  <a:ea typeface="ＭＳ Ｐ明朝" pitchFamily="16" charset="0"/>
                <a:cs typeface="ＭＳ Ｐ明朝" pitchFamily="16" charset="0"/>
              </a:rPr>
              <a:t>Сначала лучше сделать самые трудные уроки, потому что их выполнение требует больше времени.</a:t>
            </a:r>
          </a:p>
          <a:p>
            <a:pPr>
              <a:lnSpc>
                <a:spcPct val="95000"/>
              </a:lnSpc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>
                <a:solidFill>
                  <a:srgbClr val="E6E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  <a:ea typeface="ＭＳ Ｐ明朝" pitchFamily="16" charset="0"/>
                <a:cs typeface="ＭＳ Ｐ明朝" pitchFamily="16" charset="0"/>
              </a:rPr>
              <a:t>      Если вам что-либо не понятно, не обращайтесь сразу за разъяснениями к старшим, а загляните в словарь, в справочную литературу. Это трудно, зато полезно.  За то время, которое вы потратите на чтение справочной литературы, вы узнаете много нового и интересного.</a:t>
            </a:r>
          </a:p>
          <a:p>
            <a:pPr>
              <a:lnSpc>
                <a:spcPct val="95000"/>
              </a:lnSpc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>
                <a:solidFill>
                  <a:srgbClr val="E6E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  <a:ea typeface="ＭＳ Ｐ明朝" pitchFamily="16" charset="0"/>
                <a:cs typeface="ＭＳ Ｐ明朝" pitchFamily="16" charset="0"/>
              </a:rPr>
              <a:t>      В свободные часы больше читайте и выписывайте интересные мысли. Полезно также понравившиеся вам стихи заучивать наизусть, чтобы обогащать свой язык  и развивать память.       </a:t>
            </a:r>
          </a:p>
          <a:p>
            <a:pPr>
              <a:lnSpc>
                <a:spcPct val="95000"/>
              </a:lnSpc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>
                <a:solidFill>
                  <a:srgbClr val="E6E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  <a:ea typeface="ＭＳ Ｐ明朝" pitchFamily="16" charset="0"/>
                <a:cs typeface="ＭＳ Ｐ明朝" pitchFamily="16" charset="0"/>
              </a:rPr>
              <a:t>                                                                     (Памятка для ученика)</a:t>
            </a:r>
          </a:p>
          <a:p>
            <a:pPr>
              <a:lnSpc>
                <a:spcPct val="100000"/>
              </a:lnSpc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>
              <a:solidFill>
                <a:srgbClr val="E6E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6" charset="0"/>
              <a:ea typeface="ＭＳ Ｐ明朝" pitchFamily="16" charset="0"/>
              <a:cs typeface="ＭＳ Ｐ明朝" pitchFamily="16" charset="0"/>
            </a:endParaRPr>
          </a:p>
          <a:p>
            <a:pPr algn="ct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>
              <a:solidFill>
                <a:srgbClr val="E6E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6" charset="0"/>
              <a:ea typeface="ＭＳ Ｐ明朝" pitchFamily="16" charset="0"/>
              <a:cs typeface="ＭＳ Ｐ明朝" pitchFamily="16" charset="0"/>
            </a:endParaRPr>
          </a:p>
          <a:p>
            <a:pPr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>
              <a:solidFill>
                <a:srgbClr val="E6E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6" charset="0"/>
              <a:ea typeface="ＭＳ Ｐ明朝" pitchFamily="16" charset="0"/>
              <a:cs typeface="ＭＳ Ｐ明朝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47FF"/>
            </a:gs>
            <a:gs pos="100000">
              <a:srgbClr val="00008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750888" y="539750"/>
            <a:ext cx="8609012" cy="1262063"/>
          </a:xfrm>
          <a:ln/>
        </p:spPr>
        <p:txBody>
          <a:bodyPr tIns="2952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Ответы на задание № 1: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750888" y="1979613"/>
            <a:ext cx="8609012" cy="4762500"/>
          </a:xfrm>
          <a:prstGeom prst="rect">
            <a:avLst/>
          </a:prstGeom>
          <a:noFill/>
          <a:ln/>
        </p:spPr>
        <p:txBody>
          <a:bodyPr lIns="0" tIns="20160" rIns="0" bIns="0" anchor="ctr"/>
          <a:lstStyle/>
          <a:p>
            <a:pPr indent="-336550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/>
              <a:t>1 вариант: № 2;3;5</a:t>
            </a:r>
          </a:p>
          <a:p>
            <a:pPr indent="-336550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600"/>
          </a:p>
          <a:p>
            <a:pPr indent="-336550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2 </a:t>
            </a:r>
            <a:r>
              <a:rPr lang="ru-RU" sz="3600"/>
              <a:t>вариант:</a:t>
            </a:r>
            <a:r>
              <a:rPr lang="ru-RU"/>
              <a:t>№ 1;2;6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47FF"/>
            </a:gs>
            <a:gs pos="100000">
              <a:srgbClr val="00008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627063"/>
            <a:ext cx="8607425" cy="1262062"/>
          </a:xfrm>
          <a:ln/>
        </p:spPr>
        <p:txBody>
          <a:bodyPr tIns="2952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Задание № 2.</a:t>
            </a:r>
            <a:br>
              <a:rPr lang="ru-RU"/>
            </a:br>
            <a:r>
              <a:rPr lang="ru-RU" sz="2400"/>
              <a:t> Выпишите словосочетания с союзами.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4200525" cy="4762500"/>
          </a:xfrm>
          <a:ln/>
        </p:spPr>
        <p:txBody>
          <a:bodyPr tIns="14040"/>
          <a:lstStyle/>
          <a:p>
            <a:pPr marL="431800" indent="-320675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ru-RU" sz="2200"/>
              <a:t>1.</a:t>
            </a:r>
          </a:p>
          <a:p>
            <a:pPr marL="431800" indent="-320675">
              <a:buClr>
                <a:srgbClr val="00FFFF"/>
              </a:buClr>
              <a:buSzPct val="45000"/>
              <a:buFont typeface="Wingdings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ru-RU" sz="2200"/>
              <a:t> Пусть друзья простят меня за(то), что повидаться с ними не спешу.</a:t>
            </a:r>
          </a:p>
          <a:p>
            <a:pPr marL="431800" indent="-320675">
              <a:buClr>
                <a:srgbClr val="00FFFF"/>
              </a:buClr>
              <a:buSzPct val="45000"/>
              <a:buFont typeface="Wingdings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ru-RU" sz="2200"/>
              <a:t>Он мал, за(то) смел.</a:t>
            </a:r>
          </a:p>
          <a:p>
            <a:pPr marL="431800" indent="-320675">
              <a:buClr>
                <a:srgbClr val="00FFFF"/>
              </a:buClr>
              <a:buSzPct val="45000"/>
              <a:buFont typeface="Wingdings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ru-RU" sz="2200"/>
              <a:t>Не за(то) волка бьют, что сер, а за(то), что овцу съел</a:t>
            </a:r>
            <a:r>
              <a:rPr lang="ru-RU" sz="2400"/>
              <a:t>.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219700" y="2160588"/>
            <a:ext cx="4140200" cy="3284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12600" rIns="0" bIns="0"/>
          <a:lstStyle/>
          <a:p>
            <a:pPr marL="431800" indent="-320675">
              <a:lnSpc>
                <a:spcPct val="95000"/>
              </a:lnSpc>
              <a:spcAft>
                <a:spcPts val="1413"/>
              </a:spcAft>
              <a:buClrTx/>
              <a:buSzPct val="45000"/>
              <a:buFontTx/>
              <a:buNone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 sz="2000">
                <a:solidFill>
                  <a:srgbClr val="E6E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  <a:ea typeface="ＭＳ Ｐ明朝" pitchFamily="16" charset="0"/>
                <a:cs typeface="ＭＳ Ｐ明朝" pitchFamily="16" charset="0"/>
              </a:rPr>
              <a:t>2.</a:t>
            </a:r>
          </a:p>
          <a:p>
            <a:pPr marL="431800" indent="-320675">
              <a:lnSpc>
                <a:spcPct val="95000"/>
              </a:lnSpc>
              <a:spcAft>
                <a:spcPts val="1413"/>
              </a:spcAft>
              <a:buClr>
                <a:srgbClr val="00FFFF"/>
              </a:buClr>
              <a:buSzPct val="45000"/>
              <a:buFont typeface="Wingdings" charset="2"/>
              <a:buChar char="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 sz="2000">
                <a:solidFill>
                  <a:srgbClr val="E6E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  <a:ea typeface="ＭＳ Ｐ明朝" pitchFamily="16" charset="0"/>
                <a:cs typeface="ＭＳ Ｐ明朝" pitchFamily="16" charset="0"/>
              </a:rPr>
              <a:t>Мы победим, потому(что) мы сильны.</a:t>
            </a:r>
          </a:p>
          <a:p>
            <a:pPr marL="431800" indent="-320675">
              <a:lnSpc>
                <a:spcPct val="95000"/>
              </a:lnSpc>
              <a:spcAft>
                <a:spcPts val="1413"/>
              </a:spcAft>
              <a:buClr>
                <a:srgbClr val="00FFFF"/>
              </a:buClr>
              <a:buSzPct val="45000"/>
              <a:buFont typeface="Wingdings" charset="2"/>
              <a:buChar char="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 sz="2000">
                <a:solidFill>
                  <a:srgbClr val="E6E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  <a:ea typeface="ＭＳ Ｐ明朝" pitchFamily="16" charset="0"/>
                <a:cs typeface="ＭＳ Ｐ明朝" pitchFamily="16" charset="0"/>
              </a:rPr>
              <a:t>Судят по(тому), что сделаешь.</a:t>
            </a:r>
          </a:p>
          <a:p>
            <a:pPr marL="431800" indent="-320675">
              <a:lnSpc>
                <a:spcPct val="95000"/>
              </a:lnSpc>
              <a:spcAft>
                <a:spcPts val="1413"/>
              </a:spcAft>
              <a:buClr>
                <a:srgbClr val="00FFFF"/>
              </a:buClr>
              <a:buSzPct val="45000"/>
              <a:buFont typeface="Wingdings" charset="2"/>
              <a:buChar char="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 sz="2000">
                <a:solidFill>
                  <a:srgbClr val="E6E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  <a:ea typeface="ＭＳ Ｐ明朝" pitchFamily="16" charset="0"/>
                <a:cs typeface="ＭＳ Ｐ明朝" pitchFamily="16" charset="0"/>
              </a:rPr>
              <a:t>По(тому), как сгущались тучи, я понял, что скоро будет ливень.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151438" y="4589463"/>
            <a:ext cx="4200525" cy="2716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14040" rIns="0" bIns="0"/>
          <a:lstStyle/>
          <a:p>
            <a:pPr marL="431800" indent="-320675">
              <a:lnSpc>
                <a:spcPct val="95000"/>
              </a:lnSpc>
              <a:spcAft>
                <a:spcPts val="1413"/>
              </a:spcAft>
              <a:buClrTx/>
              <a:buSzPct val="45000"/>
              <a:buFontTx/>
              <a:buNone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 sz="2200">
                <a:solidFill>
                  <a:srgbClr val="E6E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  <a:ea typeface="ＭＳ Ｐ明朝" pitchFamily="16" charset="0"/>
                <a:cs typeface="ＭＳ Ｐ明朝" pitchFamily="16" charset="0"/>
              </a:rPr>
              <a:t>3.</a:t>
            </a:r>
          </a:p>
          <a:p>
            <a:pPr marL="431800" indent="-320675">
              <a:lnSpc>
                <a:spcPct val="95000"/>
              </a:lnSpc>
              <a:spcAft>
                <a:spcPts val="1413"/>
              </a:spcAft>
              <a:buClr>
                <a:srgbClr val="00FFFF"/>
              </a:buClr>
              <a:buSzPct val="45000"/>
              <a:buFont typeface="Wingdings" charset="2"/>
              <a:buChar char="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 sz="2200">
                <a:solidFill>
                  <a:srgbClr val="E6E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  <a:ea typeface="ＭＳ Ｐ明朝" pitchFamily="16" charset="0"/>
                <a:cs typeface="ＭＳ Ｐ明朝" pitchFamily="16" charset="0"/>
              </a:rPr>
              <a:t>С кем поведёшься, от( того ) и  наберёшься.</a:t>
            </a:r>
          </a:p>
          <a:p>
            <a:pPr marL="431800" indent="-320675">
              <a:lnSpc>
                <a:spcPct val="95000"/>
              </a:lnSpc>
              <a:spcAft>
                <a:spcPts val="1413"/>
              </a:spcAft>
              <a:buClr>
                <a:srgbClr val="00FFFF"/>
              </a:buClr>
              <a:buSzPct val="45000"/>
              <a:buFont typeface="Wingdings" charset="2"/>
              <a:buChar char="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 sz="2200">
                <a:solidFill>
                  <a:srgbClr val="E6E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  <a:ea typeface="ＭＳ Ｐ明朝" pitchFamily="16" charset="0"/>
                <a:cs typeface="ＭＳ Ｐ明朝" pitchFamily="16" charset="0"/>
              </a:rPr>
              <a:t>Он пришёл поздно, от(того) что долго собирался.</a:t>
            </a:r>
          </a:p>
          <a:p>
            <a:pPr marL="431800" indent="-320675">
              <a:lnSpc>
                <a:spcPct val="95000"/>
              </a:lnSpc>
              <a:spcAft>
                <a:spcPts val="1413"/>
              </a:spcAft>
              <a:buClr>
                <a:srgbClr val="00FFFF"/>
              </a:buClr>
              <a:buSzPct val="45000"/>
              <a:buFont typeface="Wingdings" charset="2"/>
              <a:buChar char="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 sz="2200">
                <a:solidFill>
                  <a:srgbClr val="E6E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  <a:ea typeface="ＭＳ Ｐ明朝" pitchFamily="16" charset="0"/>
                <a:cs typeface="ＭＳ Ｐ明朝" pitchFamily="16" charset="0"/>
              </a:rPr>
              <a:t> От(того) берега отчалила лодка.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47FF"/>
            </a:gs>
            <a:gs pos="100000">
              <a:srgbClr val="00008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730250" y="639763"/>
            <a:ext cx="8609013" cy="1262062"/>
          </a:xfrm>
          <a:ln/>
        </p:spPr>
        <p:txBody>
          <a:bodyPr tIns="2952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Ответы на задание № 2: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741363" y="2101850"/>
            <a:ext cx="8607425" cy="4762500"/>
          </a:xfrm>
          <a:prstGeom prst="rect">
            <a:avLst/>
          </a:prstGeom>
          <a:noFill/>
          <a:ln/>
        </p:spPr>
        <p:txBody>
          <a:bodyPr lIns="0" tIns="20160" rIns="0" bIns="0" anchor="ctr"/>
          <a:lstStyle/>
          <a:p>
            <a:pPr indent="-336550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/>
              <a:t>1.Зато смел</a:t>
            </a:r>
          </a:p>
          <a:p>
            <a:pPr indent="-336550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600"/>
          </a:p>
          <a:p>
            <a:pPr indent="-336550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/>
              <a:t> 2.потому что сильны</a:t>
            </a:r>
          </a:p>
          <a:p>
            <a:pPr indent="-336550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600"/>
          </a:p>
          <a:p>
            <a:pPr indent="-336550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/>
              <a:t>3. оттого что собирался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47FF"/>
            </a:gs>
            <a:gs pos="100000">
              <a:srgbClr val="00008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720725" y="473075"/>
            <a:ext cx="8607425" cy="1852613"/>
          </a:xfrm>
          <a:ln/>
        </p:spPr>
        <p:txBody>
          <a:bodyPr tIns="2952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Задание № 3.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r>
              <a:rPr lang="ru-RU" sz="3200"/>
              <a:t>Выпишите союзы.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752475" y="2339975"/>
            <a:ext cx="8607425" cy="4405313"/>
          </a:xfrm>
          <a:prstGeom prst="rect">
            <a:avLst/>
          </a:prstGeom>
          <a:noFill/>
          <a:ln/>
        </p:spPr>
        <p:txBody>
          <a:bodyPr lIns="0" tIns="20160" rIns="0" bIns="0" anchor="ctr"/>
          <a:lstStyle/>
          <a:p>
            <a:pPr indent="-339725" algn="ctr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Не то...не то; кое-кто; не у кого; как-нибудь; </a:t>
            </a:r>
          </a:p>
          <a:p>
            <a:pPr indent="-339725" algn="ctr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как будто; не рад; потому что; так как; так ли.</a:t>
            </a:r>
          </a:p>
          <a:p>
            <a:pPr indent="-339725" algn="ctr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47FF"/>
            </a:gs>
            <a:gs pos="100000">
              <a:srgbClr val="00008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539750"/>
            <a:ext cx="9147175" cy="1497013"/>
          </a:xfrm>
          <a:ln/>
        </p:spPr>
        <p:txBody>
          <a:bodyPr tIns="2952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Ответы на задание № 3: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8607425" cy="4762500"/>
          </a:xfrm>
          <a:ln/>
        </p:spPr>
        <p:txBody>
          <a:bodyPr/>
          <a:lstStyle/>
          <a:p>
            <a:pPr marL="428625" indent="-323850">
              <a:buClr>
                <a:srgbClr val="00FFFF"/>
              </a:buClr>
              <a:buSzPct val="45000"/>
              <a:buFont typeface="Wingdings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ru-RU"/>
              <a:t>Не то..не то</a:t>
            </a:r>
          </a:p>
          <a:p>
            <a:pPr marL="428625" indent="-323850">
              <a:buClr>
                <a:srgbClr val="00FFFF"/>
              </a:buClr>
              <a:buSzPct val="45000"/>
              <a:buFont typeface="Wingdings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ru-RU"/>
              <a:t>Как будто</a:t>
            </a:r>
          </a:p>
          <a:p>
            <a:pPr marL="428625" indent="-323850">
              <a:buClr>
                <a:srgbClr val="00FFFF"/>
              </a:buClr>
              <a:buSzPct val="45000"/>
              <a:buFont typeface="Wingdings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ru-RU"/>
              <a:t>Потому что</a:t>
            </a:r>
          </a:p>
          <a:p>
            <a:pPr marL="428625" indent="-323850">
              <a:buClr>
                <a:srgbClr val="00FFFF"/>
              </a:buClr>
              <a:buSzPct val="45000"/>
              <a:buFont typeface="Wingdings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ru-RU"/>
              <a:t>Так как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47FF"/>
            </a:gs>
            <a:gs pos="100000">
              <a:srgbClr val="00008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28638"/>
            <a:ext cx="8607425" cy="1462087"/>
          </a:xfrm>
          <a:ln/>
        </p:spPr>
        <p:txBody>
          <a:bodyPr tIns="2952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Задание № 4.</a:t>
            </a:r>
            <a:br>
              <a:rPr lang="ru-RU"/>
            </a:br>
            <a:r>
              <a:rPr lang="ru-RU" sz="2600"/>
              <a:t>Подберите синонимичные пары, например:</a:t>
            </a:r>
            <a:br>
              <a:rPr lang="ru-RU" sz="2600"/>
            </a:br>
            <a:r>
              <a:rPr lang="ru-RU" sz="2600"/>
              <a:t>так же - таким образом.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4200525" cy="4803775"/>
          </a:xfrm>
          <a:ln/>
        </p:spPr>
        <p:txBody>
          <a:bodyPr/>
          <a:lstStyle/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/>
              <a:t>1.чтобы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/>
              <a:t>2.зато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/>
              <a:t>3.в течение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/>
              <a:t>4.тоже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/>
              <a:t>5.насчёт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/>
              <a:t>6.то же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5151438" y="2101850"/>
            <a:ext cx="4200525" cy="4803775"/>
          </a:xfrm>
          <a:ln/>
        </p:spPr>
        <p:txBody>
          <a:bodyPr/>
          <a:lstStyle/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/>
              <a:t>А- такое же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/>
              <a:t>Б- в продолжение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/>
              <a:t>В-также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/>
              <a:t>Г- о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/>
              <a:t>Д- но</a:t>
            </a:r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/>
              <a:t>Е- для того чтобы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77850"/>
            <a:ext cx="8604250" cy="1360488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Ответы на задание № 4: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741363" y="2101850"/>
            <a:ext cx="8604250" cy="4759325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/>
              <a:t>1Е;  2Д;  3Б;  4В;  5Г;  6А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il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Microsoft YaHei"/>
      </a:majorFont>
      <a:minorFont>
        <a:latin typeface="Arial"/>
        <a:ea typeface="Microsoft YaHei"/>
        <a:cs typeface="Microsoft YaHei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msmincho"/>
        <a:cs typeface="msmincho"/>
      </a:majorFont>
      <a:minorFont>
        <a:latin typeface="Times New Roman"/>
        <a:ea typeface="msmincho"/>
        <a:cs typeface="msmincho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ＭＳ Ｐ明朝"/>
        <a:cs typeface="ＭＳ Ｐ明朝"/>
      </a:majorFont>
      <a:minorFont>
        <a:latin typeface="Times New Roman"/>
        <a:ea typeface="ＭＳ Ｐ明朝"/>
        <a:cs typeface="ＭＳ Ｐ明朝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ＭＳ Ｐ明朝"/>
        <a:cs typeface="ＭＳ Ｐ明朝"/>
      </a:majorFont>
      <a:minorFont>
        <a:latin typeface="Times New Roman"/>
        <a:ea typeface="ＭＳ Ｐ明朝"/>
        <a:cs typeface="ＭＳ Ｐ明朝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pril</Template>
  <TotalTime>1</TotalTime>
  <Words>756</Words>
  <Application>Microsoft Office PowerPoint</Application>
  <PresentationFormat>Произвольный</PresentationFormat>
  <Paragraphs>100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15</vt:i4>
      </vt:variant>
    </vt:vector>
  </HeadingPairs>
  <TitlesOfParts>
    <vt:vector size="25" baseType="lpstr">
      <vt:lpstr>Times New Roman</vt:lpstr>
      <vt:lpstr>Arial</vt:lpstr>
      <vt:lpstr>Microsoft YaHei</vt:lpstr>
      <vt:lpstr>msmincho</vt:lpstr>
      <vt:lpstr>ＭＳ Ｐ明朝</vt:lpstr>
      <vt:lpstr>Wingdings</vt:lpstr>
      <vt:lpstr>pril</vt:lpstr>
      <vt:lpstr>Тема Office</vt:lpstr>
      <vt:lpstr>Тема Office</vt:lpstr>
      <vt:lpstr>Тема Office</vt:lpstr>
      <vt:lpstr>Урок-зачёт по русскому языку  в 7 классе</vt:lpstr>
      <vt:lpstr>Слайд 2</vt:lpstr>
      <vt:lpstr>Ответы на задание № 1:</vt:lpstr>
      <vt:lpstr>Задание № 2.  Выпишите словосочетания с союзами.</vt:lpstr>
      <vt:lpstr>Ответы на задание № 2:</vt:lpstr>
      <vt:lpstr>Задание № 3.  Выпишите союзы.</vt:lpstr>
      <vt:lpstr>Ответы на задание № 3:</vt:lpstr>
      <vt:lpstr>Задание № 4. Подберите синонимичные пары, например: так же - таким образом.</vt:lpstr>
      <vt:lpstr>Ответы на задание № 4:</vt:lpstr>
      <vt:lpstr>Задание № 5. Выпишите словосочетания, образованные с помощью производных предлогов.</vt:lpstr>
      <vt:lpstr>Ответы на задание № 5:</vt:lpstr>
      <vt:lpstr>Задание № 6. Раскройте скобки, расставьте знаки препинания. </vt:lpstr>
      <vt:lpstr>Ответы на задание №6:</vt:lpstr>
      <vt:lpstr>Подведём итоги</vt:lpstr>
      <vt:lpstr>Слайд 15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Урок-зачёт по русскому языку  в 7 классе</dc:title>
  <dc:creator>revaz</dc:creator>
  <cp:lastModifiedBy>revaz</cp:lastModifiedBy>
  <cp:revision>1</cp:revision>
  <cp:lastPrinted>1601-01-01T00:00:00Z</cp:lastPrinted>
  <dcterms:created xsi:type="dcterms:W3CDTF">2012-10-09T18:16:31Z</dcterms:created>
  <dcterms:modified xsi:type="dcterms:W3CDTF">2012-10-09T18:17:31Z</dcterms:modified>
</cp:coreProperties>
</file>