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6" r:id="rId3"/>
    <p:sldId id="263" r:id="rId4"/>
    <p:sldId id="264" r:id="rId5"/>
    <p:sldId id="267" r:id="rId6"/>
    <p:sldId id="265" r:id="rId7"/>
    <p:sldId id="268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CENSING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7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FED20-DAFB-4319-AE56-095BD1F36F47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00AC3-40AC-47B2-BC03-36E5F6F9A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00AC3-40AC-47B2-BC03-36E5F6F9A2B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00AC3-40AC-47B2-BC03-36E5F6F9A2B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64FD-2BA4-414F-B894-96FB430CE42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F846C1-ED9D-4BD3-8E17-F98B9F9A97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64FD-2BA4-414F-B894-96FB430CE42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846C1-ED9D-4BD3-8E17-F98B9F9A97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64FD-2BA4-414F-B894-96FB430CE42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846C1-ED9D-4BD3-8E17-F98B9F9A97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64FD-2BA4-414F-B894-96FB430CE42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F846C1-ED9D-4BD3-8E17-F98B9F9A97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64FD-2BA4-414F-B894-96FB430CE42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846C1-ED9D-4BD3-8E17-F98B9F9A976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64FD-2BA4-414F-B894-96FB430CE42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846C1-ED9D-4BD3-8E17-F98B9F9A97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64FD-2BA4-414F-B894-96FB430CE42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1F846C1-ED9D-4BD3-8E17-F98B9F9A976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64FD-2BA4-414F-B894-96FB430CE42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846C1-ED9D-4BD3-8E17-F98B9F9A97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64FD-2BA4-414F-B894-96FB430CE42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846C1-ED9D-4BD3-8E17-F98B9F9A97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64FD-2BA4-414F-B894-96FB430CE42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846C1-ED9D-4BD3-8E17-F98B9F9A97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64FD-2BA4-414F-B894-96FB430CE42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846C1-ED9D-4BD3-8E17-F98B9F9A976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B7664FD-2BA4-414F-B894-96FB430CE42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1F846C1-ED9D-4BD3-8E17-F98B9F9A976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271464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НОД   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ПОДГОТОВКА К ОБУЧЕНИЮ ГРАМОТЕ В СТАРШЕЙ    ЛОГОПЕДИЧЕСКОЙ ГРУППЕ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928934"/>
            <a:ext cx="7854696" cy="364333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Тема:  «Звуки [Х], [Х’]»</a:t>
            </a:r>
          </a:p>
          <a:p>
            <a:pPr algn="ctr"/>
            <a:endParaRPr lang="ru-RU" sz="4000" b="1" dirty="0" smtClean="0"/>
          </a:p>
          <a:p>
            <a:pPr algn="r"/>
            <a:r>
              <a:rPr lang="ru-RU" sz="4000" dirty="0" smtClean="0"/>
              <a:t> </a:t>
            </a:r>
            <a:r>
              <a:rPr lang="ru-RU" sz="1700" dirty="0" smtClean="0"/>
              <a:t>ПОДГОТОВИЛА:                                                                                                                                                                                                                         УЧИТЕЛЬ- ЛОГОПЕД                                                                                                                                  АНДРЕЕВА Н.И.   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&amp;Kcy;&amp;acy;&amp;rcy;&amp;tcy;&amp;icy;&amp;ncy;&amp;kcy;&amp;acy; 17 &amp;icy;&amp;zcy; 159418"/>
          <p:cNvPicPr>
            <a:picLocks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43042" y="1214422"/>
            <a:ext cx="535785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357290" y="428604"/>
            <a:ext cx="5929354" cy="857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895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СПАСИБО 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 spd="slow"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-main-pic" descr="&amp;Kcy;&amp;acy;&amp;rcy;&amp;tcy;&amp;icy;&amp;ncy;&amp;kcy;&amp;acy; 17 &amp;icy;&amp;zcy; 159418"/>
          <p:cNvPicPr>
            <a:picLocks noGrp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14480" y="500042"/>
            <a:ext cx="5572164" cy="6000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86000" y="64291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0-tub-ru.yandex.net/i?id=186635617-16-7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6116" y="785794"/>
            <a:ext cx="2643206" cy="2571768"/>
          </a:xfrm>
          <a:prstGeom prst="rect">
            <a:avLst/>
          </a:prstGeom>
          <a:noFill/>
        </p:spPr>
      </p:pic>
      <p:pic>
        <p:nvPicPr>
          <p:cNvPr id="11" name="Рисунок 10" descr="http://im7-tub-ru.yandex.net/i?id=57771831-38-72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85852" y="3929066"/>
            <a:ext cx="257176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-main-pic" descr="&amp;Kcy;&amp;acy;&amp;rcy;&amp;tcy;&amp;icy;&amp;ncy;&amp;kcy;&amp;acy; 17 &amp;icy;&amp;zcy; 159418"/>
          <p:cNvPicPr>
            <a:picLocks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3643314"/>
            <a:ext cx="2500330" cy="2928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http://im7-tub-ru.yandex.net/i?id=50796415-49-72&amp;n=17"/>
          <p:cNvPicPr>
            <a:picLocks noGrp="1"/>
          </p:cNvPicPr>
          <p:nvPr>
            <p:ph idx="1"/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0034" y="785794"/>
            <a:ext cx="2143140" cy="2643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 descr="http://im7-tub-ru.yandex.net/i?id=312750863-61-7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286512" y="785794"/>
            <a:ext cx="2357454" cy="25717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C:\Documents and Settings\LICENSING\Рабочий стол\космос2011 все\подготовка к открытому\Звуковички\Твёрдый глухой - звуковичок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1214422"/>
            <a:ext cx="3571900" cy="5072098"/>
          </a:xfrm>
          <a:prstGeom prst="rect">
            <a:avLst/>
          </a:prstGeom>
          <a:noFill/>
        </p:spPr>
      </p:pic>
      <p:pic>
        <p:nvPicPr>
          <p:cNvPr id="16386" name="Picture 2" descr="C:\Documents and Settings\LICENSING\Рабочий стол\космос2011 все\подготовка к открытому\Звуковички\Мягкий глухой - звуковичок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2" y="1285860"/>
            <a:ext cx="3929090" cy="492922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 День -ночь.»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i-main-pic" descr="&amp;Kcy;&amp;acy;&amp;rcy;&amp;tcy;&amp;icy;&amp;ncy;&amp;kcy;&amp;acy; 17 &amp;icy;&amp;zcy; 159418"/>
          <p:cNvPicPr>
            <a:picLocks noGrp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29322" y="3786190"/>
            <a:ext cx="264320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9" descr="http://im7-tub-ru.yandex.net/i?id=50796415-49-72&amp;n=17"/>
          <p:cNvPicPr>
            <a:picLocks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1142984"/>
            <a:ext cx="214314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Рисунок 1" descr="C:\Documents and Settings\LICENSING\Мои документы\Мои результаты сканировани\2012-03 (мар)\сканирование001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857884" y="1071546"/>
            <a:ext cx="278608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email">
            <a:lum contrast="42000"/>
          </a:blip>
          <a:srcRect/>
          <a:stretch>
            <a:fillRect/>
          </a:stretch>
        </p:blipFill>
        <p:spPr bwMode="auto">
          <a:xfrm>
            <a:off x="3000364" y="4071942"/>
            <a:ext cx="278608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im3-tub-ru.yandex.net/i?id=313088305-40-72&amp;n=1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928926" y="1214422"/>
            <a:ext cx="2643206" cy="2643206"/>
          </a:xfrm>
          <a:prstGeom prst="rect">
            <a:avLst/>
          </a:prstGeom>
          <a:noFill/>
        </p:spPr>
      </p:pic>
      <p:pic>
        <p:nvPicPr>
          <p:cNvPr id="1032" name="Picture 8" descr="http://im6-tub-ru.yandex.net/i?id=302596964-29-72&amp;n=17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28596" y="4071942"/>
            <a:ext cx="2071702" cy="22145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-main-pic" descr="&amp;Kcy;&amp;acy;&amp;rcy;&amp;tcy;&amp;icy;&amp;ncy;&amp;kcy;&amp;acy; 17 &amp;icy;&amp;zcy; 159418"/>
          <p:cNvPicPr>
            <a:picLocks noGrp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642918"/>
            <a:ext cx="5286412" cy="5753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715008" y="1000109"/>
            <a:ext cx="30003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Хомка-хомка</a:t>
            </a:r>
            <a:r>
              <a:rPr lang="ru-RU" dirty="0" smtClean="0"/>
              <a:t> хомячок</a:t>
            </a:r>
            <a:br>
              <a:rPr lang="ru-RU" dirty="0" smtClean="0"/>
            </a:br>
            <a:r>
              <a:rPr lang="ru-RU" dirty="0" err="1" smtClean="0"/>
              <a:t>Полосатенький</a:t>
            </a:r>
            <a:r>
              <a:rPr lang="ru-RU" dirty="0" smtClean="0"/>
              <a:t> бочок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err="1" smtClean="0"/>
              <a:t>Хомка</a:t>
            </a:r>
            <a:r>
              <a:rPr lang="ru-RU" dirty="0" smtClean="0"/>
              <a:t> рано встает</a:t>
            </a:r>
            <a:br>
              <a:rPr lang="ru-RU" dirty="0" smtClean="0"/>
            </a:br>
            <a:r>
              <a:rPr lang="ru-RU" dirty="0" smtClean="0"/>
              <a:t>Щечки моет, глазки трет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Подметает </a:t>
            </a:r>
            <a:r>
              <a:rPr lang="ru-RU" dirty="0" err="1" smtClean="0"/>
              <a:t>хомка</a:t>
            </a:r>
            <a:r>
              <a:rPr lang="ru-RU" dirty="0" smtClean="0"/>
              <a:t> хатку</a:t>
            </a:r>
            <a:br>
              <a:rPr lang="ru-RU" dirty="0" smtClean="0"/>
            </a:br>
            <a:r>
              <a:rPr lang="ru-RU" dirty="0" smtClean="0"/>
              <a:t>И выходит на зарядку.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Раз два три четыре пять</a:t>
            </a:r>
            <a:br>
              <a:rPr lang="ru-RU" dirty="0" smtClean="0"/>
            </a:br>
            <a:r>
              <a:rPr lang="ru-RU" dirty="0" err="1" smtClean="0"/>
              <a:t>Хомка</a:t>
            </a:r>
            <a:r>
              <a:rPr lang="ru-RU" dirty="0" smtClean="0"/>
              <a:t> сильным хочет стать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Все ребята по порядку</a:t>
            </a:r>
            <a:br>
              <a:rPr lang="ru-RU" dirty="0" smtClean="0"/>
            </a:br>
            <a:r>
              <a:rPr lang="ru-RU" dirty="0" smtClean="0"/>
              <a:t>Сейчас сделают зарядку.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sndAc>
      <p:stSnd>
        <p:snd r:embed="rId3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ХОМКА</a:t>
            </a:r>
            <a:endParaRPr lang="ru-RU" sz="40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000892" y="2643181"/>
          <a:ext cx="1571636" cy="1643075"/>
        </p:xfrm>
        <a:graphic>
          <a:graphicData uri="http://schemas.openxmlformats.org/drawingml/2006/table">
            <a:tbl>
              <a:tblPr/>
              <a:tblGrid>
                <a:gridCol w="1571636"/>
              </a:tblGrid>
              <a:tr h="1643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071670" y="2643182"/>
          <a:ext cx="1643074" cy="1643074"/>
        </p:xfrm>
        <a:graphic>
          <a:graphicData uri="http://schemas.openxmlformats.org/drawingml/2006/table">
            <a:tbl>
              <a:tblPr/>
              <a:tblGrid>
                <a:gridCol w="1643074"/>
              </a:tblGrid>
              <a:tr h="1643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786182" y="2643182"/>
          <a:ext cx="1598930" cy="1643074"/>
        </p:xfrm>
        <a:graphic>
          <a:graphicData uri="http://schemas.openxmlformats.org/drawingml/2006/table">
            <a:tbl>
              <a:tblPr/>
              <a:tblGrid>
                <a:gridCol w="1598930"/>
              </a:tblGrid>
              <a:tr h="1643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00034" y="2643182"/>
          <a:ext cx="1598930" cy="1643074"/>
        </p:xfrm>
        <a:graphic>
          <a:graphicData uri="http://schemas.openxmlformats.org/drawingml/2006/table">
            <a:tbl>
              <a:tblPr/>
              <a:tblGrid>
                <a:gridCol w="1598930"/>
              </a:tblGrid>
              <a:tr h="1643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429256" y="2643182"/>
          <a:ext cx="1500198" cy="1643074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1643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ru-RU" b="1" dirty="0" smtClean="0"/>
              <a:t>ХОМКА</a:t>
            </a:r>
            <a:r>
              <a:rPr lang="ru-RU" dirty="0" smtClean="0"/>
              <a:t>            </a:t>
            </a:r>
            <a:r>
              <a:rPr lang="ru-RU" sz="3200" b="1" dirty="0" smtClean="0"/>
              <a:t>действие</a:t>
            </a:r>
            <a:r>
              <a:rPr lang="ru-RU" sz="2400" dirty="0" smtClean="0"/>
              <a:t>                </a:t>
            </a:r>
            <a:r>
              <a:rPr lang="ru-RU" b="1" dirty="0" smtClean="0"/>
              <a:t>ГОРОХ</a:t>
            </a:r>
            <a:r>
              <a:rPr lang="ru-RU" dirty="0" smtClean="0"/>
              <a:t>   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4" name="i-main-pic" descr="&amp;Kcy;&amp;acy;&amp;rcy;&amp;tcy;&amp;icy;&amp;ncy;&amp;kcy;&amp;acy; 17 &amp;icy;&amp;zcy; 159418"/>
          <p:cNvPicPr>
            <a:picLocks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1571613"/>
            <a:ext cx="307183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>
            <a:lum contrast="42000"/>
          </a:blip>
          <a:srcRect/>
          <a:stretch>
            <a:fillRect/>
          </a:stretch>
        </p:blipFill>
        <p:spPr bwMode="auto">
          <a:xfrm>
            <a:off x="5500694" y="1857364"/>
            <a:ext cx="285902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3428992" y="3286124"/>
            <a:ext cx="2143140" cy="1071570"/>
          </a:xfrm>
          <a:prstGeom prst="rightArrow">
            <a:avLst>
              <a:gd name="adj1" fmla="val 50000"/>
              <a:gd name="adj2" fmla="val 97404"/>
            </a:avLst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69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СОСТАВЛЕНИЕ СХЕМЫ ПРЕДЛОЖЕНИЯ.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714620"/>
          <a:ext cx="2071702" cy="1290642"/>
        </p:xfrm>
        <a:graphic>
          <a:graphicData uri="http://schemas.openxmlformats.org/drawingml/2006/table">
            <a:tbl>
              <a:tblPr/>
              <a:tblGrid>
                <a:gridCol w="500066"/>
                <a:gridCol w="1571636"/>
              </a:tblGrid>
              <a:tr h="642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0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714612" y="3357562"/>
          <a:ext cx="2143141" cy="642942"/>
        </p:xfrm>
        <a:graphic>
          <a:graphicData uri="http://schemas.openxmlformats.org/drawingml/2006/table">
            <a:tbl>
              <a:tblPr/>
              <a:tblGrid>
                <a:gridCol w="2143141"/>
              </a:tblGrid>
              <a:tr h="642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214942" y="3357562"/>
          <a:ext cx="2143140" cy="628651"/>
        </p:xfrm>
        <a:graphic>
          <a:graphicData uri="http://schemas.openxmlformats.org/drawingml/2006/table">
            <a:tbl>
              <a:tblPr/>
              <a:tblGrid>
                <a:gridCol w="2143140"/>
              </a:tblGrid>
              <a:tr h="6286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Блок-схема: узел 6"/>
          <p:cNvSpPr/>
          <p:nvPr/>
        </p:nvSpPr>
        <p:spPr>
          <a:xfrm>
            <a:off x="7858148" y="3571876"/>
            <a:ext cx="285752" cy="357190"/>
          </a:xfrm>
          <a:prstGeom prst="flowChartConnec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241</TotalTime>
  <Words>38</Words>
  <Application>Microsoft Office PowerPoint</Application>
  <PresentationFormat>Экран (4:3)</PresentationFormat>
  <Paragraphs>18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 НОД    ПОДГОТОВКА К ОБУЧЕНИЮ ГРАМОТЕ В СТАРШЕЙ    ЛОГОПЕДИЧЕСКОЙ ГРУППЕ </vt:lpstr>
      <vt:lpstr>Слайд 2</vt:lpstr>
      <vt:lpstr>Слайд 3</vt:lpstr>
      <vt:lpstr>Слайд 4</vt:lpstr>
      <vt:lpstr>игра « День -ночь.» </vt:lpstr>
      <vt:lpstr>Слайд 6</vt:lpstr>
      <vt:lpstr>ХОМКА</vt:lpstr>
      <vt:lpstr>   ХОМКА            действие                ГОРОХ    </vt:lpstr>
      <vt:lpstr>СОСТАВЛЕНИЕ СХЕМЫ ПРЕДЛОЖЕНИЯ.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LICENSING</dc:creator>
  <cp:lastModifiedBy>revaz</cp:lastModifiedBy>
  <cp:revision>28</cp:revision>
  <dcterms:created xsi:type="dcterms:W3CDTF">2012-06-25T15:34:34Z</dcterms:created>
  <dcterms:modified xsi:type="dcterms:W3CDTF">2013-01-05T17:25:04Z</dcterms:modified>
</cp:coreProperties>
</file>