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5" r:id="rId2"/>
    <p:sldId id="265" r:id="rId3"/>
    <p:sldId id="266" r:id="rId4"/>
    <p:sldId id="260" r:id="rId5"/>
    <p:sldId id="261" r:id="rId6"/>
    <p:sldId id="259" r:id="rId7"/>
    <p:sldId id="258" r:id="rId8"/>
    <p:sldId id="262" r:id="rId9"/>
    <p:sldId id="263" r:id="rId10"/>
    <p:sldId id="264" r:id="rId11"/>
    <p:sldId id="282" r:id="rId12"/>
    <p:sldId id="276" r:id="rId13"/>
    <p:sldId id="267" r:id="rId14"/>
    <p:sldId id="270" r:id="rId15"/>
    <p:sldId id="277" r:id="rId16"/>
    <p:sldId id="268" r:id="rId17"/>
    <p:sldId id="269" r:id="rId18"/>
    <p:sldId id="272" r:id="rId19"/>
    <p:sldId id="281" r:id="rId20"/>
    <p:sldId id="284" r:id="rId21"/>
    <p:sldId id="275" r:id="rId22"/>
    <p:sldId id="279" r:id="rId23"/>
    <p:sldId id="27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50103-B039-4E4D-A4F0-4615A1AB8B2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9F85A-DA71-4702-90F8-33DB1BD19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016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E9F85A-DA71-4702-90F8-33DB1BD1956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8F044-A4D3-4308-BF5C-CC9D90582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15.gif"/><Relationship Id="rId7" Type="http://schemas.openxmlformats.org/officeDocument/2006/relationships/image" Target="../media/image19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/>
          <a:lstStyle/>
          <a:p>
            <a:r>
              <a:rPr lang="ru-RU" dirty="0" smtClean="0"/>
              <a:t>Презентация к открытому уроку в 8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Тема: Решение квадратных уравнений</a:t>
            </a:r>
          </a:p>
          <a:p>
            <a:pPr algn="just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( способы решения)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Смирнова Н.Б., </a:t>
            </a:r>
            <a:r>
              <a:rPr lang="ru-RU" i="1" dirty="0" smtClean="0">
                <a:solidFill>
                  <a:schemeClr val="tx1"/>
                </a:solidFill>
              </a:rPr>
              <a:t>учитель математики МБОУ ОСОШ № 1</a:t>
            </a:r>
          </a:p>
          <a:p>
            <a:pPr algn="just"/>
            <a:r>
              <a:rPr lang="ru-RU" i="1" dirty="0" smtClean="0">
                <a:solidFill>
                  <a:schemeClr val="tx1"/>
                </a:solidFill>
              </a:rPr>
              <a:t>Бурятия, Заиграевский район, </a:t>
            </a:r>
            <a:r>
              <a:rPr lang="ru-RU" i="1" smtClean="0">
                <a:solidFill>
                  <a:schemeClr val="tx1"/>
                </a:solidFill>
              </a:rPr>
              <a:t>п.Онохой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282154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Из имеющегося списка квадратных уравнений выпишите номера   уравнений, принадлежащих определенному виду.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F:\data\articles\52\5204\520420\3.gif"/>
          <p:cNvPicPr>
            <a:picLocks noGrp="1"/>
          </p:cNvPicPr>
          <p:nvPr>
            <p:ph idx="1"/>
          </p:nvPr>
        </p:nvPicPr>
        <p:blipFill>
          <a:blip r:embed="rId2" cstate="email"/>
          <a:srcRect r="22222"/>
          <a:stretch>
            <a:fillRect/>
          </a:stretch>
        </p:blipFill>
        <p:spPr bwMode="auto">
          <a:xfrm>
            <a:off x="323528" y="1484784"/>
            <a:ext cx="252028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03848" y="1196752"/>
            <a:ext cx="122413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Полные</a:t>
            </a: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76256" y="1196752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Неполные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1196752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Полные</a:t>
            </a:r>
          </a:p>
          <a:p>
            <a:pPr algn="ctr"/>
            <a:r>
              <a:rPr lang="ru-RU" sz="1400" dirty="0" smtClean="0"/>
              <a:t>приведённые</a:t>
            </a:r>
          </a:p>
          <a:p>
            <a:pPr algn="ctr"/>
            <a:endParaRPr lang="ru-RU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Documents and Settings\Администратор\Мои документы\Мои рисунки\img0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475656" y="-891480"/>
            <a:ext cx="6192688" cy="8496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Решение неполных квадратных уравнений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Х²+ 5х = 0          3х² - 27 = 0               9х² = 0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25.12(б)                     № 25.13 (а)</a:t>
            </a:r>
          </a:p>
          <a:p>
            <a:pPr>
              <a:buNone/>
            </a:pPr>
            <a:r>
              <a:rPr lang="ru-RU" dirty="0" smtClean="0"/>
              <a:t>   - 3х² + 8 = 2х                         </a:t>
            </a:r>
            <a:r>
              <a:rPr lang="ru-RU" dirty="0" err="1" smtClean="0"/>
              <a:t>х</a:t>
            </a:r>
            <a:r>
              <a:rPr lang="ru-RU" dirty="0" smtClean="0"/>
              <a:t>² + 7х + 2 = 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/>
          <a:lstStyle/>
          <a:p>
            <a:r>
              <a:rPr lang="ru-RU" b="1" i="1" dirty="0" smtClean="0"/>
              <a:t>Решите уравнения.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1772814"/>
          <a:ext cx="6696744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/>
                <a:gridCol w="3348372"/>
              </a:tblGrid>
              <a:tr h="1608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Вариант 1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² - 5х + 6 = 0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7х²  +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– 8 = 0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²  - 2х – 8 = 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Вариант 2.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«3»</a:t>
                      </a: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1.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² -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</a:rPr>
                        <a:t> 4х + 3 = 0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2.  6х²  +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– 7 =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      3.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²  + 6х + 5 = 0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        </a:t>
                      </a:r>
                    </a:p>
                  </a:txBody>
                  <a:tcPr marL="68580" marR="68580" marT="0" marB="0"/>
                </a:tc>
              </a:tr>
              <a:tr h="1608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Вариант 1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«4»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1.  6х²  - 7х + 1 = 0;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2. 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² = 72 –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3.  (2 –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)(2х + 1) = 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- 2)(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+ 2).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Вариант 2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4»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2х²  + 3х – 2 = 0;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²  = 84 + 5х;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(1 – 3х)(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+ 1) = 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– 1)(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+ 1).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6081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Вариант 1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«5»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 18х + 6 = 12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х²  + 4х;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²  - (3х – 1)/2 =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– 1;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3. – 15 = 3х(2 –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).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Вариант 2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«5»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  3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х²  + 9 = 12х -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² 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2.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²  - (2х – 1)/3 = 2х + 4;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3.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  10х = 5(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²  - 4).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Проверка самостоятельной работы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56792"/>
          <a:ext cx="8964486" cy="470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52"/>
                <a:gridCol w="2880320"/>
                <a:gridCol w="2808312"/>
                <a:gridCol w="2736302"/>
              </a:tblGrid>
              <a:tr h="6766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           «3»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                   «4»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                «5»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715">
                <a:tc>
                  <a:txBody>
                    <a:bodyPr/>
                    <a:lstStyle/>
                    <a:p>
                      <a:r>
                        <a:rPr lang="ru-RU" dirty="0" smtClean="0"/>
                        <a:t> 1 в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 = 1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3;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2.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225,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1;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- 8/7.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36,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-2;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4.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 = </a:t>
                      </a:r>
                      <a:r>
                        <a:rPr lang="ru-RU" dirty="0" smtClean="0"/>
                        <a:t>25,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1;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1/6.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289,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8;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- 9 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-1;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2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 = </a:t>
                      </a:r>
                      <a:r>
                        <a:rPr lang="ru-RU" dirty="0" smtClean="0"/>
                        <a:t>121,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    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-1/3;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3/2.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2.    </a:t>
                      </a: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1,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    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3/2;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1.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24,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    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1+ √6;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1- √6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1715">
                <a:tc>
                  <a:txBody>
                    <a:bodyPr/>
                    <a:lstStyle/>
                    <a:p>
                      <a:r>
                        <a:rPr lang="ru-RU" dirty="0" smtClean="0"/>
                        <a:t> 2 в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 = </a:t>
                      </a:r>
                      <a:r>
                        <a:rPr lang="ru-RU" dirty="0" smtClean="0"/>
                        <a:t>4,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3;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1.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169,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1;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- 7/6.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16,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-5;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- 1.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 = </a:t>
                      </a:r>
                      <a:r>
                        <a:rPr lang="ru-RU" dirty="0" smtClean="0"/>
                        <a:t>25,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-2;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=1/2.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361,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12;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- 7.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-1;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1/2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D = </a:t>
                      </a:r>
                      <a:r>
                        <a:rPr lang="ru-RU" dirty="0" smtClean="0"/>
                        <a:t>0,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    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3/2.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dirty="0" smtClean="0"/>
                        <a:t>2.    </a:t>
                      </a: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196,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    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11/3;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-1.</a:t>
                      </a:r>
                    </a:p>
                    <a:p>
                      <a:pPr marL="342900" indent="-342900">
                        <a:buAutoNum type="arabicPeriod" startAt="3"/>
                      </a:pPr>
                      <a:r>
                        <a:rPr lang="en-US" dirty="0" smtClean="0"/>
                        <a:t>D</a:t>
                      </a:r>
                      <a:r>
                        <a:rPr lang="ru-RU" dirty="0" smtClean="0"/>
                        <a:t> = 500,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baseline="0" dirty="0" smtClean="0"/>
                        <a:t>      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₁ = 1+ √5; </a:t>
                      </a:r>
                      <a:r>
                        <a:rPr lang="ru-RU" baseline="0" dirty="0" err="1" smtClean="0"/>
                        <a:t>х</a:t>
                      </a:r>
                      <a:r>
                        <a:rPr lang="ru-RU" baseline="0" dirty="0" smtClean="0"/>
                        <a:t>₂ = 1- √5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hangingPunct="1"/>
            <a:r>
              <a:rPr lang="ru-RU" sz="3600" dirty="0"/>
              <a:t>«Математический десерт»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1"/>
            <a:r>
              <a:rPr lang="ru-RU" sz="2800" b="1" dirty="0"/>
              <a:t>Всероссийской школой математики и физики «Авангард» совместно с газетой «Математика» и журналом «Квант»   в октябре-декабре 2007 года проведена заочная математическая олимпиада  для школьников 6-10-х классов. В заданиях олимпиады содержалось уравнение, которое предлагается вам.</a:t>
            </a:r>
          </a:p>
          <a:p>
            <a:pPr lvl="0" hangingPunct="1"/>
            <a:r>
              <a:rPr lang="ru-RU" sz="2800" b="1" dirty="0"/>
              <a:t>Решите уравнение:</a:t>
            </a:r>
            <a:endParaRPr lang="en-US" sz="2800" b="1" dirty="0"/>
          </a:p>
          <a:p>
            <a:pPr lvl="0" hangingPunct="1"/>
            <a:r>
              <a:rPr lang="ru-RU" sz="2800" b="1" dirty="0"/>
              <a:t>(</a:t>
            </a:r>
            <a:r>
              <a:rPr lang="en-US" sz="2800" b="1" dirty="0"/>
              <a:t>x + 1)(x + 2)(x + 3)(x + 4) = 24</a:t>
            </a:r>
            <a:r>
              <a:rPr lang="ru-RU" sz="2800" b="1" dirty="0"/>
              <a:t>.</a:t>
            </a:r>
          </a:p>
          <a:p>
            <a:pPr lvl="0" hangingPunct="1"/>
            <a:endParaRPr lang="ru-RU" b="1" dirty="0"/>
          </a:p>
          <a:p>
            <a:pPr lvl="0" hangingPunct="1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hangingPunct="1"/>
            <a:r>
              <a:rPr lang="ru-RU" dirty="0"/>
              <a:t>Решение.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ru-RU" sz="1600" b="1" dirty="0"/>
              <a:t>(</a:t>
            </a:r>
            <a:r>
              <a:rPr lang="en-US" sz="2000" b="1" dirty="0"/>
              <a:t>x + 1)(x + 2)(x + 3)(x + 4) = 24</a:t>
            </a:r>
            <a:r>
              <a:rPr lang="ru-RU" sz="2000" b="1" dirty="0"/>
              <a:t>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b="1" dirty="0"/>
              <a:t>1……       (</a:t>
            </a:r>
            <a:r>
              <a:rPr lang="en-US" sz="2000" b="1" dirty="0"/>
              <a:t>x + 1)(x + </a:t>
            </a:r>
            <a:r>
              <a:rPr lang="ru-RU" sz="2000" b="1" dirty="0"/>
              <a:t>4</a:t>
            </a:r>
            <a:r>
              <a:rPr lang="en-US" sz="2000" b="1" dirty="0"/>
              <a:t>)(x + </a:t>
            </a:r>
            <a:r>
              <a:rPr lang="ru-RU" sz="2000" b="1" dirty="0"/>
              <a:t>2</a:t>
            </a:r>
            <a:r>
              <a:rPr lang="en-US" sz="2000" b="1" dirty="0"/>
              <a:t>)(x + </a:t>
            </a:r>
            <a:r>
              <a:rPr lang="ru-RU" sz="2000" b="1" dirty="0"/>
              <a:t>3</a:t>
            </a:r>
            <a:r>
              <a:rPr lang="en-US" sz="2000" b="1" dirty="0"/>
              <a:t>) = 24</a:t>
            </a:r>
            <a:endParaRPr lang="ru-RU" sz="2000" b="1" dirty="0"/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b="1" dirty="0"/>
              <a:t>                 (</a:t>
            </a:r>
            <a:r>
              <a:rPr lang="en-US" sz="2000" b="1" dirty="0"/>
              <a:t>x² + </a:t>
            </a:r>
            <a:r>
              <a:rPr lang="ru-RU" sz="2000" b="1" dirty="0"/>
              <a:t>5</a:t>
            </a:r>
            <a:r>
              <a:rPr lang="en-US" sz="2000" b="1" dirty="0"/>
              <a:t>x + </a:t>
            </a:r>
            <a:r>
              <a:rPr lang="ru-RU" sz="2000" b="1" dirty="0"/>
              <a:t>4</a:t>
            </a:r>
            <a:r>
              <a:rPr lang="en-US" sz="2000" b="1" dirty="0"/>
              <a:t>)(x ²+ </a:t>
            </a:r>
            <a:r>
              <a:rPr lang="ru-RU" sz="2000" b="1" dirty="0"/>
              <a:t>5</a:t>
            </a:r>
            <a:r>
              <a:rPr lang="en-US" sz="2000" b="1" dirty="0"/>
              <a:t>x + </a:t>
            </a:r>
            <a:r>
              <a:rPr lang="ru-RU" sz="2000" b="1" dirty="0"/>
              <a:t>6</a:t>
            </a:r>
            <a:r>
              <a:rPr lang="en-US" sz="2000" b="1" dirty="0"/>
              <a:t>) = 24</a:t>
            </a:r>
            <a:endParaRPr lang="ru-RU" sz="2000" b="1" dirty="0"/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b="1" dirty="0"/>
              <a:t>2.  …………………………………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b="1" dirty="0"/>
              <a:t>(</a:t>
            </a:r>
            <a:r>
              <a:rPr lang="en-US" sz="2000" b="1" dirty="0"/>
              <a:t>t+4)(t+6)=24</a:t>
            </a:r>
            <a:endParaRPr lang="ru-RU" sz="2000" b="1" dirty="0"/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en-US" sz="2000" b="1" dirty="0"/>
              <a:t>t² +10t +24=24</a:t>
            </a:r>
            <a:endParaRPr lang="ru-RU" sz="2000" b="1" dirty="0"/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en-US" sz="2000" b="1" dirty="0"/>
              <a:t>t² +10t</a:t>
            </a:r>
            <a:r>
              <a:rPr lang="ru-RU" sz="2000" b="1" dirty="0"/>
              <a:t>=…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en-US" sz="2000" b="1" dirty="0"/>
              <a:t>t(t+10)=</a:t>
            </a:r>
            <a:r>
              <a:rPr lang="ru-RU" sz="2000" b="1" dirty="0"/>
              <a:t>…</a:t>
            </a:r>
            <a:r>
              <a:rPr lang="en-US" sz="2000" b="1" dirty="0"/>
              <a:t>   </a:t>
            </a:r>
            <a:r>
              <a:rPr lang="ru-RU" sz="2000" b="1" dirty="0"/>
              <a:t>По ……      </a:t>
            </a:r>
            <a:r>
              <a:rPr lang="en-US" sz="2000" b="1" dirty="0" smtClean="0"/>
              <a:t>t₁</a:t>
            </a:r>
            <a:r>
              <a:rPr lang="ru-RU" sz="2000" b="1" dirty="0" smtClean="0"/>
              <a:t> </a:t>
            </a:r>
            <a:r>
              <a:rPr lang="en-US" sz="2000" b="1" dirty="0"/>
              <a:t>=</a:t>
            </a:r>
            <a:r>
              <a:rPr lang="ru-RU" sz="2000" b="1" dirty="0"/>
              <a:t> </a:t>
            </a:r>
            <a:r>
              <a:rPr lang="en-US" sz="2000" b="1" dirty="0"/>
              <a:t>0</a:t>
            </a:r>
            <a:r>
              <a:rPr lang="ru-RU" sz="2000" b="1" dirty="0"/>
              <a:t>,   </a:t>
            </a:r>
            <a:r>
              <a:rPr lang="en-US" sz="2000" b="1" dirty="0" smtClean="0"/>
              <a:t>t₂</a:t>
            </a:r>
            <a:r>
              <a:rPr lang="ru-RU" sz="2000" b="1" dirty="0" smtClean="0"/>
              <a:t> </a:t>
            </a:r>
            <a:r>
              <a:rPr lang="en-US" sz="2000" b="1" dirty="0"/>
              <a:t>=</a:t>
            </a:r>
            <a:r>
              <a:rPr lang="ru-RU" sz="2000" b="1" dirty="0"/>
              <a:t> </a:t>
            </a:r>
            <a:r>
              <a:rPr lang="en-US" sz="2000" b="1" dirty="0"/>
              <a:t>-10</a:t>
            </a:r>
            <a:r>
              <a:rPr lang="ru-RU" sz="2000" b="1" dirty="0"/>
              <a:t>.  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ru-RU" sz="2000" b="1" dirty="0"/>
              <a:t>3. Вернёмся к ……………….  </a:t>
            </a:r>
            <a:r>
              <a:rPr lang="en-US" sz="2000" b="1" dirty="0"/>
              <a:t>x</a:t>
            </a:r>
            <a:r>
              <a:rPr lang="ru-RU" sz="2000" b="1" dirty="0"/>
              <a:t>, получим два уравнения: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en-US" sz="2000" b="1" dirty="0"/>
              <a:t>x² + </a:t>
            </a:r>
            <a:r>
              <a:rPr lang="ru-RU" sz="2000" b="1" dirty="0"/>
              <a:t>5</a:t>
            </a:r>
            <a:r>
              <a:rPr lang="en-US" sz="2000" b="1" dirty="0"/>
              <a:t>x</a:t>
            </a:r>
            <a:r>
              <a:rPr lang="ru-RU" sz="2000" b="1" dirty="0"/>
              <a:t> =0      и     </a:t>
            </a:r>
            <a:r>
              <a:rPr lang="en-US" sz="2000" b="1" dirty="0"/>
              <a:t>x² + </a:t>
            </a:r>
            <a:r>
              <a:rPr lang="ru-RU" sz="2000" b="1" dirty="0"/>
              <a:t>5</a:t>
            </a:r>
            <a:r>
              <a:rPr lang="en-US" sz="2000" b="1" dirty="0"/>
              <a:t>x</a:t>
            </a:r>
            <a:r>
              <a:rPr lang="ru-RU" sz="2000" b="1" dirty="0"/>
              <a:t>=-10,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en-US" sz="2000" b="1" dirty="0"/>
              <a:t>x(x+5)=0             x² + </a:t>
            </a:r>
            <a:r>
              <a:rPr lang="ru-RU" sz="2000" b="1" dirty="0"/>
              <a:t>5</a:t>
            </a:r>
            <a:r>
              <a:rPr lang="en-US" sz="2000" b="1" dirty="0"/>
              <a:t>x +</a:t>
            </a:r>
            <a:r>
              <a:rPr lang="ru-RU" sz="2000" b="1" dirty="0"/>
              <a:t>10</a:t>
            </a:r>
            <a:r>
              <a:rPr lang="en-US" sz="2000" b="1" dirty="0"/>
              <a:t>=0</a:t>
            </a:r>
            <a:r>
              <a:rPr lang="ru-RU" sz="2000" b="1" dirty="0"/>
              <a:t>, </a:t>
            </a:r>
            <a:r>
              <a:rPr lang="en-US" sz="2000" b="1" dirty="0"/>
              <a:t>D=25- 40=-15&lt;0→</a:t>
            </a:r>
            <a:r>
              <a:rPr lang="ru-RU" sz="2000" b="1" dirty="0"/>
              <a:t>нет корней.</a:t>
            </a:r>
            <a:endParaRPr lang="en-US" sz="2000" b="1" dirty="0"/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r>
              <a:rPr lang="en-US" sz="2000" b="1" dirty="0" smtClean="0"/>
              <a:t>x₁ </a:t>
            </a:r>
            <a:r>
              <a:rPr lang="en-US" sz="2000" b="1" dirty="0"/>
              <a:t>= 0</a:t>
            </a:r>
            <a:r>
              <a:rPr lang="ru-RU" sz="2000" b="1" dirty="0"/>
              <a:t>, </a:t>
            </a:r>
            <a:r>
              <a:rPr lang="en-US" sz="2000" b="1" dirty="0"/>
              <a:t> </a:t>
            </a:r>
            <a:r>
              <a:rPr lang="en-US" sz="2000" b="1" dirty="0" smtClean="0"/>
              <a:t>x₂</a:t>
            </a:r>
            <a:r>
              <a:rPr lang="ru-RU" sz="2000" b="1" dirty="0" smtClean="0"/>
              <a:t> </a:t>
            </a:r>
            <a:r>
              <a:rPr lang="en-US" sz="2000" b="1" dirty="0"/>
              <a:t>=- 5</a:t>
            </a:r>
            <a:r>
              <a:rPr lang="ru-RU" sz="2000" b="1" dirty="0"/>
              <a:t>.                  Ответ: </a:t>
            </a:r>
            <a:r>
              <a:rPr lang="en-US" sz="2000" b="1" dirty="0" smtClean="0"/>
              <a:t>x₁ </a:t>
            </a:r>
            <a:r>
              <a:rPr lang="en-US" sz="2000" b="1" dirty="0"/>
              <a:t>= 0</a:t>
            </a:r>
            <a:r>
              <a:rPr lang="ru-RU" sz="2000" b="1" dirty="0"/>
              <a:t>, </a:t>
            </a:r>
            <a:r>
              <a:rPr lang="en-US" sz="2000" b="1" dirty="0"/>
              <a:t> </a:t>
            </a:r>
            <a:r>
              <a:rPr lang="en-US" sz="2000" b="1" dirty="0" smtClean="0"/>
              <a:t>x₂</a:t>
            </a:r>
            <a:r>
              <a:rPr lang="ru-RU" sz="2000" b="1" dirty="0" smtClean="0"/>
              <a:t> </a:t>
            </a:r>
            <a:r>
              <a:rPr lang="en-US" sz="2000" b="1" dirty="0"/>
              <a:t>=- 5</a:t>
            </a:r>
            <a:r>
              <a:rPr lang="ru-RU" sz="2000" b="1" dirty="0"/>
              <a:t>.</a:t>
            </a:r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endParaRPr lang="ru-RU" sz="2000" b="1" dirty="0"/>
          </a:p>
          <a:p>
            <a:pPr lvl="0" hangingPunct="1">
              <a:lnSpc>
                <a:spcPct val="80000"/>
              </a:lnSpc>
              <a:spcBef>
                <a:spcPts val="500"/>
              </a:spcBef>
            </a:pPr>
            <a:endParaRPr lang="ru-RU" sz="2000" b="1" dirty="0"/>
          </a:p>
          <a:p>
            <a:pPr lvl="0" hangingPunct="1">
              <a:lnSpc>
                <a:spcPct val="80000"/>
              </a:lnSpc>
              <a:spcBef>
                <a:spcPts val="400"/>
              </a:spcBef>
            </a:pPr>
            <a:endParaRPr lang="ru-RU" sz="1600" b="1" dirty="0"/>
          </a:p>
          <a:p>
            <a:pPr lvl="0" hangingPunct="1">
              <a:lnSpc>
                <a:spcPct val="80000"/>
              </a:lnSpc>
              <a:spcBef>
                <a:spcPts val="400"/>
              </a:spcBef>
            </a:pPr>
            <a:endParaRPr lang="ru-RU" sz="1800" b="1" dirty="0"/>
          </a:p>
          <a:p>
            <a:pPr lvl="0" hangingPunct="1">
              <a:lnSpc>
                <a:spcPct val="80000"/>
              </a:lnSpc>
              <a:spcBef>
                <a:spcPts val="400"/>
              </a:spcBef>
            </a:pPr>
            <a:endParaRPr lang="ru-RU" sz="1800" b="1" dirty="0"/>
          </a:p>
          <a:p>
            <a:pPr lvl="0" hangingPunct="1">
              <a:lnSpc>
                <a:spcPct val="80000"/>
              </a:lnSpc>
              <a:spcBef>
                <a:spcPts val="400"/>
              </a:spcBef>
            </a:pPr>
            <a:endParaRPr lang="ru-RU" sz="1800" b="1" dirty="0"/>
          </a:p>
          <a:p>
            <a:pPr lvl="0" hangingPunct="1">
              <a:lnSpc>
                <a:spcPct val="80000"/>
              </a:lnSpc>
              <a:spcBef>
                <a:spcPts val="400"/>
              </a:spcBef>
            </a:pPr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Задание на дом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1. Решить уравнения:</a:t>
            </a:r>
          </a:p>
          <a:p>
            <a:pPr lvl="0">
              <a:buNone/>
            </a:pPr>
            <a:r>
              <a:rPr lang="ru-RU" dirty="0" smtClean="0"/>
              <a:t>    (</a:t>
            </a:r>
            <a:r>
              <a:rPr lang="en-US" dirty="0" smtClean="0"/>
              <a:t>x-2)(x-1)(x+2)(x+3)=60</a:t>
            </a:r>
            <a:r>
              <a:rPr lang="ru-RU" dirty="0" smtClean="0"/>
              <a:t>.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en-US" dirty="0" smtClean="0"/>
              <a:t>x</a:t>
            </a:r>
            <a:r>
              <a:rPr lang="ru-RU" dirty="0" smtClean="0"/>
              <a:t>(</a:t>
            </a:r>
            <a:r>
              <a:rPr lang="en-US" dirty="0" smtClean="0"/>
              <a:t>x +1)(x +2)(x+3)=120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№ 25.38(в, г)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Monotype Corsiva" pitchFamily="66" charset="0"/>
              </a:rPr>
              <a:t>Ещё в древности люди пользовались ими не зная, что это –квадратные уравнения. 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Monotype Corsiva" pitchFamily="66" charset="0"/>
              </a:rPr>
              <a:t>         В наше время невозможно представить себе решение как  простейших , так и сложных  задач не только в математике, но и в других точных науках , без применения решения квадратных уравнений.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Monotype Corsiva" pitchFamily="66" charset="0"/>
              </a:rPr>
              <a:t>      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51520" y="692695"/>
            <a:ext cx="8435280" cy="5760641"/>
          </a:xfrm>
        </p:spPr>
        <p:txBody>
          <a:bodyPr>
            <a:normAutofit/>
          </a:bodyPr>
          <a:lstStyle/>
          <a:p>
            <a:r>
              <a:rPr lang="ru-RU" sz="1800" i="1" dirty="0" smtClean="0"/>
              <a:t>Слово витамин, означающее жизненно важные для организма вещества, происходит от латинского </a:t>
            </a:r>
            <a:r>
              <a:rPr lang="ru-RU" sz="1800" i="1" dirty="0" err="1" smtClean="0"/>
              <a:t>Vita</a:t>
            </a:r>
            <a:r>
              <a:rPr lang="ru-RU" sz="1800" i="1" dirty="0" smtClean="0"/>
              <a:t> – “жизнь”. Эти вещества содержатся в продуктах питания животного и растительного происхождения. Их достаточно много и каждый имеет свое название, иногда длинное и трудно читаемое. Поэтому в медицинской практике приняты буквенные обозначения этих веществ.</a:t>
            </a:r>
          </a:p>
          <a:p>
            <a:r>
              <a:rPr lang="ru-RU" sz="1800" i="1" dirty="0" smtClean="0"/>
              <a:t>Решите уравнения.</a:t>
            </a:r>
          </a:p>
          <a:p>
            <a:endParaRPr lang="ru-RU" sz="1800" i="1" dirty="0" smtClean="0"/>
          </a:p>
          <a:p>
            <a:pPr>
              <a:buNone/>
            </a:pPr>
            <a:r>
              <a:rPr lang="ru-RU" sz="1800" dirty="0" smtClean="0"/>
              <a:t>        </a:t>
            </a:r>
            <a:r>
              <a:rPr lang="ru-RU" b="1" dirty="0" smtClean="0"/>
              <a:t> А</a:t>
            </a:r>
            <a:r>
              <a:rPr lang="ru-RU" dirty="0" smtClean="0"/>
              <a:t>             </a:t>
            </a:r>
            <a:r>
              <a:rPr lang="ru-RU" b="1" dirty="0" smtClean="0"/>
              <a:t>В</a:t>
            </a:r>
            <a:r>
              <a:rPr lang="ru-RU" b="1" baseline="-25000" dirty="0" smtClean="0"/>
              <a:t>2</a:t>
            </a:r>
            <a:r>
              <a:rPr lang="ru-RU" dirty="0" smtClean="0"/>
              <a:t>           </a:t>
            </a:r>
            <a:r>
              <a:rPr lang="ru-RU" b="1" dirty="0" smtClean="0"/>
              <a:t>В</a:t>
            </a:r>
            <a:r>
              <a:rPr lang="ru-RU" b="1" baseline="-25000" dirty="0" smtClean="0"/>
              <a:t>12</a:t>
            </a:r>
            <a:r>
              <a:rPr lang="ru-RU" dirty="0" smtClean="0"/>
              <a:t>           </a:t>
            </a:r>
            <a:r>
              <a:rPr lang="ru-RU" b="1" dirty="0" smtClean="0"/>
              <a:t>D</a:t>
            </a:r>
            <a:r>
              <a:rPr lang="ru-RU" dirty="0" smtClean="0"/>
              <a:t>             </a:t>
            </a:r>
            <a:r>
              <a:rPr lang="ru-RU" b="1" dirty="0" smtClean="0"/>
              <a:t>С</a:t>
            </a:r>
            <a:r>
              <a:rPr lang="ru-RU" dirty="0" smtClean="0"/>
              <a:t>          </a:t>
            </a:r>
            <a:r>
              <a:rPr lang="ru-RU" b="1" dirty="0" smtClean="0"/>
              <a:t>Е</a:t>
            </a:r>
            <a:r>
              <a:rPr lang="ru-RU" dirty="0" smtClean="0"/>
              <a:t>               </a:t>
            </a:r>
            <a:endParaRPr lang="ru-RU" dirty="0"/>
          </a:p>
        </p:txBody>
      </p:sp>
      <p:pic>
        <p:nvPicPr>
          <p:cNvPr id="6" name="Рисунок 5" descr="F:\data\articles\53\5301\530105\Image3423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3861048"/>
            <a:ext cx="122413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data\articles\53\5301\530105\Image3424.gif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7704" y="3861048"/>
            <a:ext cx="10801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data\articles\53\5301\530105\Image3425.gif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19872" y="3933056"/>
            <a:ext cx="10287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F:\data\articles\53\5301\530105\Image3426.gif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3933056"/>
            <a:ext cx="1238250" cy="34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F:\data\articles\53\5301\530105\Image3427.gif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28184" y="3933056"/>
            <a:ext cx="952500" cy="344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F:\data\articles\53\5301\530105\Image3428.gif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596336" y="3861048"/>
            <a:ext cx="1038225" cy="56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F:\data\articles\53\5301\530105\img1.jpg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59632" y="5229200"/>
            <a:ext cx="24765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F:\data\articles\53\5301\530105\img2.jpg"/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355976" y="5229200"/>
            <a:ext cx="238125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F:\data\articles\53\5301\530105\img3.jpg"/>
          <p:cNvPicPr/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236296" y="4797152"/>
            <a:ext cx="130492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ый прямоугольник 14"/>
          <p:cNvSpPr/>
          <p:nvPr/>
        </p:nvSpPr>
        <p:spPr>
          <a:xfrm>
            <a:off x="1979712" y="116632"/>
            <a:ext cx="6480720" cy="36004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Проверка домашнего задания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агарья Бхаскар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55651" y="620713"/>
            <a:ext cx="2549520" cy="3455983"/>
          </a:xfrm>
        </p:spPr>
      </p:pic>
      <p:sp>
        <p:nvSpPr>
          <p:cNvPr id="3" name="Rectangle 12"/>
          <p:cNvSpPr/>
          <p:nvPr/>
        </p:nvSpPr>
        <p:spPr>
          <a:xfrm>
            <a:off x="1042992" y="4941883"/>
            <a:ext cx="1927131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1" i="0" u="none" strike="noStrike" kern="1200" cap="none" spc="0" baseline="0" dirty="0">
                <a:uFillTx/>
                <a:latin typeface="Tahoma" pitchFamily="34"/>
              </a:rPr>
              <a:t>Бхаскар</a:t>
            </a:r>
          </a:p>
        </p:txBody>
      </p:sp>
      <p:pic>
        <p:nvPicPr>
          <p:cNvPr id="4" name="Picture 1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292720" y="476246"/>
            <a:ext cx="3276596" cy="368300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15"/>
          <p:cNvSpPr/>
          <p:nvPr/>
        </p:nvSpPr>
        <p:spPr>
          <a:xfrm>
            <a:off x="5435595" y="4797427"/>
            <a:ext cx="3168652" cy="106680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uFillTx/>
                <a:latin typeface="Tahoma" pitchFamily="34"/>
              </a:rPr>
              <a:t>Мухаммед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200" b="0" i="0" u="none" strike="noStrike" kern="1200" cap="none" spc="0" baseline="0" dirty="0">
                <a:uFillTx/>
                <a:latin typeface="Tahoma" pitchFamily="34"/>
              </a:rPr>
              <a:t>ал</a:t>
            </a:r>
            <a:r>
              <a:rPr lang="en-US" sz="3200" b="0" i="0" u="none" strike="noStrike" kern="1200" cap="none" spc="0" baseline="0" dirty="0">
                <a:uFillTx/>
                <a:latin typeface="Tahoma" pitchFamily="34"/>
              </a:rPr>
              <a:t> </a:t>
            </a:r>
            <a:r>
              <a:rPr lang="ru-RU" sz="3200" b="0" i="0" u="none" strike="noStrike" kern="1200" cap="none" spc="0" baseline="0" dirty="0">
                <a:uFillTx/>
                <a:latin typeface="Tahoma" pitchFamily="34"/>
              </a:rPr>
              <a:t>-</a:t>
            </a:r>
            <a:r>
              <a:rPr lang="en-US" sz="3200" b="0" i="0" u="none" strike="noStrike" kern="1200" cap="none" spc="0" baseline="0" dirty="0">
                <a:uFillTx/>
                <a:latin typeface="Tahoma" pitchFamily="34"/>
              </a:rPr>
              <a:t> </a:t>
            </a:r>
            <a:r>
              <a:rPr lang="ru-RU" sz="3200" b="0" i="0" u="none" strike="noStrike" kern="1200" cap="none" spc="0" baseline="0" dirty="0">
                <a:uFillTx/>
                <a:latin typeface="Tahoma" pitchFamily="34"/>
              </a:rPr>
              <a:t>Хорезми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55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67544" y="1052736"/>
          <a:ext cx="2487612" cy="3024188"/>
        </p:xfrm>
        <a:graphic>
          <a:graphicData uri="http://schemas.openxmlformats.org/presentationml/2006/ole">
            <p:oleObj spid="_x0000_s16387" name="Фотография Photo Editor" r:id="rId4" imgW="971686" imgH="1181265" progId="">
              <p:embed/>
            </p:oleObj>
          </a:graphicData>
        </a:graphic>
      </p:graphicFrame>
      <p:pic>
        <p:nvPicPr>
          <p:cNvPr id="151558" name="Picture 6" descr="i[43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3491880" y="1124744"/>
            <a:ext cx="2419350" cy="3024188"/>
          </a:xfrm>
          <a:noFill/>
        </p:spPr>
      </p:pic>
      <p:pic>
        <p:nvPicPr>
          <p:cNvPr id="151561" name="Picture 9" descr="i[49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6444208" y="1124744"/>
            <a:ext cx="2305050" cy="3024188"/>
          </a:xfrm>
          <a:noFill/>
        </p:spPr>
      </p:pic>
      <p:sp>
        <p:nvSpPr>
          <p:cNvPr id="151564" name="Text Box 12"/>
          <p:cNvSpPr txBox="1">
            <a:spLocks noChangeArrowheads="1"/>
          </p:cNvSpPr>
          <p:nvPr/>
        </p:nvSpPr>
        <p:spPr bwMode="auto">
          <a:xfrm>
            <a:off x="6948264" y="4581128"/>
            <a:ext cx="1400175" cy="648512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Р.ДЕКАРТ</a:t>
            </a:r>
          </a:p>
          <a:p>
            <a:r>
              <a:rPr lang="ru-RU" dirty="0">
                <a:solidFill>
                  <a:schemeClr val="bg1"/>
                </a:solidFill>
              </a:rPr>
              <a:t>1596-1650</a:t>
            </a:r>
          </a:p>
        </p:txBody>
      </p:sp>
      <p:sp>
        <p:nvSpPr>
          <p:cNvPr id="151566" name="Text Box 14"/>
          <p:cNvSpPr txBox="1">
            <a:spLocks noChangeArrowheads="1"/>
          </p:cNvSpPr>
          <p:nvPr/>
        </p:nvSpPr>
        <p:spPr bwMode="auto">
          <a:xfrm>
            <a:off x="3851920" y="4581128"/>
            <a:ext cx="1555750" cy="648512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И. НЬЮТОН</a:t>
            </a:r>
          </a:p>
          <a:p>
            <a:r>
              <a:rPr lang="ru-RU" dirty="0">
                <a:solidFill>
                  <a:schemeClr val="bg1"/>
                </a:solidFill>
              </a:rPr>
              <a:t>  1643-1727</a:t>
            </a:r>
          </a:p>
        </p:txBody>
      </p:sp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827584" y="4581128"/>
            <a:ext cx="1584325" cy="648512"/>
          </a:xfrm>
          <a:prstGeom prst="rect">
            <a:avLst/>
          </a:prstGeom>
          <a:solidFill>
            <a:srgbClr val="333333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Ф. ВИЕТ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1540 -1603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1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5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4" grpId="0" animBg="1"/>
      <p:bldP spid="151566" grpId="0" animBg="1"/>
      <p:bldP spid="15156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000">
              <a:latin typeface="Times New Roman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57200" y="609600"/>
            <a:ext cx="2373313" cy="5257800"/>
            <a:chOff x="288" y="384"/>
            <a:chExt cx="1495" cy="3312"/>
          </a:xfrm>
        </p:grpSpPr>
        <p:pic>
          <p:nvPicPr>
            <p:cNvPr id="11271" name="Picture 4" descr="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88" y="384"/>
              <a:ext cx="1495" cy="2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2" name="AutoShape 6"/>
            <p:cNvSpPr>
              <a:spLocks noChangeArrowheads="1"/>
            </p:cNvSpPr>
            <p:nvPr/>
          </p:nvSpPr>
          <p:spPr bwMode="auto">
            <a:xfrm>
              <a:off x="288" y="2832"/>
              <a:ext cx="1440" cy="864"/>
            </a:xfrm>
            <a:prstGeom prst="ribbon">
              <a:avLst>
                <a:gd name="adj1" fmla="val 12500"/>
                <a:gd name="adj2" fmla="val 50000"/>
              </a:avLst>
            </a:prstGeom>
            <a:solidFill>
              <a:srgbClr val="FFFF99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800" i="1">
                <a:latin typeface="Times New Roman" pitchFamily="18" charset="0"/>
              </a:endParaRPr>
            </a:p>
          </p:txBody>
        </p:sp>
        <p:sp>
          <p:nvSpPr>
            <p:cNvPr id="11273" name="Text Box 8"/>
            <p:cNvSpPr txBox="1">
              <a:spLocks noChangeArrowheads="1"/>
            </p:cNvSpPr>
            <p:nvPr/>
          </p:nvSpPr>
          <p:spPr bwMode="auto">
            <a:xfrm>
              <a:off x="720" y="2976"/>
              <a:ext cx="52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990000"/>
                  </a:solidFill>
                  <a:latin typeface="Times New Roman" pitchFamily="18" charset="0"/>
                </a:rPr>
                <a:t>1540-</a:t>
              </a:r>
            </a:p>
            <a:p>
              <a:pPr>
                <a:spcBef>
                  <a:spcPct val="50000"/>
                </a:spcBef>
              </a:pPr>
              <a:r>
                <a:rPr lang="ru-RU" sz="2000" b="1">
                  <a:solidFill>
                    <a:srgbClr val="990000"/>
                  </a:solidFill>
                  <a:latin typeface="Times New Roman" pitchFamily="18" charset="0"/>
                </a:rPr>
                <a:t>-1603</a:t>
              </a:r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276600" y="685800"/>
            <a:ext cx="518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u="sng">
                <a:solidFill>
                  <a:srgbClr val="FF0000"/>
                </a:solidFill>
                <a:latin typeface="Arial" charset="0"/>
              </a:rPr>
              <a:t>Франсуа Виет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352800" y="1752600"/>
            <a:ext cx="50292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>
                <a:solidFill>
                  <a:srgbClr val="0000CC"/>
                </a:solidFill>
                <a:latin typeface="Times New Roman" pitchFamily="18" charset="0"/>
              </a:rPr>
              <a:t>Французский математик, ввел систему алгебраических символов, разработал основы элементарной алгебры.Он был одним из первых, кто числа стал обозначать буквами, что существенно развило теорию уравнений.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048000" y="4953000"/>
            <a:ext cx="579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800000"/>
                </a:solidFill>
                <a:latin typeface="Times New Roman" pitchFamily="18" charset="0"/>
              </a:rPr>
              <a:t>Виета</a:t>
            </a:r>
            <a:r>
              <a:rPr lang="ru-RU" sz="2400" b="1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ru-RU" sz="2400" b="1">
                <a:solidFill>
                  <a:srgbClr val="003300"/>
                </a:solidFill>
                <a:latin typeface="Times New Roman" pitchFamily="18" charset="0"/>
              </a:rPr>
              <a:t>часто называют 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>
                <a:solidFill>
                  <a:srgbClr val="FF0000"/>
                </a:solidFill>
                <a:latin typeface="Times New Roman" pitchFamily="18" charset="0"/>
              </a:rPr>
              <a:t>отцом алгебры»</a:t>
            </a:r>
            <a:r>
              <a:rPr lang="ru-RU" sz="28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utoUpdateAnimBg="0"/>
      <p:bldP spid="7179" grpId="0" autoUpdateAnimBg="0"/>
      <p:bldP spid="71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60648"/>
            <a:ext cx="871296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196752"/>
          <a:ext cx="8462907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699"/>
                <a:gridCol w="620445"/>
                <a:gridCol w="1008112"/>
                <a:gridCol w="1276742"/>
                <a:gridCol w="3194853"/>
                <a:gridCol w="1687056"/>
              </a:tblGrid>
              <a:tr h="799227">
                <a:tc gridSpan="2"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Множество решений</a:t>
                      </a:r>
                      <a:endParaRPr lang="ru-RU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Принятые обозначения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Название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Полезное воздействие на организм человека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Продукты питания, содержащие витамины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71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Рибофлавин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Способствует процессу роста, улучшает зрение и состав крови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Сыр, молоко, яйца, печень, бобовые.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Ретинол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Положительно влияет на рост человека, состояние волос и ногтей. Полезен для зрения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Сливочное масло, яйца, рыба, икра, печень.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Токоферон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Препятствует развитию сердечно сосудистых заболеваний, рака. Помогает бороться со стрессами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Растительные масла, печень трески, орехи, облепиха.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-0,2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Кобаламин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Нормализует состав крови и укрепляет нервную систему.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Мясо, рыба, печень, сыр.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Кальциферол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Предупреждает развитие заболеваний костной системы, повышает сопротивляемость костей к переломам.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Печень, рыба, сливочное масло, икра, яйца (желток).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2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/>
                        <a:t>3 - √5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3 +√5 </a:t>
                      </a:r>
                      <a:endParaRPr lang="ru-RU" sz="1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Аскорбиновая кислота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Повышает устойчивость организма к неблагоприятным факторам окружающей среды.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Шиповник, черная смородина, цитрусовые, капуста, зелень.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Формула" r:id="rId3" imgW="114151" imgH="215619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9" name="Формула" r:id="rId4" imgW="114151" imgH="215619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1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Используя найденные множества решений и данные таблицы, соотнесите названия витаминов и их обозначения. Ознакомьтесь с другой полезной информацией о происхождении витаминов и их влияние на организм человека.</a:t>
            </a: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728191"/>
          </a:xfrm>
        </p:spPr>
        <p:txBody>
          <a:bodyPr/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Квадратные уравнения</a:t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496944" cy="40100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FF0000"/>
                </a:solidFill>
              </a:rPr>
              <a:t>Теория без практики мертва или бесплодна,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         практика без теории невозможна или пагубна.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Для теории нужны знания, для практики,</a:t>
            </a:r>
          </a:p>
          <a:p>
            <a:pPr algn="r"/>
            <a:r>
              <a:rPr lang="ru-RU" dirty="0" smtClean="0">
                <a:solidFill>
                  <a:srgbClr val="FF0000"/>
                </a:solidFill>
              </a:rPr>
              <a:t>сверх всего того, и умение.</a:t>
            </a:r>
          </a:p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А.Н. Крылов</a:t>
            </a:r>
          </a:p>
          <a:p>
            <a:endParaRPr lang="ru-RU" dirty="0"/>
          </a:p>
        </p:txBody>
      </p:sp>
      <p:pic>
        <p:nvPicPr>
          <p:cNvPr id="4" name="Picture 4" descr="G:\Из школы\Коллекция картинок (Microsoft)\j0428261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4365104"/>
            <a:ext cx="16494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Отработка общих умений и навыков при решении квадратных уравнений.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G:\Из школы\картинки\34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240" y="908720"/>
            <a:ext cx="203993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defRPr/>
            </a:pPr>
            <a:endParaRPr lang="ru-RU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Квадратным уравнением</a:t>
            </a:r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называется уравнение вида</a:t>
            </a:r>
          </a:p>
          <a:p>
            <a:pPr algn="ctr">
              <a:buNone/>
              <a:defRPr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ax</a:t>
            </a:r>
            <a:r>
              <a:rPr lang="en-US" b="1" baseline="30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+ </a:t>
            </a:r>
            <a:r>
              <a:rPr lang="en-U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bx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+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 = 0, где</a:t>
            </a:r>
          </a:p>
          <a:p>
            <a:pPr algn="ctr">
              <a:buNone/>
              <a:defRPr/>
            </a:pP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– переменная, </a:t>
            </a:r>
          </a:p>
          <a:p>
            <a:pPr algn="ctr">
              <a:buNone/>
              <a:defRPr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a,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 –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некоторые числа,</a:t>
            </a:r>
          </a:p>
          <a:p>
            <a:pPr algn="ctr">
              <a:buNone/>
              <a:defRPr/>
            </a:pP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причём а ≠ 0.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020202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60648"/>
            <a:ext cx="8640959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1. Что задает данное выражение              ?</a:t>
            </a:r>
          </a:p>
          <a:p>
            <a:r>
              <a:rPr lang="ru-RU" dirty="0" smtClean="0"/>
              <a:t>2. Название выражения            ?</a:t>
            </a:r>
          </a:p>
          <a:p>
            <a:r>
              <a:rPr lang="ru-RU" dirty="0" smtClean="0"/>
              <a:t>3. Как называется уравнение вида                          ?</a:t>
            </a:r>
          </a:p>
          <a:p>
            <a:r>
              <a:rPr lang="ru-RU" dirty="0" smtClean="0"/>
              <a:t>4. Число корней квадратного уравнения при        ?</a:t>
            </a:r>
          </a:p>
          <a:p>
            <a:r>
              <a:rPr lang="ru-RU" dirty="0" smtClean="0"/>
              <a:t>5. Существуют ли действительные корни в квадратном уравнении, если          ?</a:t>
            </a:r>
          </a:p>
          <a:p>
            <a:r>
              <a:rPr lang="ru-RU" dirty="0" smtClean="0"/>
              <a:t>6. Число делящееся на 2 нацело?</a:t>
            </a:r>
          </a:p>
          <a:p>
            <a:r>
              <a:rPr lang="ru-RU" dirty="0" smtClean="0"/>
              <a:t>7. Число корней квадратного уравнения при            ?</a:t>
            </a:r>
          </a:p>
          <a:p>
            <a:r>
              <a:rPr lang="ru-RU" dirty="0" smtClean="0"/>
              <a:t>8. Квадратное уравнение, первый коэффициент которого равен 1 ?</a:t>
            </a:r>
          </a:p>
          <a:p>
            <a:r>
              <a:rPr lang="ru-RU" dirty="0" smtClean="0"/>
              <a:t>9. Что находим выражением         ?</a:t>
            </a:r>
          </a:p>
          <a:p>
            <a:endParaRPr lang="ru-RU" dirty="0"/>
          </a:p>
        </p:txBody>
      </p:sp>
      <p:pic>
        <p:nvPicPr>
          <p:cNvPr id="4" name="Рисунок 3" descr="Image277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692696"/>
            <a:ext cx="93610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mage278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1196752"/>
            <a:ext cx="79208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mage279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12160" y="1700808"/>
            <a:ext cx="18002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age280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V="1">
            <a:off x="7452320" y="2132856"/>
            <a:ext cx="5040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Image281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92080" y="2996952"/>
            <a:ext cx="504056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Image282"/>
          <p:cNvPicPr/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52320" y="3861048"/>
            <a:ext cx="64807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Image283"/>
          <p:cNvPicPr/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5148064" y="501317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1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620688"/>
            <a:ext cx="72008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1401</Words>
  <Application>Microsoft Office PowerPoint</Application>
  <PresentationFormat>Экран (4:3)</PresentationFormat>
  <Paragraphs>220</Paragraphs>
  <Slides>23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Тема Office</vt:lpstr>
      <vt:lpstr>Формула</vt:lpstr>
      <vt:lpstr>Фотография Photo Editor</vt:lpstr>
      <vt:lpstr>Презентация к открытому уроку в 8 классе</vt:lpstr>
      <vt:lpstr>Слайд 2</vt:lpstr>
      <vt:lpstr>Слайд 3</vt:lpstr>
      <vt:lpstr>Квадратные уравнения </vt:lpstr>
      <vt:lpstr>Цель урока</vt:lpstr>
      <vt:lpstr>Слайд 6</vt:lpstr>
      <vt:lpstr>Слайд 7</vt:lpstr>
      <vt:lpstr>Слайд 8</vt:lpstr>
      <vt:lpstr>Слайд 9</vt:lpstr>
      <vt:lpstr>Из имеющегося списка квадратных уравнений выпишите номера   уравнений, принадлежащих определенному виду. </vt:lpstr>
      <vt:lpstr>Слайд 11</vt:lpstr>
      <vt:lpstr>Решение неполных квадратных уравнений</vt:lpstr>
      <vt:lpstr>Работа с учебником</vt:lpstr>
      <vt:lpstr>Самостоятельная работа</vt:lpstr>
      <vt:lpstr>Проверка самостоятельной работы</vt:lpstr>
      <vt:lpstr>«Математический десерт»</vt:lpstr>
      <vt:lpstr>Решение.</vt:lpstr>
      <vt:lpstr>Задание на дом</vt:lpstr>
      <vt:lpstr>Заключение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revaz</cp:lastModifiedBy>
  <cp:revision>74</cp:revision>
  <dcterms:modified xsi:type="dcterms:W3CDTF">2012-10-29T12:16:55Z</dcterms:modified>
</cp:coreProperties>
</file>