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4" r:id="rId4"/>
    <p:sldId id="258" r:id="rId5"/>
    <p:sldId id="259" r:id="rId6"/>
    <p:sldId id="260" r:id="rId7"/>
    <p:sldId id="267" r:id="rId8"/>
    <p:sldId id="269" r:id="rId9"/>
    <p:sldId id="261" r:id="rId10"/>
    <p:sldId id="270" r:id="rId11"/>
    <p:sldId id="271" r:id="rId12"/>
    <p:sldId id="262" r:id="rId13"/>
    <p:sldId id="263" r:id="rId14"/>
    <p:sldId id="264" r:id="rId15"/>
    <p:sldId id="265" r:id="rId16"/>
    <p:sldId id="273" r:id="rId17"/>
    <p:sldId id="268" r:id="rId18"/>
    <p:sldId id="266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3F4F91"/>
    <a:srgbClr val="66CCFF"/>
    <a:srgbClr val="99CCFF"/>
    <a:srgbClr val="FFFF00"/>
    <a:srgbClr val="66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>
        <p:scale>
          <a:sx n="70" d="100"/>
          <a:sy n="70" d="100"/>
        </p:scale>
        <p:origin x="-696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ГОУ СОШ №1194 Аникина Н.С.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4E6671-026D-435F-9CBF-3F0F28B4C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ГОУ СОШ №1194 Аникина Н.С.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6CFF4E-6ED4-42BE-9650-1854D2530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ГОУ СОШ №1194 Аникина Н.С.</a:t>
            </a: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CC63-DA02-4A84-AE9B-0635236D5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2AC8-B210-4797-83BB-564F7370A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6DFD-2F2D-4AAB-8970-D973BD1B7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5E15-9180-41CF-906A-DB3625730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DB02-BD6C-46AC-8E98-4FF2A074D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23C3-E750-471D-A9CF-5BE28FB5E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270A-631D-4AB1-9AC7-62EBB51D3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4CFD-C10A-45BE-93A6-B66BD1208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8AC5-DD50-41A9-AF26-3FF44D26C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73FE-14C7-4FED-832B-45DAD390A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1612-96D6-4C01-A62B-586E175B5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34C0-3DAD-4D76-AD0C-8950BED68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F614-B4D2-4BE0-B118-CBE0E64F7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8BC6-46E9-4AED-AF88-64EFE5E4D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ACED-2A20-4121-A6DF-D55F213A5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AA36-2AA5-48C6-9D5A-5895801EB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253F-FB2A-4BAB-B19B-7902C50B3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1B18-F38D-4A10-B99C-F9D0178D6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5521-A6CA-4C0B-8E64-8AF765FB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3FE7-3CAD-45C1-9963-467649B03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9D3A-7616-4F88-A4AA-24F6610AE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8AAB-F579-4ACD-AA88-EC9DA8D94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9327-938F-465D-B6C3-59538BECD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3EACFF0-2E24-471C-B922-9F0405207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547AA4-E23E-4D7F-A36F-70844CF5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1214438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Культура Древней Руси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X-XII </a:t>
            </a:r>
            <a:r>
              <a:rPr lang="ru-RU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веков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8175" y="5516563"/>
            <a:ext cx="6307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Культура – все достижения человечества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453188"/>
            <a:ext cx="9144000" cy="366712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Презентация выполнена учителем истории ГБОУ СОШ №1194 Аникиной Н.С.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link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istory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79375"/>
            <a:ext cx="24288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9" descr="Картинка 35 из 43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695700"/>
            <a:ext cx="30718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1" descr="Картинка 17 из 109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0300" y="0"/>
            <a:ext cx="293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22"/>
          <p:cNvSpPr txBox="1">
            <a:spLocks noChangeArrowheads="1"/>
          </p:cNvSpPr>
          <p:nvPr/>
        </p:nvSpPr>
        <p:spPr bwMode="auto">
          <a:xfrm>
            <a:off x="2500313" y="0"/>
            <a:ext cx="4159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Найди православный храм.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По каким признакам тебе это удалось?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Попробуй определить остальные храмы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000250" y="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367" name="Text Box 25"/>
          <p:cNvSpPr txBox="1">
            <a:spLocks noChangeArrowheads="1"/>
          </p:cNvSpPr>
          <p:nvPr/>
        </p:nvSpPr>
        <p:spPr bwMode="auto">
          <a:xfrm>
            <a:off x="2555875" y="27813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</a:t>
            </a:r>
          </a:p>
        </p:txBody>
      </p:sp>
      <p:sp>
        <p:nvSpPr>
          <p:cNvPr id="15368" name="Text Box 26"/>
          <p:cNvSpPr txBox="1">
            <a:spLocks noChangeArrowheads="1"/>
          </p:cNvSpPr>
          <p:nvPr/>
        </p:nvSpPr>
        <p:spPr bwMode="auto">
          <a:xfrm>
            <a:off x="5292725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4</a:t>
            </a:r>
          </a:p>
        </p:txBody>
      </p:sp>
      <p:sp>
        <p:nvSpPr>
          <p:cNvPr id="15369" name="Text Box 27"/>
          <p:cNvSpPr txBox="1">
            <a:spLocks noChangeArrowheads="1"/>
          </p:cNvSpPr>
          <p:nvPr/>
        </p:nvSpPr>
        <p:spPr bwMode="auto">
          <a:xfrm>
            <a:off x="8748713" y="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8748713" y="40767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15371" name="Picture 16" descr="Картинка 9 из 430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14750"/>
            <a:ext cx="26431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2143125" y="3857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  <p:pic>
        <p:nvPicPr>
          <p:cNvPr id="15373" name="Picture 17" descr="C:\Users\1\Pictures\62664061_Hram_Garn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75" y="1500188"/>
            <a:ext cx="35877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2500313" y="1857375"/>
            <a:ext cx="28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  <a:r>
              <a:rPr lang="ru-RU" b="1">
                <a:solidFill>
                  <a:srgbClr val="000000"/>
                </a:solidFill>
              </a:rPr>
              <a:t>3</a:t>
            </a:r>
            <a:endParaRPr lang="ru-RU" b="1"/>
          </a:p>
        </p:txBody>
      </p:sp>
      <p:pic>
        <p:nvPicPr>
          <p:cNvPr id="15375" name="Picture 19" descr="Картинка 42 из 5804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0" y="3916363"/>
            <a:ext cx="34290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5857875" y="41433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428625"/>
            <a:ext cx="8385175" cy="433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Новгородская София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 сравнении с Киевской)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5" descr="новгородская Соф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143000"/>
            <a:ext cx="33845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новгородская София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2071688"/>
            <a:ext cx="3743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1\Pictures\untitl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121443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622675" y="0"/>
            <a:ext cx="2493963" cy="16700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Владимир-на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Клязьме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золотые ворота во Владими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5988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Дмит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5350" y="3213100"/>
            <a:ext cx="31686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митиевский Соб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5350" y="0"/>
            <a:ext cx="31686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Успен собор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924175"/>
            <a:ext cx="35639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церковь Покрова на Нерл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1484313"/>
            <a:ext cx="3168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0" y="250825"/>
            <a:ext cx="16922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Золотые ворота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547813" y="31416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Успенский собор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143250" y="1643063"/>
            <a:ext cx="1643063" cy="923925"/>
          </a:xfrm>
          <a:prstGeom prst="rect">
            <a:avLst/>
          </a:prstGeom>
          <a:solidFill>
            <a:srgbClr val="99CCFF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Церковь Покрова-на-Нерли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156325" y="1158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Дмитриевский собор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659563" y="385762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Дмитриевский</a:t>
            </a:r>
            <a:r>
              <a:rPr lang="ru-RU"/>
              <a:t> </a:t>
            </a:r>
            <a:r>
              <a:rPr lang="ru-RU">
                <a:solidFill>
                  <a:srgbClr val="000000"/>
                </a:solidFill>
              </a:rPr>
              <a:t>собор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214688" y="3860800"/>
            <a:ext cx="3013075" cy="2703513"/>
          </a:xfrm>
          <a:prstGeom prst="rect">
            <a:avLst/>
          </a:prstGeom>
          <a:solidFill>
            <a:srgbClr val="3F4F91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Свечой на ладони – на голом лугу –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Прямой на ветру, гнущем реку в дугу.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Мерцает в излучине, будто из туч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Сквозит к нему некий единственный луч.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2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2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2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 animBg="1"/>
      <p:bldP spid="17419" grpId="0"/>
      <p:bldP spid="17420" grpId="0"/>
      <p:bldP spid="112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385175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214313" y="500063"/>
            <a:ext cx="6900862" cy="1374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Иконопись.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Иконописец </a:t>
            </a:r>
            <a:r>
              <a:rPr lang="ru-RU" dirty="0" err="1" smtClean="0"/>
              <a:t>Алимпий</a:t>
            </a:r>
            <a:r>
              <a:rPr lang="ru-RU" dirty="0" smtClean="0"/>
              <a:t>(</a:t>
            </a:r>
            <a:r>
              <a:rPr lang="ru-RU" dirty="0" err="1" smtClean="0"/>
              <a:t>Алипий</a:t>
            </a:r>
            <a:r>
              <a:rPr lang="ru-RU" dirty="0" smtClean="0"/>
              <a:t>)</a:t>
            </a:r>
          </a:p>
        </p:txBody>
      </p:sp>
      <p:pic>
        <p:nvPicPr>
          <p:cNvPr id="13319" name="Picture 7" descr="Картинка 1 из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4288" y="214313"/>
            <a:ext cx="2779712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икона Петр и Паве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714500"/>
            <a:ext cx="28575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икона Владимирская Богоматер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000250"/>
            <a:ext cx="28797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14313" y="6143625"/>
            <a:ext cx="35718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000">
                <a:solidFill>
                  <a:srgbClr val="000000"/>
                </a:solidFill>
              </a:rPr>
              <a:t>Апостолы Пётр и Павел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7563" y="6143625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Богоматерь Владимирская (предположительно привезённая из Византии)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71813" y="0"/>
            <a:ext cx="2303462" cy="6778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Фреска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мозаика</a:t>
            </a:r>
          </a:p>
        </p:txBody>
      </p:sp>
      <p:pic>
        <p:nvPicPr>
          <p:cNvPr id="19460" name="Picture 8" descr="163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500063"/>
            <a:ext cx="18716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163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2338" y="500063"/>
            <a:ext cx="18716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Картинка 2 из 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3048000"/>
            <a:ext cx="2295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Картинка 5 из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3024188"/>
            <a:ext cx="299561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Картинка 2 из 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642938"/>
            <a:ext cx="28575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468313" y="1628775"/>
            <a:ext cx="1943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Картина, написанная красками по сырой штукатурке</a:t>
            </a:r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395288" y="4508500"/>
            <a:ext cx="1944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Картина из разноцветных кусочков непрозрачного стекла - смальты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rgbClr val="33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00188" y="0"/>
            <a:ext cx="6408737" cy="131127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С какими видами искусства </a:t>
            </a:r>
          </a:p>
          <a:p>
            <a:pPr algn="ctr">
              <a:spcBef>
                <a:spcPct val="50000"/>
              </a:spcBef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вы познакомились?</a:t>
            </a:r>
          </a:p>
        </p:txBody>
      </p:sp>
      <p:pic>
        <p:nvPicPr>
          <p:cNvPr id="67590" name="Picture 6" descr="i?id=123555365-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2262188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i?id=136756802-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5325" y="981075"/>
            <a:ext cx="2098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Картинка 3 из 5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83025"/>
            <a:ext cx="37798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2" descr="Картинка 1 из 2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3898900"/>
            <a:ext cx="356393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13" descr="церковь Покрова на Нерл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1628775"/>
            <a:ext cx="3168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1428750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архитектура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92868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иконопись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15188" y="3357563"/>
            <a:ext cx="1714500" cy="400050"/>
          </a:xfrm>
          <a:prstGeom prst="rect">
            <a:avLst/>
          </a:prstGeom>
          <a:solidFill>
            <a:srgbClr val="3399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иконопись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43375"/>
            <a:ext cx="1214438" cy="400050"/>
          </a:xfrm>
          <a:prstGeom prst="rect">
            <a:avLst/>
          </a:prstGeom>
          <a:solidFill>
            <a:schemeClr val="tx1">
              <a:lumMod val="85000"/>
              <a:alpha val="5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фреска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72375" y="41433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мозаика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rgbClr val="D9F2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3898900" cy="1200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Ремесло</a:t>
            </a:r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1341438"/>
            <a:ext cx="4319588" cy="475456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7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716463" y="1341438"/>
            <a:ext cx="4427537" cy="475456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1" name="Picture 7" descr="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613"/>
            <a:ext cx="41767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vsadni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0"/>
            <a:ext cx="4932363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468313" y="6092825"/>
            <a:ext cx="6983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Во всём мире славились русские оружейники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66CCFF"/>
            </a:gs>
            <a:gs pos="9000">
              <a:srgbClr val="66CCFF"/>
            </a:gs>
            <a:gs pos="100000">
              <a:srgbClr val="33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635375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Ювелирное искусство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08050"/>
            <a:ext cx="2987675" cy="52181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Скань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Зернь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Перегородчатая эмаль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Финифть</a:t>
            </a:r>
          </a:p>
        </p:txBody>
      </p:sp>
      <p:pic>
        <p:nvPicPr>
          <p:cNvPr id="19461" name="Picture 5" descr="006-400x4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893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Картинка 9 из 1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2813" y="2857500"/>
            <a:ext cx="3151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Картинка 13 из 2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2786063"/>
            <a:ext cx="2303463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Картинка 1 из 1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37163" y="0"/>
            <a:ext cx="390683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Картинка 3 из 13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38" y="0"/>
            <a:ext cx="2555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Картинка 4 из 13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1325" y="2857500"/>
            <a:ext cx="30305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385175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smtClean="0"/>
              <a:t>Вопросы и задания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836613"/>
            <a:ext cx="8305800" cy="525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000000"/>
                </a:solidFill>
              </a:rPr>
              <a:t>Какие запомнили памятники литературы?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000000"/>
                </a:solidFill>
              </a:rPr>
              <a:t>Какие памятники зодчества?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000000"/>
                </a:solidFill>
              </a:rPr>
              <a:t>Какие виды ремёсел были развиты в Древней Руси?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000000"/>
                </a:solidFill>
              </a:rPr>
              <a:t>Сделайте выводы о развитии культуры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u="sng" smtClean="0">
                <a:solidFill>
                  <a:srgbClr val="FF0000"/>
                </a:solidFill>
              </a:rPr>
              <a:t>Домашнее задание</a:t>
            </a:r>
            <a:r>
              <a:rPr lang="ru-RU" sz="2400" smtClean="0">
                <a:solidFill>
                  <a:srgbClr val="663300"/>
                </a:solidFill>
              </a:rPr>
              <a:t>: подобрать материал о любом памятнике архитектуры </a:t>
            </a:r>
            <a:r>
              <a:rPr lang="en-US" sz="2400" smtClean="0">
                <a:solidFill>
                  <a:srgbClr val="663300"/>
                </a:solidFill>
              </a:rPr>
              <a:t>X-XII</a:t>
            </a:r>
            <a:r>
              <a:rPr lang="ru-RU" sz="2400" smtClean="0">
                <a:solidFill>
                  <a:srgbClr val="663300"/>
                </a:solidFill>
              </a:rPr>
              <a:t> веков;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663300"/>
                </a:solidFill>
              </a:rPr>
              <a:t>&amp;10 -</a:t>
            </a:r>
            <a:r>
              <a:rPr lang="ru-RU" sz="2400" smtClean="0">
                <a:solidFill>
                  <a:srgbClr val="663300"/>
                </a:solidFill>
              </a:rPr>
              <a:t> читать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663300"/>
                </a:solidFill>
              </a:rPr>
              <a:t>дополнительно   -  как изготавливались древнерусские доспехи?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663300"/>
                </a:solidFill>
              </a:rPr>
              <a:t>дополнительно – как игумен Даниил ходил в Святую землю?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Письменность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714500"/>
            <a:ext cx="7286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Как думаете, почему культуру начинаем изучать с письменности?</a:t>
            </a:r>
          </a:p>
        </p:txBody>
      </p:sp>
      <p:pic>
        <p:nvPicPr>
          <p:cNvPr id="5" name="Picture 9" descr="Картинка 12 из 3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0"/>
            <a:ext cx="44291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57188"/>
            <a:ext cx="4786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Берестяные грамоты . Береста – материал для письма. Раскопки в Новгороде</a:t>
            </a:r>
            <a:endParaRPr lang="ru-RU" sz="2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357313"/>
            <a:ext cx="4643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Начало славянской письменности связано с греческими братьями Кириллом и Мефодием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714625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Христианизация – мощный толчок распространению грамотности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214813"/>
            <a:ext cx="314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«Остромирово Евангелие» и «Псалтырь» – две самые древние дошедшие до нас книги</a:t>
            </a:r>
          </a:p>
        </p:txBody>
      </p:sp>
      <p:pic>
        <p:nvPicPr>
          <p:cNvPr id="11" name="Picture 7" descr="Картинка 16 из 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0"/>
            <a:ext cx="450056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Картинка 14 из 4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3305175"/>
            <a:ext cx="44291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6313" y="2643188"/>
            <a:ext cx="3571875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Материал для книг - пергамен</a:t>
            </a:r>
          </a:p>
        </p:txBody>
      </p:sp>
      <p:pic>
        <p:nvPicPr>
          <p:cNvPr id="7181" name="Picture 13" descr="C:\Users\1\Pictures\Рисунок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106613"/>
            <a:ext cx="60721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7" grpId="0"/>
      <p:bldP spid="9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rgbClr val="BCE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57563" y="214313"/>
            <a:ext cx="2571750" cy="5222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Летописи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785813"/>
            <a:ext cx="8229600" cy="505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Монах Нестор.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Киево-Печёрский монастырь –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XII</a:t>
            </a: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век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«Повесть временных лет»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«Откуда есть пошла русская земля</a:t>
            </a: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…»</a:t>
            </a:r>
            <a:endParaRPr lang="ru-RU" sz="2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01" name="Picture 5" descr="Картинка 6 из 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0938"/>
            <a:ext cx="324008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5 из 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2420938"/>
            <a:ext cx="31781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Картинка 18 из 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3038" y="0"/>
            <a:ext cx="2620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Картинка 105 из 1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1213" y="2428875"/>
            <a:ext cx="45227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43188" y="142875"/>
            <a:ext cx="4686300" cy="6143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765175"/>
            <a:ext cx="5843587" cy="568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>
                <a:solidFill>
                  <a:srgbClr val="FF0000"/>
                </a:solidFill>
              </a:rPr>
              <a:t>«</a:t>
            </a:r>
            <a:r>
              <a:rPr lang="ru-RU" sz="2000" i="1" u="sng" dirty="0" smtClean="0">
                <a:solidFill>
                  <a:srgbClr val="FF0000"/>
                </a:solidFill>
              </a:rPr>
              <a:t>Слово</a:t>
            </a:r>
            <a:r>
              <a:rPr lang="ru-RU" sz="2000" i="1" dirty="0" smtClean="0">
                <a:solidFill>
                  <a:srgbClr val="000000"/>
                </a:solidFill>
              </a:rPr>
              <a:t> о Законе и Благодати» - митрополит </a:t>
            </a:r>
            <a:r>
              <a:rPr lang="ru-RU" sz="2000" i="1" dirty="0" err="1" smtClean="0">
                <a:solidFill>
                  <a:srgbClr val="000000"/>
                </a:solidFill>
              </a:rPr>
              <a:t>Иларион</a:t>
            </a:r>
            <a:r>
              <a:rPr lang="ru-RU" sz="2000" i="1" dirty="0" smtClean="0">
                <a:solidFill>
                  <a:srgbClr val="000000"/>
                </a:solidFill>
              </a:rPr>
              <a:t> –</a:t>
            </a:r>
            <a:r>
              <a:rPr lang="ru-RU" sz="2000" b="1" i="1" u="sng" dirty="0" smtClean="0">
                <a:solidFill>
                  <a:srgbClr val="000000"/>
                </a:solidFill>
              </a:rPr>
              <a:t> первое </a:t>
            </a:r>
            <a:r>
              <a:rPr lang="ru-RU" sz="2000" b="1" i="1" dirty="0" smtClean="0">
                <a:solidFill>
                  <a:srgbClr val="000000"/>
                </a:solidFill>
              </a:rPr>
              <a:t>литературное произведение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«Чтение о </a:t>
            </a:r>
            <a:r>
              <a:rPr lang="ru-RU" sz="2000" i="1" u="sng" dirty="0" smtClean="0">
                <a:solidFill>
                  <a:srgbClr val="FF0000"/>
                </a:solidFill>
              </a:rPr>
              <a:t>житии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</a:rPr>
              <a:t>Бориса и Глеба» - Нестор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«</a:t>
            </a:r>
            <a:r>
              <a:rPr lang="ru-RU" sz="2000" i="1" u="sng" dirty="0" smtClean="0">
                <a:solidFill>
                  <a:srgbClr val="FF0000"/>
                </a:solidFill>
              </a:rPr>
              <a:t>Поучение</a:t>
            </a:r>
            <a:r>
              <a:rPr lang="ru-RU" sz="2000" i="1" dirty="0" smtClean="0">
                <a:solidFill>
                  <a:srgbClr val="000000"/>
                </a:solidFill>
              </a:rPr>
              <a:t> детям» - Владимир Мономах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«</a:t>
            </a:r>
            <a:r>
              <a:rPr lang="ru-RU" sz="2000" i="1" u="sng" dirty="0" smtClean="0">
                <a:solidFill>
                  <a:srgbClr val="FF0000"/>
                </a:solidFill>
              </a:rPr>
              <a:t>Хождение</a:t>
            </a:r>
            <a:r>
              <a:rPr lang="ru-RU" sz="2000" i="1" dirty="0" smtClean="0">
                <a:solidFill>
                  <a:srgbClr val="000000"/>
                </a:solidFill>
              </a:rPr>
              <a:t> игумена Даниила»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«</a:t>
            </a:r>
            <a:r>
              <a:rPr lang="ru-RU" sz="2000" i="1" u="sng" dirty="0" smtClean="0">
                <a:solidFill>
                  <a:srgbClr val="FF0000"/>
                </a:solidFill>
              </a:rPr>
              <a:t>Слово</a:t>
            </a:r>
            <a:r>
              <a:rPr lang="ru-RU" sz="2000" i="1" dirty="0" smtClean="0">
                <a:solidFill>
                  <a:srgbClr val="000000"/>
                </a:solidFill>
              </a:rPr>
              <a:t> о полку Игореве»</a:t>
            </a:r>
          </a:p>
          <a:p>
            <a:pPr eaLnBrk="1" hangingPunct="1">
              <a:defRPr/>
            </a:pPr>
            <a:endParaRPr lang="ru-RU" sz="2000" i="1" dirty="0" smtClean="0">
              <a:solidFill>
                <a:srgbClr val="000000"/>
              </a:solidFill>
            </a:endParaRPr>
          </a:p>
        </p:txBody>
      </p:sp>
      <p:pic>
        <p:nvPicPr>
          <p:cNvPr id="5125" name="Picture 5" descr="Картинка 9 из 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0"/>
            <a:ext cx="26273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Картинка 6 из 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3500438"/>
            <a:ext cx="26431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Картинка 11 из 7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2050" y="3571875"/>
            <a:ext cx="45688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7358063" y="3214688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миниатюра</a:t>
            </a:r>
          </a:p>
        </p:txBody>
      </p:sp>
      <p:pic>
        <p:nvPicPr>
          <p:cNvPr id="5134" name="Picture 14" descr="Игумен Даниил перед Гробом Господним. Картина худ. И.Г. Мошков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52825"/>
            <a:ext cx="2571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0"/>
            <a:ext cx="8385175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Слово о полку Игореве…</a:t>
            </a:r>
          </a:p>
        </p:txBody>
      </p:sp>
      <p:pic>
        <p:nvPicPr>
          <p:cNvPr id="6148" name="Picture 4" descr="дружина князя Игор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38576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плач Ярослав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785813"/>
            <a:ext cx="3786188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9750" y="5589588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Посвящено походу князя Игоря Святославича против половцев 1185 г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4213" y="5949950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О чём сокрушается автор «Слова…» и к чему призывает?</a:t>
            </a:r>
          </a:p>
        </p:txBody>
      </p:sp>
      <p:pic>
        <p:nvPicPr>
          <p:cNvPr id="10250" name="Picture 10" descr="C:\Users\1\Pictures\Vasnetsov_Posle_Poboishcha_Igorya_Svyatoslavovicha_S_Polovcami-480x2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5175"/>
            <a:ext cx="9144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4213" y="1196975"/>
            <a:ext cx="8137525" cy="3560763"/>
          </a:xfrm>
          <a:prstGeom prst="rect">
            <a:avLst/>
          </a:prstGeom>
          <a:solidFill>
            <a:srgbClr val="80808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/>
              <a:t>Прошли времена благоденствия…Брат сказал брату: «То моё, а это моё же!»</a:t>
            </a:r>
          </a:p>
          <a:p>
            <a:pPr>
              <a:spcBef>
                <a:spcPct val="50000"/>
              </a:spcBef>
            </a:pPr>
            <a:r>
              <a:rPr lang="ru-RU" sz="2400" i="1"/>
              <a:t>И стали князья про малое спорить, как о великом, и сами на себя крамолу ковать, а неверные со всех сторон набежали с победами на землю Русскую!</a:t>
            </a:r>
          </a:p>
          <a:p>
            <a:pPr>
              <a:spcBef>
                <a:spcPct val="50000"/>
              </a:spcBef>
            </a:pPr>
            <a:r>
              <a:rPr lang="ru-RU" sz="2400" i="1"/>
              <a:t>О! Далеко залетел ты, сокол, сбивая птиц к морю! А бесстрашному полку Игореву уже не воскреснуть!</a:t>
            </a:r>
          </a:p>
          <a:p>
            <a:pPr>
              <a:spcBef>
                <a:spcPct val="50000"/>
              </a:spcBef>
            </a:pPr>
            <a:r>
              <a:rPr lang="ru-RU" sz="2400" i="1"/>
              <a:t>Обильна печаль потекла среди земли Русской…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rgbClr val="BCE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842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Зодчество (архитектура)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4033838" cy="4683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каменная церковь на Руси – 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Десятинная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Успения Пресвятой Богородицы.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989 год. Киев.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князь заложил эту церковь?</a:t>
            </a: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она так называлась?</a:t>
            </a:r>
          </a:p>
        </p:txBody>
      </p:sp>
      <p:pic>
        <p:nvPicPr>
          <p:cNvPr id="11268" name="Picture 5" descr="Картинка 2 из 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1628775"/>
            <a:ext cx="5219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44475"/>
            <a:ext cx="4186238" cy="520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Зодчество. Киев.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</p:txBody>
      </p:sp>
      <p:sp>
        <p:nvSpPr>
          <p:cNvPr id="61445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908050"/>
            <a:ext cx="2700338" cy="3016250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61446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61447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755650" y="4005263"/>
            <a:ext cx="3927475" cy="2019300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61448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61450" name="Picture 10" descr="ostr0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2771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12" descr="ostr04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813"/>
            <a:ext cx="47529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14" descr="ostr04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89363"/>
            <a:ext cx="29876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16" descr="ostr04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3716338"/>
            <a:ext cx="30241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8" name="Picture 18" descr="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0"/>
            <a:ext cx="4427537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443663" y="3201988"/>
            <a:ext cx="1152525" cy="366712"/>
          </a:xfrm>
          <a:prstGeom prst="rect">
            <a:avLst/>
          </a:prstGeom>
          <a:solidFill>
            <a:srgbClr val="80808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мозаика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714500" y="3786188"/>
            <a:ext cx="1079500" cy="366712"/>
          </a:xfrm>
          <a:prstGeom prst="rect">
            <a:avLst/>
          </a:prstGeom>
          <a:solidFill>
            <a:srgbClr val="666699">
              <a:alpha val="6313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фреска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2339975" y="9810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Софийский собор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4067175"/>
            <a:ext cx="1547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</a:rPr>
              <a:t>Золотые ворота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  <p:bldP spid="61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Архитектура (зодчество)</a:t>
            </a:r>
          </a:p>
        </p:txBody>
      </p:sp>
      <p:pic>
        <p:nvPicPr>
          <p:cNvPr id="13315" name="Picture 9" descr="Картинка 1 из 15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60813"/>
            <a:ext cx="45720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5429250" y="142875"/>
            <a:ext cx="3714750" cy="4000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</a:rPr>
              <a:t>Софийский собор в Киеве</a:t>
            </a:r>
          </a:p>
        </p:txBody>
      </p:sp>
      <p:pic>
        <p:nvPicPr>
          <p:cNvPr id="13317" name="Picture 18" descr="Картинка 8 из 15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500188"/>
            <a:ext cx="35512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0"/>
          <p:cNvSpPr txBox="1">
            <a:spLocks noChangeArrowheads="1"/>
          </p:cNvSpPr>
          <p:nvPr/>
        </p:nvSpPr>
        <p:spPr bwMode="auto">
          <a:xfrm>
            <a:off x="5572125" y="1000125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Богоматерь Оранта</a:t>
            </a:r>
          </a:p>
        </p:txBody>
      </p:sp>
      <p:pic>
        <p:nvPicPr>
          <p:cNvPr id="13319" name="Picture 11" descr="C:\Users\1\Pictures\untitl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429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071938"/>
            <a:ext cx="1500188" cy="928687"/>
          </a:xfrm>
          <a:prstGeom prst="rect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Пляска скоморохов - фреска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link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14375" y="785813"/>
            <a:ext cx="3024188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dirty="0" smtClean="0">
                <a:solidFill>
                  <a:srgbClr val="000000"/>
                </a:solidFill>
              </a:rPr>
              <a:t>Найди лишнее!</a:t>
            </a:r>
          </a:p>
        </p:txBody>
      </p:sp>
      <p:pic>
        <p:nvPicPr>
          <p:cNvPr id="63500" name="Picture 12" descr="rus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71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 descr="митиевский Соб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41663"/>
            <a:ext cx="31448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новгородская Соф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3141663"/>
            <a:ext cx="30003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rus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0"/>
            <a:ext cx="18573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2571750" y="3214688"/>
            <a:ext cx="3887788" cy="701675"/>
          </a:xfrm>
          <a:prstGeom prst="rect">
            <a:avLst/>
          </a:prstGeom>
          <a:solidFill>
            <a:srgbClr val="666699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Крестово-купольная форма православного храма</a:t>
            </a:r>
          </a:p>
        </p:txBody>
      </p:sp>
      <p:pic>
        <p:nvPicPr>
          <p:cNvPr id="63510" name="Picture 22" descr="Картинка 6 из 16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65425" y="3143250"/>
            <a:ext cx="3306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C:\Users\1\Pictures\190909_Hram_Hrista_Spasitely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3" y="0"/>
            <a:ext cx="4357687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507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508</Words>
  <Application>Microsoft Office PowerPoint</Application>
  <PresentationFormat>Экран (4:3)</PresentationFormat>
  <Paragraphs>109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Wingdings</vt:lpstr>
      <vt:lpstr>Garamond</vt:lpstr>
      <vt:lpstr>Times New Roman</vt:lpstr>
      <vt:lpstr>Трава</vt:lpstr>
      <vt:lpstr>Течение</vt:lpstr>
      <vt:lpstr>Культура Древней Руси</vt:lpstr>
      <vt:lpstr>Письменность</vt:lpstr>
      <vt:lpstr>Летописи</vt:lpstr>
      <vt:lpstr>Литература</vt:lpstr>
      <vt:lpstr>Слово о полку Игореве…</vt:lpstr>
      <vt:lpstr>Зодчество (архитектура)</vt:lpstr>
      <vt:lpstr>Зодчество. Киев.XI в.</vt:lpstr>
      <vt:lpstr>Архитектура (зодчество)</vt:lpstr>
      <vt:lpstr>Найди лишнее!</vt:lpstr>
      <vt:lpstr>Слайд 10</vt:lpstr>
      <vt:lpstr>Новгородская София  (в сравнении с Киевской) </vt:lpstr>
      <vt:lpstr>Владимир-на-  Клязьме</vt:lpstr>
      <vt:lpstr>Живопись</vt:lpstr>
      <vt:lpstr>Живопись</vt:lpstr>
      <vt:lpstr>Слайд 15</vt:lpstr>
      <vt:lpstr>Ремесло</vt:lpstr>
      <vt:lpstr>Ювелирное искусство</vt:lpstr>
      <vt:lpstr>Вопросы и задания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Древней Руси</dc:title>
  <dc:creator>Мама</dc:creator>
  <cp:lastModifiedBy>revaz</cp:lastModifiedBy>
  <cp:revision>54</cp:revision>
  <dcterms:created xsi:type="dcterms:W3CDTF">2008-01-21T18:55:45Z</dcterms:created>
  <dcterms:modified xsi:type="dcterms:W3CDTF">2013-01-03T21:36:38Z</dcterms:modified>
</cp:coreProperties>
</file>