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7" r:id="rId3"/>
    <p:sldId id="256" r:id="rId4"/>
    <p:sldId id="259" r:id="rId5"/>
    <p:sldId id="261" r:id="rId6"/>
    <p:sldId id="264" r:id="rId7"/>
    <p:sldId id="263" r:id="rId8"/>
    <p:sldId id="265" r:id="rId9"/>
    <p:sldId id="266" r:id="rId10"/>
    <p:sldId id="267" r:id="rId11"/>
    <p:sldId id="269" r:id="rId12"/>
    <p:sldId id="271" r:id="rId13"/>
    <p:sldId id="276" r:id="rId14"/>
    <p:sldId id="283" r:id="rId15"/>
    <p:sldId id="282" r:id="rId16"/>
    <p:sldId id="281" r:id="rId17"/>
    <p:sldId id="285" r:id="rId18"/>
    <p:sldId id="272" r:id="rId19"/>
    <p:sldId id="273" r:id="rId20"/>
    <p:sldId id="286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588" autoAdjust="0"/>
    <p:restoredTop sz="94660"/>
  </p:normalViewPr>
  <p:slideViewPr>
    <p:cSldViewPr>
      <p:cViewPr varScale="1">
        <p:scale>
          <a:sx n="68" d="100"/>
          <a:sy n="68" d="100"/>
        </p:scale>
        <p:origin x="-12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8CA2-8EE8-4748-BA2F-EAA2E534C594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B552-DB1E-474C-9EEA-DCC596540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A5D44-D3A0-4423-BA95-7E645FFE99EE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BBA4-4DAD-459F-BF9B-F86902452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6CD71-B790-4563-908C-3C357F999D08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8659-20C6-4953-98A8-D25009D53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A090-B21E-438A-A9B2-B3490BEE7BA8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9A22-72BD-4198-9DB7-B420EFB79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5DBB-6B59-45B8-84D7-46B0AD894B51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C2CA-E9C8-47DC-985B-41DBF942D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EF03-8F1B-4AF1-A9B9-7E655015AE8F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175E2-6592-4F84-BAFB-D51B17FB2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14AD-0B6F-4BFE-88A6-C8F4EF87416F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18ED-50E8-483A-90B3-FAFCEB0E6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2F23-F61D-48D6-B500-2A8A49C141BA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23F4-33A2-4B21-9B94-4A5702EF9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E09C-3038-45DD-9162-771AA845E767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E9BB-73D9-488F-919C-CC1D9CF52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7E8C-FC4E-47DF-BAB8-9767F45A0019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72F4-A920-4F7A-86FB-AB45A6A70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9F613-9D92-4028-A14C-54F4DED62293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4E250-BC2A-49BA-B6A9-005230A0F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AE857-F57E-4486-BCC1-ED47E0449EE4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61064C-20BA-4B4A-94AD-E11428147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2bereqa.spb.ru/" TargetMode="External"/><Relationship Id="rId13" Type="http://schemas.openxmlformats.org/officeDocument/2006/relationships/hyperlink" Target="http://ocenil.ru/" TargetMode="External"/><Relationship Id="rId18" Type="http://schemas.openxmlformats.org/officeDocument/2006/relationships/hyperlink" Target="http://www.edu54.ru/" TargetMode="External"/><Relationship Id="rId3" Type="http://schemas.openxmlformats.org/officeDocument/2006/relationships/hyperlink" Target="http://podarizhizn.ipb.su/index.php" TargetMode="External"/><Relationship Id="rId7" Type="http://schemas.openxmlformats.org/officeDocument/2006/relationships/hyperlink" Target="http://www.photosiqht.ru/" TargetMode="External"/><Relationship Id="rId12" Type="http://schemas.openxmlformats.org/officeDocument/2006/relationships/hyperlink" Target="http://www.booksiti.net.ru/" TargetMode="External"/><Relationship Id="rId17" Type="http://schemas.openxmlformats.org/officeDocument/2006/relationships/hyperlink" Target="http://www.prizyvnik.info/-" TargetMode="External"/><Relationship Id="rId2" Type="http://schemas.openxmlformats.org/officeDocument/2006/relationships/hyperlink" Target="http://kazy.narod.ru/" TargetMode="External"/><Relationship Id="rId16" Type="http://schemas.openxmlformats.org/officeDocument/2006/relationships/hyperlink" Target="http://semenk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freepik.com/" TargetMode="External"/><Relationship Id="rId11" Type="http://schemas.openxmlformats.org/officeDocument/2006/relationships/hyperlink" Target="http://www.char.ru/" TargetMode="External"/><Relationship Id="rId5" Type="http://schemas.openxmlformats.org/officeDocument/2006/relationships/hyperlink" Target="http://babusia.qorod.tomsk.ru/-" TargetMode="External"/><Relationship Id="rId15" Type="http://schemas.openxmlformats.org/officeDocument/2006/relationships/hyperlink" Target="http://imaqes.yandex.ru/-" TargetMode="External"/><Relationship Id="rId10" Type="http://schemas.openxmlformats.org/officeDocument/2006/relationships/hyperlink" Target="http://www.bulqakov.ru/" TargetMode="External"/><Relationship Id="rId19" Type="http://schemas.openxmlformats.org/officeDocument/2006/relationships/hyperlink" Target="http://uzormoqtev.ru/" TargetMode="External"/><Relationship Id="rId4" Type="http://schemas.openxmlformats.org/officeDocument/2006/relationships/hyperlink" Target="http://svetiteni.com.ua/" TargetMode="External"/><Relationship Id="rId9" Type="http://schemas.openxmlformats.org/officeDocument/2006/relationships/hyperlink" Target="http://900iqr.net/-" TargetMode="External"/><Relationship Id="rId14" Type="http://schemas.openxmlformats.org/officeDocument/2006/relationships/hyperlink" Target="http://www.vezdetravel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2024063" y="549275"/>
            <a:ext cx="4824412" cy="849313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ПРЕЗЕНТАЦИЯ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88" y="1484313"/>
            <a:ext cx="8229600" cy="5048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     ДЛЯ  УРОКА  РАЗВИТИЯ  РЕЧИ  ВО 2 КЛАССЕ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2146300"/>
            <a:ext cx="6534150" cy="460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365125"/>
            <a:ext cx="8497888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полрнп\Desktop\12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4916488"/>
            <a:ext cx="122396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875" y="1355725"/>
            <a:ext cx="4283075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365125"/>
            <a:ext cx="8497888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0438" y="2073275"/>
            <a:ext cx="6615112" cy="4503738"/>
          </a:xfrm>
          <a:prstGeom prst="rect">
            <a:avLst/>
          </a:prstGeom>
          <a:noFill/>
        </p:spPr>
      </p:pic>
      <p:pic>
        <p:nvPicPr>
          <p:cNvPr id="7172" name="Picture 4" descr="C:\Users\полрнп\Desktop\12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3582">
            <a:off x="390525" y="4914900"/>
            <a:ext cx="12255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365125"/>
            <a:ext cx="8497888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192713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1325" y="2139950"/>
            <a:ext cx="5778500" cy="4413250"/>
          </a:xfrm>
          <a:prstGeom prst="rect">
            <a:avLst/>
          </a:prstGeom>
          <a:noFill/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988" y="1901825"/>
            <a:ext cx="2773362" cy="280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006600" y="260350"/>
            <a:ext cx="577215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Проверим себя!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989138"/>
            <a:ext cx="6553200" cy="3455987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Определи тему  текста.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А.</a:t>
            </a:r>
            <a:r>
              <a:rPr lang="ru-RU" b="1" dirty="0" smtClean="0"/>
              <a:t>  Текст о жизни животных.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Б.</a:t>
            </a:r>
            <a:r>
              <a:rPr lang="ru-RU" b="1" dirty="0" smtClean="0"/>
              <a:t>  Текст о любви автора к природе.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В.  </a:t>
            </a:r>
            <a:r>
              <a:rPr lang="ru-RU" b="1" dirty="0" smtClean="0"/>
              <a:t>Текст об утренних лучах солнца.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b="1" dirty="0"/>
          </a:p>
        </p:txBody>
      </p:sp>
      <p:pic>
        <p:nvPicPr>
          <p:cNvPr id="25603" name="Picture 2" descr="C:\Users\полрнп\Desktop\ушинский №3\4стилизов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-30163"/>
            <a:ext cx="2232025" cy="255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2006600" y="260350"/>
            <a:ext cx="577215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Проверим себя!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00200"/>
            <a:ext cx="7632700" cy="4525963"/>
          </a:xfr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b="1" dirty="0" smtClean="0">
                <a:solidFill>
                  <a:srgbClr val="C00000"/>
                </a:solidFill>
              </a:rPr>
              <a:t>Какова идея произведения 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А.</a:t>
            </a:r>
            <a:r>
              <a:rPr lang="ru-RU" b="1" dirty="0" smtClean="0"/>
              <a:t>   Ранним утром животные приступают            	к работе.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Б.   </a:t>
            </a:r>
            <a:r>
              <a:rPr lang="ru-RU" b="1" dirty="0" smtClean="0"/>
              <a:t>Всходит солнце, и просыпается всё   	живое на земле (взаимосвязь 	явлений в природе).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В.   </a:t>
            </a:r>
            <a:r>
              <a:rPr lang="ru-RU" b="1" dirty="0" smtClean="0"/>
              <a:t>Солнышко дает задания своим      	лучам.</a:t>
            </a:r>
            <a:endParaRPr lang="ru-RU" b="1" dirty="0"/>
          </a:p>
        </p:txBody>
      </p:sp>
      <p:pic>
        <p:nvPicPr>
          <p:cNvPr id="26627" name="Picture 2" descr="C:\Users\полрнп\Desktop\ушинский №3\4стилизов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5888"/>
            <a:ext cx="15113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006600" y="260350"/>
            <a:ext cx="577215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Проверим себя!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050" y="1844675"/>
            <a:ext cx="5400675" cy="4392613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Назови тип речи текста.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А.   </a:t>
            </a:r>
            <a:r>
              <a:rPr lang="ru-RU" b="1" dirty="0" smtClean="0"/>
              <a:t>Текст- рассуждение.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Б.   </a:t>
            </a:r>
            <a:r>
              <a:rPr lang="ru-RU" b="1" dirty="0" smtClean="0"/>
              <a:t>Текст- повествование.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В.   </a:t>
            </a:r>
            <a:r>
              <a:rPr lang="ru-RU" b="1" dirty="0" smtClean="0"/>
              <a:t>Текст- описание.</a:t>
            </a:r>
            <a:endParaRPr lang="ru-RU" b="1" dirty="0"/>
          </a:p>
        </p:txBody>
      </p:sp>
      <p:pic>
        <p:nvPicPr>
          <p:cNvPr id="27651" name="Picture 2" descr="C:\Users\полрнп\Desktop\ушинский №3\4стилизов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5888"/>
            <a:ext cx="23749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006600" y="260350"/>
            <a:ext cx="577215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Проверим себя!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613" y="1700213"/>
            <a:ext cx="5372100" cy="4100512"/>
          </a:xfr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Определи стиль текста.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А.   </a:t>
            </a:r>
            <a:r>
              <a:rPr lang="ru-RU" b="1" dirty="0" smtClean="0"/>
              <a:t>Художественный.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Б.   </a:t>
            </a:r>
            <a:r>
              <a:rPr lang="ru-RU" b="1" dirty="0" smtClean="0"/>
              <a:t>Научный.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В.   </a:t>
            </a:r>
            <a:r>
              <a:rPr lang="ru-RU" b="1" dirty="0" smtClean="0"/>
              <a:t>Разговорный.</a:t>
            </a:r>
            <a:endParaRPr lang="ru-RU" b="1" dirty="0"/>
          </a:p>
        </p:txBody>
      </p:sp>
      <p:pic>
        <p:nvPicPr>
          <p:cNvPr id="28675" name="Picture 2" descr="C:\Users\полрнп\Desktop\ушинский №3\4стилизов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6513"/>
            <a:ext cx="2332038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124075" y="260350"/>
            <a:ext cx="5770563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Проверим себя!</a:t>
            </a:r>
          </a:p>
        </p:txBody>
      </p:sp>
      <p:grpSp>
        <p:nvGrpSpPr>
          <p:cNvPr id="3" name="Объект 2"/>
          <p:cNvGrpSpPr>
            <a:grpSpLocks noGrp="1"/>
          </p:cNvGrpSpPr>
          <p:nvPr/>
        </p:nvGrpSpPr>
        <p:grpSpPr bwMode="auto">
          <a:xfrm>
            <a:off x="427038" y="1816100"/>
            <a:ext cx="8326437" cy="4200525"/>
            <a:chOff x="269" y="1144"/>
            <a:chExt cx="5245" cy="2646"/>
          </a:xfrm>
        </p:grpSpPr>
        <p:pic>
          <p:nvPicPr>
            <p:cNvPr id="29698" name="Объект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9" y="1144"/>
              <a:ext cx="5245" cy="2646"/>
            </a:xfrm>
            <a:prstGeom prst="rect">
              <a:avLst/>
            </a:prstGeom>
            <a:noFill/>
          </p:spPr>
        </p:pic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>
              <a:off x="301" y="1165"/>
              <a:ext cx="5184" cy="2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endParaRPr lang="ru-RU" sz="3200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2800" b="1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ru-RU" sz="2800" b="1">
                  <a:solidFill>
                    <a:srgbClr val="C00000"/>
                  </a:solidFill>
                  <a:latin typeface="Calibri" pitchFamily="34" charset="0"/>
                </a:rPr>
                <a:t>Выбери наиболее точный заголовок для текста.</a:t>
              </a: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3200" b="1">
                  <a:solidFill>
                    <a:srgbClr val="C00000"/>
                  </a:solidFill>
                  <a:latin typeface="Calibri" pitchFamily="34" charset="0"/>
                </a:rPr>
                <a:t>  </a:t>
              </a: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3200" b="1">
                  <a:solidFill>
                    <a:srgbClr val="C00000"/>
                  </a:solidFill>
                  <a:latin typeface="Calibri" pitchFamily="34" charset="0"/>
                </a:rPr>
                <a:t>      А.   </a:t>
              </a:r>
              <a:r>
                <a:rPr lang="ru-RU" sz="3200" b="1">
                  <a:solidFill>
                    <a:srgbClr val="000000"/>
                  </a:solidFill>
                  <a:latin typeface="Calibri" pitchFamily="34" charset="0"/>
                </a:rPr>
                <a:t>Животные просыпаются.</a:t>
              </a: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3200" b="1">
                  <a:solidFill>
                    <a:srgbClr val="000000"/>
                  </a:solidFill>
                  <a:latin typeface="Calibri" pitchFamily="34" charset="0"/>
                </a:rPr>
                <a:t>      </a:t>
              </a:r>
              <a:r>
                <a:rPr lang="ru-RU" sz="3200" b="1">
                  <a:solidFill>
                    <a:srgbClr val="C00000"/>
                  </a:solidFill>
                  <a:latin typeface="Calibri" pitchFamily="34" charset="0"/>
                </a:rPr>
                <a:t>Б.   </a:t>
              </a:r>
              <a:r>
                <a:rPr lang="ru-RU" sz="3200" b="1">
                  <a:solidFill>
                    <a:srgbClr val="000000"/>
                  </a:solidFill>
                  <a:latin typeface="Calibri" pitchFamily="34" charset="0"/>
                </a:rPr>
                <a:t>Солнышко выплыло на небо.</a:t>
              </a: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3200" b="1">
                  <a:solidFill>
                    <a:srgbClr val="000000"/>
                  </a:solidFill>
                  <a:latin typeface="Calibri" pitchFamily="34" charset="0"/>
                </a:rPr>
                <a:t>      </a:t>
              </a:r>
              <a:r>
                <a:rPr lang="ru-RU" sz="3200" b="1">
                  <a:solidFill>
                    <a:srgbClr val="C00000"/>
                  </a:solidFill>
                  <a:latin typeface="Calibri" pitchFamily="34" charset="0"/>
                </a:rPr>
                <a:t>В.   </a:t>
              </a:r>
              <a:r>
                <a:rPr lang="ru-RU" sz="3200" b="1">
                  <a:solidFill>
                    <a:srgbClr val="000000"/>
                  </a:solidFill>
                  <a:latin typeface="Calibri" pitchFamily="34" charset="0"/>
                </a:rPr>
                <a:t>Утренние лучи.</a:t>
              </a:r>
            </a:p>
          </p:txBody>
        </p:sp>
      </p:grpSp>
      <p:pic>
        <p:nvPicPr>
          <p:cNvPr id="29701" name="Picture 2" descr="C:\Users\полрнп\Desktop\ушинский №3\4стилизов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0"/>
            <a:ext cx="216058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401638"/>
            <a:ext cx="5102225" cy="1158875"/>
          </a:xfr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773238"/>
            <a:ext cx="7129463" cy="4568825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4000" dirty="0" smtClean="0"/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000" b="1" dirty="0" smtClean="0"/>
              <a:t>На небо выплыло солнышко.</a:t>
            </a: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000" b="1" dirty="0" smtClean="0"/>
              <a:t>Куда попал первый луч?</a:t>
            </a: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000" b="1" dirty="0" smtClean="0"/>
              <a:t>Куда попал второй луч?</a:t>
            </a: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000" b="1" dirty="0" smtClean="0"/>
              <a:t>Куда попал третий луч?</a:t>
            </a: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000" b="1" dirty="0" smtClean="0"/>
              <a:t>Куда попал четвертый луч?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   Внимательно проверь написанное!</a:t>
            </a: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" y="-55563"/>
            <a:ext cx="1811338" cy="207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65100"/>
            <a:ext cx="6991350" cy="1169988"/>
          </a:xfr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42273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Выбирай любую работу!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Придумай  продолжение текста («работу» для пятого, шестого … лучика).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Придумай сказочную концовку к этому тексту.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Сочини свою сказку на эту же тему.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Почитай книги  К. Д. Ушинского, а самое интересное произведение подготовься пересказать  ребятам в классе 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Желаю успехов и хорошего настроения!</a:t>
            </a: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1747" name="Picture 2" descr="C:\Users\полрнп\Desktop\ушинский №3\4стилизов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0"/>
            <a:ext cx="19446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775" cy="1498600"/>
          </a:xfrm>
        </p:spPr>
        <p:txBody>
          <a:bodyPr/>
          <a:lstStyle/>
          <a:p>
            <a:r>
              <a:rPr lang="ru-RU" sz="8800" smtClean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3" name="Объект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2625" y="1620838"/>
            <a:ext cx="7954963" cy="4225925"/>
          </a:xfrm>
        </p:spPr>
      </p:pic>
      <p:pic>
        <p:nvPicPr>
          <p:cNvPr id="2050" name="Picture 2" descr="C:\Users\полрнп\Desktop\ушинский №3\4стилизов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8913"/>
            <a:ext cx="34559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5195887" cy="1143000"/>
          </a:xfrm>
        </p:spPr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</a:rPr>
              <a:t>Источники материалов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/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 </a:t>
            </a:r>
            <a:r>
              <a:rPr lang="en-US" sz="1300" dirty="0" smtClean="0">
                <a:hlinkClick r:id="rId2"/>
              </a:rPr>
              <a:t>http://kazy.narod.ru/</a:t>
            </a:r>
            <a:r>
              <a:rPr lang="en-US" sz="1300" dirty="0" smtClean="0"/>
              <a:t>  - </a:t>
            </a:r>
            <a:r>
              <a:rPr lang="ru-RU" sz="1300" dirty="0" smtClean="0"/>
              <a:t>портрет </a:t>
            </a:r>
            <a:r>
              <a:rPr lang="ru-RU" sz="1300" dirty="0" err="1" smtClean="0"/>
              <a:t>К.Д.Ушинского</a:t>
            </a:r>
            <a:r>
              <a:rPr lang="ru-RU" sz="1300" dirty="0" smtClean="0"/>
              <a:t>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</a:t>
            </a:r>
            <a:r>
              <a:rPr lang="en-US" sz="1300" dirty="0" smtClean="0">
                <a:hlinkClick r:id="rId3"/>
              </a:rPr>
              <a:t>http://podarizhizn.ipb.su/index.php</a:t>
            </a:r>
            <a:r>
              <a:rPr lang="en-US" sz="1300" dirty="0" smtClean="0"/>
              <a:t> - </a:t>
            </a:r>
            <a:r>
              <a:rPr lang="ru-RU" sz="1300" dirty="0" smtClean="0"/>
              <a:t>картинка солнышка.</a:t>
            </a:r>
            <a:endParaRPr lang="en-US" sz="1300" dirty="0" smtClean="0"/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300" dirty="0"/>
              <a:t> </a:t>
            </a:r>
            <a:r>
              <a:rPr lang="en-US" sz="1300" dirty="0" smtClean="0"/>
              <a:t>   </a:t>
            </a:r>
            <a:r>
              <a:rPr lang="en-US" sz="1300" dirty="0" smtClean="0">
                <a:hlinkClick r:id="rId4"/>
              </a:rPr>
              <a:t>http://svetiteni.com.ua/</a:t>
            </a:r>
            <a:r>
              <a:rPr lang="ru-RU" sz="1300" dirty="0" smtClean="0"/>
              <a:t> - картинка пчелы на цветке.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</a:t>
            </a:r>
            <a:r>
              <a:rPr lang="en-US" sz="1300" dirty="0" smtClean="0">
                <a:hlinkClick r:id="rId5"/>
              </a:rPr>
              <a:t>http://babusia.qorod.tomsk.ru/</a:t>
            </a:r>
            <a:r>
              <a:rPr lang="ru-RU" sz="1300" dirty="0" smtClean="0">
                <a:hlinkClick r:id="rId5"/>
              </a:rPr>
              <a:t>-</a:t>
            </a:r>
            <a:r>
              <a:rPr lang="ru-RU" sz="1300" dirty="0" smtClean="0"/>
              <a:t> картинка пасеки.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300" dirty="0"/>
              <a:t> </a:t>
            </a:r>
            <a:r>
              <a:rPr lang="en-US" sz="1300" dirty="0" smtClean="0"/>
              <a:t>   </a:t>
            </a:r>
            <a:r>
              <a:rPr lang="en-US" sz="1300" dirty="0" smtClean="0">
                <a:hlinkClick r:id="rId6"/>
              </a:rPr>
              <a:t>http://ru.freepik.com/</a:t>
            </a:r>
            <a:r>
              <a:rPr lang="ru-RU" sz="1300" dirty="0" smtClean="0"/>
              <a:t> - картинка кур.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</a:t>
            </a:r>
            <a:r>
              <a:rPr lang="en-US" sz="1300" dirty="0" smtClean="0">
                <a:hlinkClick r:id="rId7"/>
              </a:rPr>
              <a:t>http://www.photosiqht.ru/</a:t>
            </a:r>
            <a:r>
              <a:rPr lang="ru-RU" sz="1300" dirty="0" smtClean="0"/>
              <a:t> - картинка жаворонка.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</a:t>
            </a:r>
            <a:r>
              <a:rPr lang="en-US" sz="1300" dirty="0" smtClean="0">
                <a:hlinkClick r:id="rId8"/>
              </a:rPr>
              <a:t>http://2bereqa.spb.ru/</a:t>
            </a:r>
            <a:r>
              <a:rPr lang="ru-RU" sz="1300" dirty="0" smtClean="0"/>
              <a:t> - картинка книги.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</a:t>
            </a:r>
            <a:r>
              <a:rPr lang="en-US" sz="1300" dirty="0" smtClean="0">
                <a:hlinkClick r:id="rId9"/>
              </a:rPr>
              <a:t>http://900iqr.net/</a:t>
            </a:r>
            <a:r>
              <a:rPr lang="ru-RU" sz="1300" dirty="0" smtClean="0">
                <a:hlinkClick r:id="rId9"/>
              </a:rPr>
              <a:t>-</a:t>
            </a:r>
            <a:r>
              <a:rPr lang="ru-RU" sz="1300" dirty="0" smtClean="0"/>
              <a:t> картинка зайчика.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</a:t>
            </a:r>
            <a:r>
              <a:rPr lang="en-US" sz="1300" dirty="0" smtClean="0">
                <a:hlinkClick r:id="rId10"/>
              </a:rPr>
              <a:t>http://www.bulqakov.ru/</a:t>
            </a:r>
            <a:r>
              <a:rPr lang="ru-RU" sz="1300" dirty="0" smtClean="0"/>
              <a:t> - картинка книги «Два козлика».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</a:t>
            </a:r>
            <a:r>
              <a:rPr lang="en-US" sz="1300" dirty="0" smtClean="0">
                <a:hlinkClick r:id="rId11"/>
              </a:rPr>
              <a:t>http://www.char.ru</a:t>
            </a:r>
            <a:r>
              <a:rPr lang="en-US" sz="1300" dirty="0" smtClean="0"/>
              <a:t>/</a:t>
            </a:r>
            <a:r>
              <a:rPr lang="ru-RU" sz="1300" dirty="0" smtClean="0"/>
              <a:t> – картинка книги «Плутишка кот».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</a:t>
            </a:r>
            <a:r>
              <a:rPr lang="en-US" sz="1300" dirty="0" smtClean="0">
                <a:hlinkClick r:id="rId12"/>
              </a:rPr>
              <a:t>http://www.booksiti.net.ru/</a:t>
            </a:r>
            <a:r>
              <a:rPr lang="ru-RU" sz="1300" dirty="0" smtClean="0"/>
              <a:t> - картинка книги «Жалобы зайки».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</a:t>
            </a:r>
            <a:r>
              <a:rPr lang="en-US" sz="1300" dirty="0" smtClean="0">
                <a:hlinkClick r:id="rId13"/>
              </a:rPr>
              <a:t>http://ocenil.ru/</a:t>
            </a:r>
            <a:r>
              <a:rPr lang="ru-RU" sz="1300" dirty="0" smtClean="0"/>
              <a:t> - картинка книги «Рассказы и сказки».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</a:t>
            </a:r>
            <a:r>
              <a:rPr lang="en-US" sz="1300" dirty="0" smtClean="0">
                <a:hlinkClick r:id="rId14"/>
              </a:rPr>
              <a:t>http://www.vezdetravel.ru/</a:t>
            </a:r>
            <a:r>
              <a:rPr lang="ru-RU" sz="1300" dirty="0" smtClean="0"/>
              <a:t> - картинка книги «Четыре желания».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300" dirty="0"/>
              <a:t> </a:t>
            </a:r>
            <a:r>
              <a:rPr lang="en-US" sz="1300" dirty="0" smtClean="0"/>
              <a:t>   </a:t>
            </a:r>
            <a:r>
              <a:rPr lang="en-US" sz="1300" dirty="0" smtClean="0">
                <a:hlinkClick r:id="rId15"/>
              </a:rPr>
              <a:t>http://imaqes.yandex.ru/</a:t>
            </a:r>
            <a:r>
              <a:rPr lang="ru-RU" sz="1300" dirty="0" smtClean="0">
                <a:hlinkClick r:id="rId15"/>
              </a:rPr>
              <a:t>-</a:t>
            </a:r>
            <a:r>
              <a:rPr lang="ru-RU" sz="1300" dirty="0" smtClean="0"/>
              <a:t> картинка книги «Утренние лучи».</a:t>
            </a:r>
            <a:endParaRPr lang="en-US" sz="1300" dirty="0" smtClean="0"/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300" dirty="0"/>
              <a:t> </a:t>
            </a:r>
            <a:r>
              <a:rPr lang="en-US" sz="1300" dirty="0" smtClean="0"/>
              <a:t>   </a:t>
            </a:r>
            <a:r>
              <a:rPr lang="en-US" sz="1300" dirty="0" smtClean="0">
                <a:hlinkClick r:id="rId16"/>
              </a:rPr>
              <a:t>http://semenka.ru/</a:t>
            </a:r>
            <a:r>
              <a:rPr lang="ru-RU" sz="1300" dirty="0" smtClean="0"/>
              <a:t> - картинка восхода солнца.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</a:t>
            </a:r>
            <a:r>
              <a:rPr lang="en-US" sz="1300" dirty="0" smtClean="0">
                <a:hlinkClick r:id="rId17"/>
              </a:rPr>
              <a:t>http://www.prizyvnik.info/</a:t>
            </a:r>
            <a:r>
              <a:rPr lang="ru-RU" sz="1300" dirty="0" smtClean="0">
                <a:hlinkClick r:id="rId17"/>
              </a:rPr>
              <a:t>-</a:t>
            </a:r>
            <a:r>
              <a:rPr lang="ru-RU" sz="1300" dirty="0" smtClean="0"/>
              <a:t> изображения цифр.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</a:t>
            </a:r>
            <a:r>
              <a:rPr lang="en-US" sz="1300" dirty="0" smtClean="0">
                <a:hlinkClick r:id="rId18"/>
              </a:rPr>
              <a:t>http://www.edu54.ru/</a:t>
            </a:r>
            <a:r>
              <a:rPr lang="ru-RU" sz="1300" dirty="0" smtClean="0"/>
              <a:t> - изображения цифр.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</a:t>
            </a:r>
            <a:r>
              <a:rPr lang="en-US" sz="1300" dirty="0" smtClean="0">
                <a:hlinkClick r:id="rId19"/>
              </a:rPr>
              <a:t>http://uzormoqtev.ru/</a:t>
            </a:r>
            <a:r>
              <a:rPr lang="ru-RU" sz="1300" dirty="0" smtClean="0"/>
              <a:t> - цветок с пчелой.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/>
              <a:t> </a:t>
            </a:r>
            <a:r>
              <a:rPr lang="ru-RU" sz="1300" dirty="0" smtClean="0"/>
              <a:t>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 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800225"/>
          </a:xfrm>
        </p:spPr>
        <p:txBody>
          <a:bodyPr/>
          <a:lstStyle/>
          <a:p>
            <a:r>
              <a:rPr lang="ru-RU" sz="2000" smtClean="0"/>
              <a:t>Презентацию подготовила</a:t>
            </a:r>
            <a:br>
              <a:rPr lang="ru-RU" sz="2000" smtClean="0"/>
            </a:br>
            <a:r>
              <a:rPr lang="ru-RU" sz="2000" smtClean="0"/>
              <a:t>учитель начальных классов ГБОУ СОШ №456 </a:t>
            </a:r>
            <a:br>
              <a:rPr lang="ru-RU" sz="2000" smtClean="0"/>
            </a:br>
            <a:r>
              <a:rPr lang="ru-RU" sz="2000" smtClean="0"/>
              <a:t>Колпинского района Санкт-Петербурга</a:t>
            </a:r>
            <a:br>
              <a:rPr lang="ru-RU" sz="2000" smtClean="0"/>
            </a:br>
            <a:r>
              <a:rPr lang="ru-RU" sz="2000" smtClean="0">
                <a:solidFill>
                  <a:srgbClr val="C00000"/>
                </a:solidFill>
              </a:rPr>
              <a:t>Козлова Екатерина Ивановна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/>
              <a:t>(идентификатор: 260-974-392)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32175" y="2292350"/>
            <a:ext cx="2908300" cy="3979863"/>
          </a:xfrm>
        </p:spPr>
      </p:pic>
      <p:pic>
        <p:nvPicPr>
          <p:cNvPr id="33795" name="Picture 5" descr="C:\Users\полрнп\Desktop\картинки про школу\картинки\zvety1\0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83301">
            <a:off x="2309813" y="4019550"/>
            <a:ext cx="2862262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620963" y="554038"/>
            <a:ext cx="5853112" cy="1092200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2708275"/>
            <a:ext cx="7189788" cy="3097213"/>
          </a:xfrm>
        </p:spPr>
        <p:txBody>
          <a:bodyPr/>
          <a:lstStyle/>
          <a:p>
            <a:r>
              <a:rPr lang="ru-RU" sz="3600" b="1" smtClean="0">
                <a:solidFill>
                  <a:schemeClr val="tx1"/>
                </a:solidFill>
              </a:rPr>
              <a:t>Написать изложение –</a:t>
            </a:r>
          </a:p>
          <a:p>
            <a:pPr algn="l"/>
            <a:r>
              <a:rPr lang="ru-RU" sz="3600" b="1" smtClean="0">
                <a:solidFill>
                  <a:schemeClr val="tx1"/>
                </a:solidFill>
              </a:rPr>
              <a:t>это письменно пересказать текст,</a:t>
            </a:r>
          </a:p>
          <a:p>
            <a:pPr algn="l"/>
            <a:r>
              <a:rPr lang="ru-RU" sz="3600" b="1" smtClean="0">
                <a:solidFill>
                  <a:schemeClr val="tx1"/>
                </a:solidFill>
              </a:rPr>
              <a:t>который услышали</a:t>
            </a:r>
          </a:p>
          <a:p>
            <a:pPr algn="l"/>
            <a:r>
              <a:rPr lang="ru-RU" sz="3600" b="1" smtClean="0">
                <a:solidFill>
                  <a:schemeClr val="tx1"/>
                </a:solidFill>
              </a:rPr>
              <a:t>или прочитали сами.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2159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138" y="4652963"/>
            <a:ext cx="7812087" cy="5667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 Это великий русский писатель и педагог</a:t>
            </a:r>
            <a:endParaRPr lang="ru-RU" sz="3200" dirty="0"/>
          </a:p>
        </p:txBody>
      </p:sp>
      <p:grpSp>
        <p:nvGrpSpPr>
          <p:cNvPr id="4" name="Объект 3"/>
          <p:cNvGrpSpPr>
            <a:grpSpLocks noGrp="1"/>
          </p:cNvGrpSpPr>
          <p:nvPr/>
        </p:nvGrpSpPr>
        <p:grpSpPr bwMode="auto">
          <a:xfrm>
            <a:off x="182563" y="5175250"/>
            <a:ext cx="8455025" cy="1377950"/>
            <a:chOff x="115" y="3260"/>
            <a:chExt cx="5326" cy="868"/>
          </a:xfrm>
        </p:grpSpPr>
        <p:pic>
          <p:nvPicPr>
            <p:cNvPr id="16386" name="Объект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" y="3260"/>
              <a:ext cx="5326" cy="868"/>
            </a:xfrm>
            <a:prstGeom prst="rect">
              <a:avLst/>
            </a:prstGeom>
            <a:noFill/>
          </p:spPr>
        </p:pic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295" y="3430"/>
              <a:ext cx="4966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3700" b="1">
                  <a:solidFill>
                    <a:srgbClr val="C00000"/>
                  </a:solidFill>
                  <a:latin typeface="Calibri" pitchFamily="34" charset="0"/>
                </a:rPr>
                <a:t>Константин Дмитриевич Ушинский</a:t>
              </a: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109538"/>
            <a:ext cx="3481388" cy="4402137"/>
          </a:xfrm>
          <a:prstGeom prst="rect">
            <a:avLst/>
          </a:prstGeom>
          <a:noFill/>
        </p:spPr>
      </p:pic>
      <p:pic>
        <p:nvPicPr>
          <p:cNvPr id="16390" name="Picture 6" descr="C:\Users\полрнп\Desktop\книг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997200"/>
            <a:ext cx="23050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78335">
            <a:off x="1633538" y="2908300"/>
            <a:ext cx="8159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79413"/>
            <a:ext cx="6418262" cy="99536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О чём писал  </a:t>
            </a:r>
            <a:r>
              <a:rPr lang="ru-RU" sz="3600" b="1" dirty="0" err="1" smtClean="0">
                <a:solidFill>
                  <a:srgbClr val="C00000"/>
                </a:solidFill>
              </a:rPr>
              <a:t>К.Д.Ушинский</a:t>
            </a:r>
            <a:r>
              <a:rPr lang="ru-RU" sz="3600" b="1" dirty="0" smtClean="0">
                <a:solidFill>
                  <a:srgbClr val="C00000"/>
                </a:solidFill>
              </a:rPr>
              <a:t>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3925" y="26988"/>
            <a:ext cx="148431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844675"/>
            <a:ext cx="3600450" cy="4762500"/>
          </a:xfrm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148263" y="1844675"/>
            <a:ext cx="3240087" cy="4670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79413"/>
            <a:ext cx="6418262" cy="99536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О чём писал  </a:t>
            </a:r>
            <a:r>
              <a:rPr lang="ru-RU" sz="3600" b="1" dirty="0" err="1" smtClean="0">
                <a:solidFill>
                  <a:srgbClr val="C00000"/>
                </a:solidFill>
              </a:rPr>
              <a:t>К.Д.Ушинский</a:t>
            </a:r>
            <a:r>
              <a:rPr lang="ru-RU" sz="3600" b="1" dirty="0" smtClean="0">
                <a:solidFill>
                  <a:srgbClr val="C00000"/>
                </a:solidFill>
              </a:rPr>
              <a:t>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3925" y="26988"/>
            <a:ext cx="148431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743075"/>
            <a:ext cx="3733800" cy="4654550"/>
          </a:xfrm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165725" y="1727200"/>
            <a:ext cx="3151188" cy="46212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79413"/>
            <a:ext cx="6418262" cy="99536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О чём писал  </a:t>
            </a:r>
            <a:r>
              <a:rPr lang="ru-RU" sz="3600" b="1" dirty="0" err="1" smtClean="0">
                <a:solidFill>
                  <a:srgbClr val="C00000"/>
                </a:solidFill>
              </a:rPr>
              <a:t>К.Д.Ушинский</a:t>
            </a:r>
            <a:r>
              <a:rPr lang="ru-RU" sz="3600" b="1" dirty="0" smtClean="0">
                <a:solidFill>
                  <a:srgbClr val="C00000"/>
                </a:solidFill>
              </a:rPr>
              <a:t>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3925" y="26988"/>
            <a:ext cx="148431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46125" y="1844675"/>
            <a:ext cx="3887788" cy="4537075"/>
          </a:xfrm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53038" y="1844675"/>
            <a:ext cx="3128962" cy="4464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2962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365125"/>
            <a:ext cx="8497888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0"/>
            <a:ext cx="42862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900" y="4524375"/>
            <a:ext cx="27305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5" descr="C:\Users\полрнп\Desktop\12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725" y="4879975"/>
            <a:ext cx="116998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269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Arial</vt:lpstr>
      <vt:lpstr>Тема Office</vt:lpstr>
      <vt:lpstr>ПРЕЗЕНТАЦИЯ</vt:lpstr>
      <vt:lpstr>?</vt:lpstr>
      <vt:lpstr>Слайд 3</vt:lpstr>
      <vt:lpstr> Это великий русский писатель и педагог</vt:lpstr>
      <vt:lpstr>О чём писал  К.Д.Ушинский?</vt:lpstr>
      <vt:lpstr>О чём писал  К.Д.Ушинский?</vt:lpstr>
      <vt:lpstr>О чём писал  К.Д.Ушинский?</vt:lpstr>
      <vt:lpstr>Слайд 8</vt:lpstr>
      <vt:lpstr>Слайд 9</vt:lpstr>
      <vt:lpstr>Слайд 10</vt:lpstr>
      <vt:lpstr>Слайд 11</vt:lpstr>
      <vt:lpstr>Слайд 12</vt:lpstr>
      <vt:lpstr>Проверим себя!</vt:lpstr>
      <vt:lpstr>Проверим себя!</vt:lpstr>
      <vt:lpstr>Проверим себя!</vt:lpstr>
      <vt:lpstr>Проверим себя!</vt:lpstr>
      <vt:lpstr>Проверим себя!</vt:lpstr>
      <vt:lpstr>Слайд 18</vt:lpstr>
      <vt:lpstr>Слайд 19</vt:lpstr>
      <vt:lpstr>Источники материалов</vt:lpstr>
      <vt:lpstr>Презентацию подготовила учитель начальных классов ГБОУ СОШ №456  Колпинского района Санкт-Петербурга Козлова Екатерина Ивановна (идентификатор: 260-974-392)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Обучающее изложение.</dc:title>
  <dc:creator>полрнп</dc:creator>
  <cp:lastModifiedBy>User</cp:lastModifiedBy>
  <cp:revision>117</cp:revision>
  <dcterms:created xsi:type="dcterms:W3CDTF">2012-08-14T12:50:53Z</dcterms:created>
  <dcterms:modified xsi:type="dcterms:W3CDTF">2012-12-09T14:17:52Z</dcterms:modified>
</cp:coreProperties>
</file>