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84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25" r:id="rId62"/>
    <p:sldId id="321" r:id="rId63"/>
    <p:sldId id="322" r:id="rId64"/>
    <p:sldId id="323" r:id="rId65"/>
    <p:sldId id="324" r:id="rId66"/>
    <p:sldId id="318" r:id="rId67"/>
    <p:sldId id="319" r:id="rId68"/>
    <p:sldId id="320" r:id="rId69"/>
    <p:sldId id="326" r:id="rId70"/>
    <p:sldId id="327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B4F"/>
    <a:srgbClr val="FFFF89"/>
    <a:srgbClr val="D9D4BD"/>
    <a:srgbClr val="D4CFB4"/>
    <a:srgbClr val="CDC7A7"/>
    <a:srgbClr val="FF9FCF"/>
    <a:srgbClr val="FF99CC"/>
    <a:srgbClr val="DAD2E4"/>
    <a:srgbClr val="FF97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5699" autoAdjust="0"/>
  </p:normalViewPr>
  <p:slideViewPr>
    <p:cSldViewPr>
      <p:cViewPr varScale="1">
        <p:scale>
          <a:sx n="70" d="100"/>
          <a:sy n="70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2367C-5891-4194-A437-83622C43818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A2C8B-F07B-495E-B259-8E3E7A4E3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3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FB6630D-AE8E-446B-B3C9-D741B30A26DE}" type="slidenum">
              <a:rPr lang="ru-RU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5BF9-17F6-4122-85CA-78A115055FA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3E1C-4094-4898-AC2B-952C330A1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gif"/><Relationship Id="rId4" Type="http://schemas.openxmlformats.org/officeDocument/2006/relationships/image" Target="../media/image87.gi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аверина Екатерина\Desktop\Уэльс и Ирландия\Presenting the English-speaking countries\оригиналы\The ABC party 2012Smolyaninova\картинки\54344.jpg"/>
          <p:cNvPicPr>
            <a:picLocks noChangeAspect="1" noChangeArrowheads="1"/>
          </p:cNvPicPr>
          <p:nvPr/>
        </p:nvPicPr>
        <p:blipFill>
          <a:blip r:embed="rId3" cstate="print">
            <a:lum bright="15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11430000"/>
          </a:xfrm>
          <a:prstGeom prst="rect">
            <a:avLst/>
          </a:prstGeom>
          <a:noFill/>
        </p:spPr>
      </p:pic>
      <p:sp>
        <p:nvSpPr>
          <p:cNvPr id="2050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371600" y="428625"/>
            <a:ext cx="7772400" cy="1684338"/>
          </a:xfrm>
        </p:spPr>
        <p:txBody>
          <a:bodyPr/>
          <a:lstStyle/>
          <a:p>
            <a:pPr eaLnBrk="1" hangingPunct="1"/>
            <a:r>
              <a:rPr lang="en-US" sz="9600" b="1" smtClean="0">
                <a:solidFill>
                  <a:schemeClr val="bg1"/>
                </a:solidFill>
              </a:rPr>
              <a:t>WELCOME TO</a:t>
            </a:r>
            <a:endParaRPr lang="ru-RU" sz="9600" b="1" smtClean="0">
              <a:solidFill>
                <a:schemeClr val="bg1"/>
              </a:solidFill>
            </a:endParaRP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743200" y="200025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8800" b="1" dirty="0" smtClean="0">
                <a:solidFill>
                  <a:schemeClr val="bg1"/>
                </a:solidFill>
              </a:rPr>
              <a:t>The ABC Party!!!!!!</a:t>
            </a:r>
            <a:endParaRPr lang="ru-RU" sz="8800" b="1" dirty="0" smtClean="0">
              <a:solidFill>
                <a:schemeClr val="bg1"/>
              </a:solidFill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13648" y="5773882"/>
            <a:ext cx="304800" cy="304800"/>
          </a:xfrm>
          <a:prstGeom prst="rect">
            <a:avLst/>
          </a:prstGeom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59262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верина Екатерина\Desktop\Уэльс и Ирландия\Presenting the English-speaking countries\оригиналы\The ABC party 2012Smolyaninova\картинки\Рисунок7.jpg"/>
          <p:cNvPicPr>
            <a:picLocks noChangeAspect="1" noChangeArrowheads="1"/>
          </p:cNvPicPr>
          <p:nvPr/>
        </p:nvPicPr>
        <p:blipFill>
          <a:blip r:embed="rId2" cstate="print">
            <a:lum bright="18000" contrast="-9000"/>
          </a:blip>
          <a:srcRect/>
          <a:stretch>
            <a:fillRect/>
          </a:stretch>
        </p:blipFill>
        <p:spPr bwMode="auto">
          <a:xfrm>
            <a:off x="928662" y="0"/>
            <a:ext cx="73101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99FF"/>
                </a:solidFill>
              </a:rPr>
              <a:t>H is for hand. I have two hands.</a:t>
            </a:r>
            <a:br>
              <a:rPr lang="en-US" b="1" dirty="0" smtClean="0">
                <a:solidFill>
                  <a:srgbClr val="6699FF"/>
                </a:solidFill>
              </a:rPr>
            </a:br>
            <a:r>
              <a:rPr lang="en-US" b="1" dirty="0" smtClean="0">
                <a:solidFill>
                  <a:srgbClr val="6699FF"/>
                </a:solidFill>
              </a:rPr>
              <a:t>This is the way I clap my hands</a:t>
            </a:r>
            <a:r>
              <a:rPr lang="en-US" dirty="0" smtClean="0">
                <a:solidFill>
                  <a:srgbClr val="6699FF"/>
                </a:solidFill>
              </a:rPr>
              <a:t>.</a:t>
            </a:r>
            <a:endParaRPr lang="ru-RU" dirty="0">
              <a:solidFill>
                <a:srgbClr val="66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 smtClean="0">
                <a:solidFill>
                  <a:srgbClr val="00B050"/>
                </a:solidFill>
              </a:rPr>
              <a:t>H</a:t>
            </a:r>
            <a:endParaRPr lang="ru-RU" sz="40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верина Екатерина\Desktop\Уэльс и Ирландия\Presenting the English-speaking countries\оригиналы\The ABC party 2012Smolyaninova\картинки\Рисунок8.png"/>
          <p:cNvPicPr>
            <a:picLocks noChangeAspect="1" noChangeArrowheads="1"/>
          </p:cNvPicPr>
          <p:nvPr/>
        </p:nvPicPr>
        <p:blipFill>
          <a:blip r:embed="rId2" cstate="print">
            <a:lum bright="22000" contrast="-26000"/>
          </a:blip>
          <a:srcRect/>
          <a:stretch>
            <a:fillRect/>
          </a:stretch>
        </p:blipFill>
        <p:spPr bwMode="auto">
          <a:xfrm>
            <a:off x="1857356" y="0"/>
            <a:ext cx="57864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 is for I. I’m a boy, and I’m ten.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like to play with my brother Ben.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0" b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endParaRPr lang="ru-RU" sz="40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верина Екатерина\Desktop\Уэльс и Ирландия\Presenting the English-speaking countries\оригиналы\The ABC party 2012Smolyaninova\картинки\Рисунок9.png"/>
          <p:cNvPicPr>
            <a:picLocks noChangeAspect="1" noChangeArrowheads="1"/>
          </p:cNvPicPr>
          <p:nvPr/>
        </p:nvPicPr>
        <p:blipFill>
          <a:blip r:embed="rId2" cstate="print">
            <a:lum bright="7000" contrast="-11000"/>
          </a:blip>
          <a:srcRect/>
          <a:stretch>
            <a:fillRect/>
          </a:stretch>
        </p:blipFill>
        <p:spPr bwMode="auto">
          <a:xfrm>
            <a:off x="-857288" y="0"/>
            <a:ext cx="102999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J is for Jam.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This is apple jam.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Jimmy likes it, and so does Sam.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 smtClean="0">
                <a:solidFill>
                  <a:srgbClr val="FF0000"/>
                </a:solidFill>
              </a:rPr>
              <a:t>J</a:t>
            </a:r>
            <a:endParaRPr lang="ru-RU" sz="4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аверина Екатерина\Desktop\Уэльс и Ирландия\Presenting the English-speaking countries\оригиналы\The ABC party 2012Smolyaninova\картинки\Рисунок10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K is for kite. Kate has a kite.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It is little, and it is white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0" b="1" dirty="0" smtClean="0">
                <a:solidFill>
                  <a:srgbClr val="002060"/>
                </a:solidFill>
              </a:rPr>
              <a:t>K</a:t>
            </a:r>
            <a:endParaRPr lang="ru-RU" sz="40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аверина Екатерина\Desktop\Уэльс и Ирландия\Presenting the English-speaking countries\оригиналы\The ABC party 2012Smolyaninova\картинки\Рисунок11.jpg"/>
          <p:cNvPicPr>
            <a:picLocks noChangeAspect="1" noChangeArrowheads="1"/>
          </p:cNvPicPr>
          <p:nvPr/>
        </p:nvPicPr>
        <p:blipFill>
          <a:blip r:embed="rId2" cstate="print">
            <a:lum bright="21000" contrast="-14000"/>
          </a:blip>
          <a:srcRect/>
          <a:stretch>
            <a:fillRect/>
          </a:stretch>
        </p:blipFill>
        <p:spPr bwMode="auto">
          <a:xfrm>
            <a:off x="0" y="285728"/>
            <a:ext cx="9144000" cy="61984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L is for letter. This letter is for me.</a:t>
            </a:r>
            <a:br>
              <a:rPr lang="en-US" b="1" dirty="0" smtClean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92D050"/>
                </a:solidFill>
              </a:rPr>
              <a:t>It is from my sister, as you can see.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endParaRPr lang="ru-RU" sz="40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верина Екатерина\Desktop\Уэльс и Ирландия\Presenting the English-speaking countries\оригиналы\The ABC party 2012Smolyaninova\картинки\Рисунок12.jpg"/>
          <p:cNvPicPr>
            <a:picLocks noChangeAspect="1" noChangeArrowheads="1"/>
          </p:cNvPicPr>
          <p:nvPr/>
        </p:nvPicPr>
        <p:blipFill>
          <a:blip r:embed="rId2" cstate="print">
            <a:lum bright="8000" contrast="-16000"/>
          </a:blip>
          <a:srcRect/>
          <a:stretch>
            <a:fillRect/>
          </a:stretch>
        </p:blipFill>
        <p:spPr bwMode="auto">
          <a:xfrm>
            <a:off x="2000232" y="0"/>
            <a:ext cx="50066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 is for May and for May Day.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For March and for Mother’s day.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0" b="1" dirty="0" smtClean="0">
                <a:solidFill>
                  <a:srgbClr val="008A3E"/>
                </a:solidFill>
              </a:rPr>
              <a:t>M</a:t>
            </a:r>
            <a:endParaRPr lang="ru-RU" sz="40000" b="1" dirty="0">
              <a:solidFill>
                <a:srgbClr val="008A3E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верина Екатерина\Desktop\Уэльс и Ирландия\Presenting the English-speaking countries\оригиналы\The ABC party 2012Smolyaninova\картинки\Рисунок13.png"/>
          <p:cNvPicPr>
            <a:picLocks noChangeAspect="1" noChangeArrowheads="1"/>
          </p:cNvPicPr>
          <p:nvPr/>
        </p:nvPicPr>
        <p:blipFill>
          <a:blip r:embed="rId2" cstate="print">
            <a:lum bright="26000" contrast="-31000"/>
          </a:blip>
          <a:srcRect/>
          <a:stretch>
            <a:fillRect/>
          </a:stretch>
        </p:blipFill>
        <p:spPr bwMode="auto">
          <a:xfrm>
            <a:off x="-857288" y="0"/>
            <a:ext cx="10807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 is for nine, ninety and ninety-nine.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Children, how much is ninety and nine?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 smtClean="0">
                <a:solidFill>
                  <a:srgbClr val="FFC000"/>
                </a:solidFill>
              </a:rPr>
              <a:t>N</a:t>
            </a:r>
            <a:endParaRPr lang="ru-RU" sz="40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верина Екатерина\Desktop\Уэльс и Ирландия\Presenting the English-speaking countries\оригиналы\The ABC party 2012Smolyaninova\картинки\Рисунок14.jpg"/>
          <p:cNvPicPr>
            <a:picLocks noChangeAspect="1" noChangeArrowheads="1"/>
          </p:cNvPicPr>
          <p:nvPr/>
        </p:nvPicPr>
        <p:blipFill>
          <a:blip r:embed="rId2" cstate="print">
            <a:lum bright="17000" contrast="-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 is for one. One and two is three.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Three little cats are in a tree.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0" b="1" dirty="0" smtClean="0">
                <a:solidFill>
                  <a:srgbClr val="FFCCFF"/>
                </a:solidFill>
              </a:rPr>
              <a:t>O</a:t>
            </a:r>
            <a:endParaRPr lang="ru-RU" sz="40000" b="1" dirty="0">
              <a:solidFill>
                <a:srgbClr val="FFCC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аверина Екатерина\Desktop\Уэльс и Ирландия\Presenting the English-speaking countries\оригиналы\The ABC party 2012Smolyaninova\картинки\Рисунок15.jpg"/>
          <p:cNvPicPr>
            <a:picLocks noChangeAspect="1" noChangeArrowheads="1"/>
          </p:cNvPicPr>
          <p:nvPr/>
        </p:nvPicPr>
        <p:blipFill>
          <a:blip r:embed="rId2" cstate="print">
            <a:lum bright="16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 is for pencils. With them I draw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 red pen, a green tree and a blue door.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 smtClean="0">
                <a:solidFill>
                  <a:srgbClr val="F68412"/>
                </a:solidFill>
              </a:rPr>
              <a:t>P</a:t>
            </a:r>
            <a:endParaRPr lang="ru-RU" sz="40000" b="1" dirty="0">
              <a:solidFill>
                <a:srgbClr val="F68412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аверина Екатерина\Desktop\Уэльс и Ирландия\Presenting the English-speaking countries\оригиналы\The ABC party 2012Smolyaninova\картинки\Рисунок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547"/>
            <a:ext cx="9761982" cy="61944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Q is for Questions. How are you</a:t>
            </a:r>
            <a:r>
              <a:rPr lang="ru-RU" b="1" dirty="0" smtClean="0">
                <a:solidFill>
                  <a:schemeClr val="tx2"/>
                </a:solidFill>
              </a:rPr>
              <a:t>?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How old are you</a:t>
            </a:r>
            <a:r>
              <a:rPr lang="ru-RU" b="1" dirty="0" smtClean="0">
                <a:solidFill>
                  <a:schemeClr val="tx2"/>
                </a:solidFill>
              </a:rPr>
              <a:t>?</a:t>
            </a:r>
            <a:r>
              <a:rPr lang="en-US" b="1" dirty="0" smtClean="0">
                <a:solidFill>
                  <a:schemeClr val="tx2"/>
                </a:solidFill>
              </a:rPr>
              <a:t>And how do you do</a:t>
            </a:r>
            <a:r>
              <a:rPr lang="ru-RU" b="1" dirty="0" smtClean="0">
                <a:solidFill>
                  <a:schemeClr val="tx2"/>
                </a:solidFill>
              </a:rPr>
              <a:t>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357298"/>
            <a:ext cx="4686304" cy="452596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>
                <a:solidFill>
                  <a:schemeClr val="accent1">
                    <a:lumMod val="50000"/>
                  </a:schemeClr>
                </a:solidFill>
              </a:rPr>
              <a:t>Q</a:t>
            </a:r>
            <a:endParaRPr lang="ru-RU" sz="40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me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7929618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аверина Екатерина\Desktop\Уэльс и Ирландия\Presenting the English-speaking countries\оригиналы\The ABC party 2012Smolyaninova\картинки\Рисунок17.jpg"/>
          <p:cNvPicPr>
            <a:picLocks noChangeAspect="1" noChangeArrowheads="1"/>
          </p:cNvPicPr>
          <p:nvPr/>
        </p:nvPicPr>
        <p:blipFill>
          <a:blip r:embed="rId2" cstate="print">
            <a:lum bright="22000" contrast="-35000"/>
          </a:blip>
          <a:srcRect/>
          <a:stretch>
            <a:fillRect/>
          </a:stretch>
        </p:blipFill>
        <p:spPr bwMode="auto">
          <a:xfrm>
            <a:off x="1071538" y="-48"/>
            <a:ext cx="6858048" cy="6858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 is for red. Many things are red.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What can be red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 you know, Fred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0" b="1" dirty="0">
                <a:solidFill>
                  <a:srgbClr val="008A3E"/>
                </a:solidFill>
              </a:rPr>
              <a:t>R</a:t>
            </a:r>
            <a:endParaRPr lang="ru-RU" sz="40000" b="1" dirty="0">
              <a:solidFill>
                <a:srgbClr val="008A3E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аверина Екатерина\Desktop\Уэльс и Ирландия\Presenting the English-speaking countries\оригиналы\The ABC party 2012Smolyaninova\картинки\Рисунок18.jpg"/>
          <p:cNvPicPr>
            <a:picLocks noChangeAspect="1" noChangeArrowheads="1"/>
          </p:cNvPicPr>
          <p:nvPr/>
        </p:nvPicPr>
        <p:blipFill>
          <a:blip r:embed="rId2" cstate="print">
            <a:lum bright="24000" contrast="-35000"/>
          </a:blip>
          <a:srcRect/>
          <a:stretch>
            <a:fillRect/>
          </a:stretch>
        </p:blipFill>
        <p:spPr bwMode="auto">
          <a:xfrm>
            <a:off x="0" y="0"/>
            <a:ext cx="97796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 is for street. This is my street.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I have many trees in my street.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 smtClean="0">
                <a:solidFill>
                  <a:srgbClr val="FFFF00"/>
                </a:solidFill>
              </a:rPr>
              <a:t>S</a:t>
            </a:r>
            <a:endParaRPr lang="ru-RU" sz="40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аверина Екатерина\Desktop\Уэльс и Ирландия\Presenting the English-speaking countries\оригиналы\The ABC party 2012Smolyaninova\картинки\Рисунок19.jpg"/>
          <p:cNvPicPr>
            <a:picLocks noChangeAspect="1" noChangeArrowheads="1"/>
          </p:cNvPicPr>
          <p:nvPr/>
        </p:nvPicPr>
        <p:blipFill>
          <a:blip r:embed="rId2" cstate="print">
            <a:lum bright="17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5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 is for Tick and for Tock.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“Tick-tock”, - says the clock.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0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endParaRPr lang="ru-RU" sz="40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аверина Екатерина\Desktop\Уэльс и Ирландия\Presenting the English-speaking countries\оригиналы\The ABC party 2012Smolyaninova\картинки\Рисунок20.jpg"/>
          <p:cNvPicPr>
            <a:picLocks noChangeAspect="1" noChangeArrowheads="1"/>
          </p:cNvPicPr>
          <p:nvPr/>
        </p:nvPicPr>
        <p:blipFill>
          <a:blip r:embed="rId2" cstate="print">
            <a:lum bright="17000" contrast="-23000"/>
          </a:blip>
          <a:srcRect/>
          <a:stretch>
            <a:fillRect/>
          </a:stretch>
        </p:blipFill>
        <p:spPr bwMode="auto">
          <a:xfrm>
            <a:off x="0" y="-576146"/>
            <a:ext cx="9144000" cy="74341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CCC"/>
                </a:solidFill>
              </a:rPr>
              <a:t>U is for Under, but not for At.</a:t>
            </a:r>
            <a:br>
              <a:rPr lang="en-US" b="1" dirty="0" smtClean="0">
                <a:solidFill>
                  <a:srgbClr val="FFCCCC"/>
                </a:solidFill>
              </a:rPr>
            </a:br>
            <a:r>
              <a:rPr lang="en-US" b="1" dirty="0" smtClean="0">
                <a:solidFill>
                  <a:srgbClr val="FFCCCC"/>
                </a:solidFill>
              </a:rPr>
              <a:t>“I’m under the tree”, - says Pat.</a:t>
            </a:r>
            <a:endParaRPr lang="ru-RU" b="1" dirty="0">
              <a:solidFill>
                <a:srgbClr val="FFCC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 smtClean="0">
                <a:solidFill>
                  <a:srgbClr val="FFFF99"/>
                </a:solidFill>
              </a:rPr>
              <a:t>U</a:t>
            </a:r>
            <a:endParaRPr lang="ru-RU" sz="400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аверина Екатерина\Desktop\Уэльс и Ирландия\Presenting the English-speaking countries\оригиналы\The ABC party 2012Smolyaninova\картинки\Рисунок21.png"/>
          <p:cNvPicPr>
            <a:picLocks noChangeAspect="1" noChangeArrowheads="1"/>
          </p:cNvPicPr>
          <p:nvPr/>
        </p:nvPicPr>
        <p:blipFill>
          <a:blip r:embed="rId2" cstate="print">
            <a:lum bright="8000" contrast="-19000"/>
          </a:blip>
          <a:srcRect/>
          <a:stretch>
            <a:fillRect/>
          </a:stretch>
        </p:blipFill>
        <p:spPr bwMode="auto">
          <a:xfrm>
            <a:off x="-1214478" y="0"/>
            <a:ext cx="10807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 is in five and also in seven.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It is in twelve and eleven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0" b="1" dirty="0" smtClean="0">
                <a:solidFill>
                  <a:schemeClr val="tx2"/>
                </a:solidFill>
              </a:rPr>
              <a:t>V</a:t>
            </a:r>
            <a:endParaRPr lang="ru-RU" sz="40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Каверина Екатерина\Desktop\Уэльс и Ирландия\Presenting the English-speaking countries\оригиналы\The ABC party 2012Smolyaninova\картинки\Рисунок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 is for Winter, when it is cold.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But I like winter and I like cold.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</a:t>
            </a:r>
            <a:endParaRPr lang="ru-RU" sz="40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Каверина Екатерина\Desktop\Уэльс и Ирландия\Presenting the English-speaking countries\оригиналы\The ABC party 2012Smolyaninova\картинки\Рисунок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19007" cy="5786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X is in six. Let’s count up to six!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One, two, three, four, five, six!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3500" b="1" dirty="0" smtClean="0">
                <a:solidFill>
                  <a:srgbClr val="CC3399"/>
                </a:solidFill>
              </a:rPr>
              <a:t>x</a:t>
            </a:r>
            <a:endParaRPr lang="ru-RU" sz="235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Каверина Екатерина\Desktop\Уэльс и Ирландия\Presenting the English-speaking countries\оригиналы\The ABC party 2012Smolyaninova\картинки\Рисунок24.jpg"/>
          <p:cNvPicPr>
            <a:picLocks noChangeAspect="1" noChangeArrowheads="1"/>
          </p:cNvPicPr>
          <p:nvPr/>
        </p:nvPicPr>
        <p:blipFill>
          <a:blip r:embed="rId2" cstate="print">
            <a:lum bright="21000" contras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Y is for Yard where children play.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They play in the yard every day.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0" b="1" dirty="0" smtClean="0">
                <a:solidFill>
                  <a:srgbClr val="008A3E"/>
                </a:solidFill>
              </a:rPr>
              <a:t>Y</a:t>
            </a:r>
            <a:endParaRPr lang="ru-RU" sz="40000" b="1" dirty="0">
              <a:solidFill>
                <a:srgbClr val="008A3E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аверина Екатерина\Desktop\Уэльс и Ирландия\Presenting the English-speaking countries\оригиналы\The ABC party 2012Smolyaninova\картинки\Рисунок25.jpg"/>
          <p:cNvPicPr>
            <a:picLocks noChangeAspect="1" noChangeArrowheads="1"/>
          </p:cNvPicPr>
          <p:nvPr/>
        </p:nvPicPr>
        <p:blipFill>
          <a:blip r:embed="rId2" cstate="print">
            <a:lum bright="35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Z is for zoo. Let’s go to the Zoo.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 like to go to the Zoo. And you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endParaRPr lang="ru-RU" sz="40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me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7929618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верина Екатерина\Desktop\Уэльс и Ирландия\Presenting the English-speaking countries\оригиналы\The ABC party 2012Smolyaninova\картинки\Рисунок1.jpg"/>
          <p:cNvPicPr>
            <a:picLocks noChangeAspect="1" noChangeArrowheads="1"/>
          </p:cNvPicPr>
          <p:nvPr/>
        </p:nvPicPr>
        <p:blipFill>
          <a:blip r:embed="rId2" cstate="print">
            <a:lum bright="9000" contrast="-17000"/>
          </a:blip>
          <a:srcRect/>
          <a:stretch>
            <a:fillRect/>
          </a:stretch>
        </p:blipFill>
        <p:spPr bwMode="auto">
          <a:xfrm>
            <a:off x="0" y="-500090"/>
            <a:ext cx="9144000" cy="132238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 is for Apples and Apple-trees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You can see apples on apple trees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40000" b="1" dirty="0" smtClean="0">
                <a:solidFill>
                  <a:srgbClr val="C00000"/>
                </a:solidFill>
              </a:rPr>
              <a:t>A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9600" dirty="0" smtClean="0"/>
              <a:t>              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876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429784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41b8297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me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7929618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428625"/>
            <a:ext cx="8472488" cy="56975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800" b="1" dirty="0" smtClean="0">
                <a:solidFill>
                  <a:srgbClr val="FBEBA7"/>
                </a:solidFill>
                <a:latin typeface="Comic Sans MS" pitchFamily="66" charset="0"/>
              </a:rPr>
              <a:t>A</a:t>
            </a:r>
            <a:r>
              <a:rPr lang="en-US" sz="4800" dirty="0" smtClean="0">
                <a:solidFill>
                  <a:srgbClr val="FBEBA7"/>
                </a:solidFill>
                <a:latin typeface="Comic Sans MS" pitchFamily="66" charset="0"/>
              </a:rPr>
              <a:t> was once an apple pie,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Comic Sans MS" pitchFamily="66" charset="0"/>
              </a:rPr>
              <a:t>Pidy</a:t>
            </a:r>
            <a:endParaRPr lang="en-US" sz="4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Comic Sans MS" pitchFamily="66" charset="0"/>
              </a:rPr>
              <a:t>Widy</a:t>
            </a:r>
            <a:endParaRPr lang="en-US" sz="4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Comic Sans MS" pitchFamily="66" charset="0"/>
              </a:rPr>
              <a:t> Tidy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Comic Sans MS" pitchFamily="66" charset="0"/>
              </a:rPr>
              <a:t>Pidy</a:t>
            </a:r>
            <a:endParaRPr lang="en-US" sz="4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Comic Sans MS" pitchFamily="66" charset="0"/>
              </a:rPr>
              <a:t> Nice </a:t>
            </a:r>
            <a:r>
              <a:rPr lang="en-US" sz="4800" b="1" dirty="0" err="1" smtClean="0">
                <a:solidFill>
                  <a:srgbClr val="FFFF00"/>
                </a:solidFill>
                <a:latin typeface="Comic Sans MS" pitchFamily="66" charset="0"/>
              </a:rPr>
              <a:t>insidy</a:t>
            </a:r>
            <a:endParaRPr lang="en-US" sz="4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Comic Sans MS" pitchFamily="66" charset="0"/>
              </a:rPr>
              <a:t> Apple pie!</a:t>
            </a:r>
            <a:endParaRPr lang="ru-RU" sz="48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5" name="Рисунок 5" descr="tumblr_lcdxshsPRR1qaokfgo1_5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2714625"/>
            <a:ext cx="442912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7" descr="green-doll-a-lette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0"/>
            <a:ext cx="2786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229600" cy="5626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Comic Sans MS" pitchFamily="66" charset="0"/>
              </a:rPr>
              <a:t>B</a:t>
            </a:r>
            <a:r>
              <a:rPr lang="en-US" sz="4400" dirty="0" smtClean="0">
                <a:solidFill>
                  <a:srgbClr val="C00000"/>
                </a:solidFill>
                <a:latin typeface="Comic Sans MS" pitchFamily="66" charset="0"/>
              </a:rPr>
              <a:t> was once a little bear,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100" dirty="0" smtClean="0">
                <a:latin typeface="Comic Sans MS" pitchFamily="66" charset="0"/>
              </a:rPr>
              <a:t> </a:t>
            </a:r>
            <a:r>
              <a:rPr lang="en-US" sz="5100" b="1" dirty="0" err="1" smtClean="0">
                <a:solidFill>
                  <a:srgbClr val="FF0000"/>
                </a:solidFill>
                <a:latin typeface="Comic Sans MS" pitchFamily="66" charset="0"/>
              </a:rPr>
              <a:t>Beary</a:t>
            </a:r>
            <a:r>
              <a:rPr lang="en-US" sz="51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100" b="1" dirty="0" smtClean="0">
                <a:solidFill>
                  <a:srgbClr val="FF0000"/>
                </a:solidFill>
                <a:latin typeface="Comic Sans MS" pitchFamily="66" charset="0"/>
              </a:rPr>
              <a:t> Wary!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100" b="1" dirty="0" smtClean="0">
                <a:solidFill>
                  <a:srgbClr val="FF0000"/>
                </a:solidFill>
                <a:latin typeface="Comic Sans MS" pitchFamily="66" charset="0"/>
              </a:rPr>
              <a:t> Hairy!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1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5100" b="1" dirty="0" err="1" smtClean="0">
                <a:solidFill>
                  <a:srgbClr val="FF0000"/>
                </a:solidFill>
                <a:latin typeface="Comic Sans MS" pitchFamily="66" charset="0"/>
              </a:rPr>
              <a:t>Beary</a:t>
            </a:r>
            <a:r>
              <a:rPr lang="en-US" sz="51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100" b="1" dirty="0" smtClean="0">
                <a:solidFill>
                  <a:srgbClr val="FF0000"/>
                </a:solidFill>
                <a:latin typeface="Comic Sans MS" pitchFamily="66" charset="0"/>
              </a:rPr>
              <a:t> Take </a:t>
            </a:r>
            <a:r>
              <a:rPr lang="en-US" sz="5100" b="1" dirty="0" err="1" smtClean="0">
                <a:solidFill>
                  <a:srgbClr val="FF0000"/>
                </a:solidFill>
                <a:latin typeface="Comic Sans MS" pitchFamily="66" charset="0"/>
              </a:rPr>
              <a:t>cary</a:t>
            </a:r>
            <a:r>
              <a:rPr lang="en-US" sz="51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100" b="1" dirty="0" smtClean="0">
                <a:solidFill>
                  <a:srgbClr val="FF0000"/>
                </a:solidFill>
                <a:latin typeface="Comic Sans MS" pitchFamily="66" charset="0"/>
              </a:rPr>
              <a:t> Little bear!</a:t>
            </a:r>
            <a:endParaRPr lang="ru-RU" sz="51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9" name="Рисунок 3" descr="0b0368d6b5dca73f43b09190f42fed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14563"/>
            <a:ext cx="41052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 descr="green-doll-b-let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0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A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229600" cy="5483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800" b="1" dirty="0" smtClean="0">
                <a:solidFill>
                  <a:srgbClr val="00B0F0"/>
                </a:solidFill>
                <a:latin typeface="Comic Sans MS" pitchFamily="66" charset="0"/>
              </a:rPr>
              <a:t>C</a:t>
            </a:r>
            <a:r>
              <a:rPr lang="en-US" sz="4800" dirty="0" smtClean="0">
                <a:solidFill>
                  <a:srgbClr val="00B0F0"/>
                </a:solidFill>
                <a:latin typeface="Comic Sans MS" pitchFamily="66" charset="0"/>
              </a:rPr>
              <a:t> was once a little cake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omic Sans MS" pitchFamily="66" charset="0"/>
              </a:rPr>
              <a:t>Caky</a:t>
            </a:r>
            <a:endParaRPr lang="en-US" sz="4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omic Sans MS" pitchFamily="66" charset="0"/>
              </a:rPr>
              <a:t>Baky</a:t>
            </a:r>
            <a:endParaRPr lang="en-US" sz="4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omic Sans MS" pitchFamily="66" charset="0"/>
              </a:rPr>
              <a:t>Maky</a:t>
            </a: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omic Sans MS" pitchFamily="66" charset="0"/>
              </a:rPr>
              <a:t>Caky</a:t>
            </a:r>
            <a:endParaRPr lang="en-US" sz="4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omic Sans MS" pitchFamily="66" charset="0"/>
              </a:rPr>
              <a:t>Taky</a:t>
            </a: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omic Sans MS" pitchFamily="66" charset="0"/>
              </a:rPr>
              <a:t>caky</a:t>
            </a: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 Little Cake!</a:t>
            </a:r>
            <a:endParaRPr lang="ru-RU" sz="4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3" name="Рисунок 3" descr="information_items_1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2143125"/>
            <a:ext cx="38703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5" descr="green-doll-c-let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-142875"/>
            <a:ext cx="2857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229600" cy="5483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smtClean="0"/>
              <a:t> </a:t>
            </a:r>
            <a:r>
              <a:rPr lang="en-US" sz="4400" b="1" smtClean="0">
                <a:solidFill>
                  <a:srgbClr val="7AD34D"/>
                </a:solidFill>
              </a:rPr>
              <a:t>D </a:t>
            </a:r>
            <a:r>
              <a:rPr lang="en-US" sz="4400" smtClean="0">
                <a:solidFill>
                  <a:srgbClr val="7AD34D"/>
                </a:solidFill>
              </a:rPr>
              <a:t>was once a little doll</a:t>
            </a:r>
            <a:r>
              <a:rPr lang="en-US" smtClean="0">
                <a:solidFill>
                  <a:srgbClr val="7AD34D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smtClean="0">
                <a:solidFill>
                  <a:srgbClr val="00B050"/>
                </a:solidFill>
              </a:rPr>
              <a:t> </a:t>
            </a:r>
            <a:r>
              <a:rPr lang="en-US" sz="4400" b="1" smtClean="0">
                <a:solidFill>
                  <a:srgbClr val="00B050"/>
                </a:solidFill>
              </a:rPr>
              <a:t>Dolly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smtClean="0">
                <a:solidFill>
                  <a:srgbClr val="00B050"/>
                </a:solidFill>
              </a:rPr>
              <a:t> Molly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smtClean="0">
                <a:solidFill>
                  <a:srgbClr val="00B050"/>
                </a:solidFill>
              </a:rPr>
              <a:t> Polly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smtClean="0">
                <a:solidFill>
                  <a:srgbClr val="00B050"/>
                </a:solidFill>
              </a:rPr>
              <a:t> Nolly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smtClean="0">
                <a:solidFill>
                  <a:srgbClr val="00B050"/>
                </a:solidFill>
              </a:rPr>
              <a:t> Nursy Dolly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smtClean="0">
                <a:solidFill>
                  <a:srgbClr val="00B050"/>
                </a:solidFill>
              </a:rPr>
              <a:t> Little Doll!</a:t>
            </a:r>
            <a:endParaRPr lang="ru-RU" sz="4400" b="1" smtClean="0">
              <a:solidFill>
                <a:srgbClr val="00B050"/>
              </a:solidFill>
            </a:endParaRPr>
          </a:p>
        </p:txBody>
      </p:sp>
      <p:pic>
        <p:nvPicPr>
          <p:cNvPr id="6147" name="Рисунок 3" descr="4601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286000"/>
            <a:ext cx="46434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7" descr="green-doll-d-let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-142875"/>
            <a:ext cx="30099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9001125" cy="5268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rgbClr val="953BA7"/>
                </a:solidFill>
                <a:latin typeface="Comic Sans MS" pitchFamily="66" charset="0"/>
              </a:rPr>
              <a:t>E</a:t>
            </a:r>
            <a:r>
              <a:rPr lang="en-US" sz="4000" dirty="0" smtClean="0">
                <a:solidFill>
                  <a:srgbClr val="953BA7"/>
                </a:solidFill>
                <a:latin typeface="Comic Sans MS" pitchFamily="66" charset="0"/>
              </a:rPr>
              <a:t> </a:t>
            </a:r>
            <a:r>
              <a:rPr lang="en-US" sz="4400" dirty="0" smtClean="0">
                <a:solidFill>
                  <a:srgbClr val="953BA7"/>
                </a:solidFill>
                <a:latin typeface="Comic Sans MS" pitchFamily="66" charset="0"/>
              </a:rPr>
              <a:t>was once a little eel</a:t>
            </a:r>
            <a:r>
              <a:rPr lang="ru-RU" sz="4400" dirty="0" smtClean="0">
                <a:solidFill>
                  <a:srgbClr val="953BA7"/>
                </a:solidFill>
                <a:latin typeface="Comic Sans MS" pitchFamily="66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solidFill>
                  <a:srgbClr val="953BA7"/>
                </a:solidFill>
                <a:latin typeface="Comic Sans MS" pitchFamily="66" charset="0"/>
              </a:rPr>
              <a:t>  </a:t>
            </a:r>
            <a:r>
              <a:rPr lang="en-US" sz="4400" b="1" dirty="0" smtClean="0">
                <a:solidFill>
                  <a:srgbClr val="953BA7"/>
                </a:solidFill>
                <a:latin typeface="Comic Sans MS" pitchFamily="66" charset="0"/>
              </a:rPr>
              <a:t>Eely,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953BA7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953BA7"/>
                </a:solidFill>
                <a:latin typeface="Comic Sans MS" pitchFamily="66" charset="0"/>
              </a:rPr>
              <a:t>Weely</a:t>
            </a:r>
            <a:endParaRPr lang="en-US" sz="4400" b="1" dirty="0" smtClean="0">
              <a:solidFill>
                <a:srgbClr val="953BA7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953BA7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953BA7"/>
                </a:solidFill>
                <a:latin typeface="Comic Sans MS" pitchFamily="66" charset="0"/>
              </a:rPr>
              <a:t>Peely</a:t>
            </a:r>
            <a:endParaRPr lang="en-US" sz="4400" b="1" dirty="0" smtClean="0">
              <a:solidFill>
                <a:srgbClr val="953BA7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953BA7"/>
                </a:solidFill>
                <a:latin typeface="Comic Sans MS" pitchFamily="66" charset="0"/>
              </a:rPr>
              <a:t> Eely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953BA7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953BA7"/>
                </a:solidFill>
                <a:latin typeface="Comic Sans MS" pitchFamily="66" charset="0"/>
              </a:rPr>
              <a:t>Twirly,tweedy</a:t>
            </a:r>
            <a:endParaRPr lang="en-US" sz="4400" b="1" dirty="0" smtClean="0">
              <a:solidFill>
                <a:srgbClr val="953BA7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953BA7"/>
                </a:solidFill>
                <a:latin typeface="Comic Sans MS" pitchFamily="66" charset="0"/>
              </a:rPr>
              <a:t> Little Eel!</a:t>
            </a:r>
            <a:endParaRPr lang="ru-RU" sz="4400" b="1" dirty="0" smtClean="0">
              <a:solidFill>
                <a:srgbClr val="953BA7"/>
              </a:solidFill>
              <a:latin typeface="Comic Sans MS" pitchFamily="66" charset="0"/>
            </a:endParaRPr>
          </a:p>
        </p:txBody>
      </p:sp>
      <p:pic>
        <p:nvPicPr>
          <p:cNvPr id="7171" name="Рисунок 3" descr="70-50fe6645524b59638e727582cdc25f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928938"/>
            <a:ext cx="4229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 descr="green-doll-e-let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14313"/>
            <a:ext cx="26431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472488" cy="51260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dirty="0" smtClean="0">
                <a:solidFill>
                  <a:srgbClr val="B43722"/>
                </a:solidFill>
                <a:latin typeface="Comic Sans MS" pitchFamily="66" charset="0"/>
              </a:rPr>
              <a:t> </a:t>
            </a:r>
            <a:r>
              <a:rPr lang="en-US" sz="4400" b="1" dirty="0" smtClean="0">
                <a:solidFill>
                  <a:srgbClr val="B43722"/>
                </a:solidFill>
                <a:latin typeface="Comic Sans MS" pitchFamily="66" charset="0"/>
              </a:rPr>
              <a:t>F</a:t>
            </a:r>
            <a:r>
              <a:rPr lang="en-US" sz="4400" dirty="0" smtClean="0">
                <a:solidFill>
                  <a:srgbClr val="B43722"/>
                </a:solidFill>
                <a:latin typeface="Comic Sans MS" pitchFamily="66" charset="0"/>
              </a:rPr>
              <a:t> was once a little fish,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4400" b="1" dirty="0" smtClean="0">
                <a:solidFill>
                  <a:srgbClr val="B43722"/>
                </a:solidFill>
                <a:latin typeface="Comic Sans MS" pitchFamily="66" charset="0"/>
              </a:rPr>
              <a:t>Fishy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B43722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B43722"/>
                </a:solidFill>
                <a:latin typeface="Comic Sans MS" pitchFamily="66" charset="0"/>
              </a:rPr>
              <a:t>Wishy</a:t>
            </a:r>
            <a:endParaRPr lang="en-US" sz="4400" b="1" dirty="0" smtClean="0">
              <a:solidFill>
                <a:srgbClr val="B4372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B43722"/>
                </a:solidFill>
                <a:latin typeface="Comic Sans MS" pitchFamily="66" charset="0"/>
              </a:rPr>
              <a:t> Squishy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B43722"/>
                </a:solidFill>
                <a:latin typeface="Comic Sans MS" pitchFamily="66" charset="0"/>
              </a:rPr>
              <a:t> Fishy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B43722"/>
                </a:solidFill>
                <a:latin typeface="Comic Sans MS" pitchFamily="66" charset="0"/>
              </a:rPr>
              <a:t> In a </a:t>
            </a:r>
            <a:r>
              <a:rPr lang="en-US" sz="4400" b="1" dirty="0" err="1" smtClean="0">
                <a:solidFill>
                  <a:srgbClr val="B43722"/>
                </a:solidFill>
                <a:latin typeface="Comic Sans MS" pitchFamily="66" charset="0"/>
              </a:rPr>
              <a:t>Dishy</a:t>
            </a:r>
            <a:endParaRPr lang="en-US" sz="4400" b="1" dirty="0" smtClean="0">
              <a:solidFill>
                <a:srgbClr val="B4372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B43722"/>
                </a:solidFill>
                <a:latin typeface="Comic Sans MS" pitchFamily="66" charset="0"/>
              </a:rPr>
              <a:t> Little fish!</a:t>
            </a:r>
            <a:endParaRPr lang="ru-RU" sz="4400" b="1" dirty="0" smtClean="0">
              <a:solidFill>
                <a:srgbClr val="B43722"/>
              </a:solidFill>
              <a:latin typeface="Comic Sans MS" pitchFamily="66" charset="0"/>
            </a:endParaRPr>
          </a:p>
        </p:txBody>
      </p:sp>
      <p:pic>
        <p:nvPicPr>
          <p:cNvPr id="8195" name="Рисунок 3" descr="31f24e13f1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2500313"/>
            <a:ext cx="4953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4" descr="green-doll-f-let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285750"/>
            <a:ext cx="2047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857250"/>
            <a:ext cx="8286750" cy="4786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G</a:t>
            </a:r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</a:rPr>
              <a:t> was once a little goose</a:t>
            </a:r>
            <a:r>
              <a:rPr lang="en-US" sz="4400" dirty="0" smtClean="0">
                <a:latin typeface="Comic Sans MS" pitchFamily="66" charset="0"/>
              </a:rPr>
              <a:t>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Goosy,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mic Sans MS" pitchFamily="66" charset="0"/>
              </a:rPr>
              <a:t>Moosy</a:t>
            </a:r>
            <a:endParaRPr lang="en-US" sz="4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mic Sans MS" pitchFamily="66" charset="0"/>
              </a:rPr>
              <a:t>Boosy</a:t>
            </a:r>
            <a:endParaRPr lang="en-US" sz="4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 Goosey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mic Sans MS" pitchFamily="66" charset="0"/>
              </a:rPr>
              <a:t>Waddly</a:t>
            </a:r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0woosy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 Little Goose!</a:t>
            </a:r>
            <a:endParaRPr lang="ru-RU" sz="4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19" name="Рисунок 3" descr="гусь-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357438"/>
            <a:ext cx="3206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C:\Users\Марина\Desktop\лиза\учёба\англ для мелких\GifMania\green doll letter 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-142875"/>
            <a:ext cx="29384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верина Екатерина\Desktop\Уэльс и Ирландия\Presenting the English-speaking countries\оригиналы\The ABC party 2012Smolyaninova\картинки\Рисунок2.jpg"/>
          <p:cNvPicPr>
            <a:picLocks noChangeAspect="1" noChangeArrowheads="1"/>
          </p:cNvPicPr>
          <p:nvPr/>
        </p:nvPicPr>
        <p:blipFill>
          <a:blip r:embed="rId2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0" y="-357215"/>
            <a:ext cx="9144000" cy="104254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 is for Books and for Bookcase.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 have many books in my bookcase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                                                     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endParaRPr lang="ru-RU" sz="40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229600" cy="51260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2641B4"/>
                </a:solidFill>
                <a:latin typeface="Comic Sans MS" pitchFamily="66" charset="0"/>
              </a:rPr>
              <a:t>H</a:t>
            </a:r>
            <a:r>
              <a:rPr lang="en-US" sz="4800" dirty="0" smtClean="0">
                <a:solidFill>
                  <a:srgbClr val="2641B4"/>
                </a:solidFill>
                <a:latin typeface="Comic Sans MS" pitchFamily="66" charset="0"/>
              </a:rPr>
              <a:t> was once a little hen,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2641B4"/>
                </a:solidFill>
                <a:latin typeface="Comic Sans MS" pitchFamily="66" charset="0"/>
              </a:rPr>
              <a:t>Henny</a:t>
            </a:r>
            <a:endParaRPr lang="en-US" sz="4800" b="1" dirty="0" smtClean="0">
              <a:solidFill>
                <a:srgbClr val="2641B4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solidFill>
                  <a:srgbClr val="2641B4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2641B4"/>
                </a:solidFill>
                <a:latin typeface="Comic Sans MS" pitchFamily="66" charset="0"/>
              </a:rPr>
              <a:t>Chenny</a:t>
            </a:r>
            <a:endParaRPr lang="en-US" sz="4800" b="1" dirty="0" smtClean="0">
              <a:solidFill>
                <a:srgbClr val="2641B4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solidFill>
                  <a:srgbClr val="2641B4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2641B4"/>
                </a:solidFill>
                <a:latin typeface="Comic Sans MS" pitchFamily="66" charset="0"/>
              </a:rPr>
              <a:t>Tenny</a:t>
            </a:r>
            <a:endParaRPr lang="en-US" sz="4800" b="1" dirty="0" smtClean="0">
              <a:solidFill>
                <a:srgbClr val="2641B4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solidFill>
                  <a:srgbClr val="2641B4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2641B4"/>
                </a:solidFill>
                <a:latin typeface="Comic Sans MS" pitchFamily="66" charset="0"/>
              </a:rPr>
              <a:t>Henny</a:t>
            </a:r>
            <a:endParaRPr lang="en-US" sz="4800" b="1" dirty="0" smtClean="0">
              <a:solidFill>
                <a:srgbClr val="2641B4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solidFill>
                  <a:srgbClr val="2641B4"/>
                </a:solidFill>
                <a:latin typeface="Comic Sans MS" pitchFamily="66" charset="0"/>
              </a:rPr>
              <a:t> Eggs-any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solidFill>
                  <a:srgbClr val="2641B4"/>
                </a:solidFill>
                <a:latin typeface="Comic Sans MS" pitchFamily="66" charset="0"/>
              </a:rPr>
              <a:t> Little Hen</a:t>
            </a:r>
            <a:r>
              <a:rPr lang="ru-RU" sz="4800" b="1" dirty="0" smtClean="0">
                <a:solidFill>
                  <a:srgbClr val="2641B4"/>
                </a:solidFill>
                <a:latin typeface="Comic Sans MS" pitchFamily="66" charset="0"/>
              </a:rPr>
              <a:t>?</a:t>
            </a:r>
            <a:endParaRPr lang="ru-RU" sz="4800" b="1" dirty="0">
              <a:solidFill>
                <a:srgbClr val="2641B4"/>
              </a:solidFill>
              <a:latin typeface="Comic Sans MS" pitchFamily="66" charset="0"/>
            </a:endParaRPr>
          </a:p>
        </p:txBody>
      </p:sp>
      <p:pic>
        <p:nvPicPr>
          <p:cNvPr id="10243" name="Рисунок 3" descr="kuritsa_i_vorobe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2428875"/>
            <a:ext cx="4600575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Users\Марина\Desktop\GifMania\green doll letter 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714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4400" b="1" dirty="0" smtClean="0">
                <a:solidFill>
                  <a:srgbClr val="0005CE"/>
                </a:solidFill>
                <a:latin typeface="Comic Sans MS" pitchFamily="66" charset="0"/>
              </a:rPr>
              <a:t>I </a:t>
            </a:r>
            <a:r>
              <a:rPr lang="en-US" sz="4000" dirty="0" smtClean="0">
                <a:solidFill>
                  <a:srgbClr val="0005CE"/>
                </a:solidFill>
                <a:latin typeface="Comic Sans MS" pitchFamily="66" charset="0"/>
              </a:rPr>
              <a:t>was once a bottle of ink,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05CE"/>
                </a:solidFill>
                <a:latin typeface="Comic Sans MS" pitchFamily="66" charset="0"/>
              </a:rPr>
              <a:t> Inky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05CE"/>
                </a:solidFill>
                <a:latin typeface="Comic Sans MS" pitchFamily="66" charset="0"/>
              </a:rPr>
              <a:t> Dinky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05CE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0005CE"/>
                </a:solidFill>
                <a:latin typeface="Comic Sans MS" pitchFamily="66" charset="0"/>
              </a:rPr>
              <a:t>Thinky</a:t>
            </a:r>
            <a:endParaRPr lang="en-US" sz="4400" b="1" dirty="0" smtClean="0">
              <a:solidFill>
                <a:srgbClr val="0005CE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05CE"/>
                </a:solidFill>
                <a:latin typeface="Comic Sans MS" pitchFamily="66" charset="0"/>
              </a:rPr>
              <a:t> Inky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05CE"/>
                </a:solidFill>
                <a:latin typeface="Comic Sans MS" pitchFamily="66" charset="0"/>
              </a:rPr>
              <a:t> Black </a:t>
            </a:r>
            <a:r>
              <a:rPr lang="en-US" sz="4400" b="1" dirty="0" err="1" smtClean="0">
                <a:solidFill>
                  <a:srgbClr val="0005CE"/>
                </a:solidFill>
                <a:latin typeface="Comic Sans MS" pitchFamily="66" charset="0"/>
              </a:rPr>
              <a:t>Minky</a:t>
            </a:r>
            <a:endParaRPr lang="en-US" sz="4400" b="1" dirty="0" smtClean="0">
              <a:solidFill>
                <a:srgbClr val="0005CE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05CE"/>
                </a:solidFill>
                <a:latin typeface="Comic Sans MS" pitchFamily="66" charset="0"/>
              </a:rPr>
              <a:t> Bottle of Ink!</a:t>
            </a:r>
            <a:endParaRPr lang="ru-RU" sz="4400" b="1" dirty="0" smtClean="0">
              <a:solidFill>
                <a:srgbClr val="0005CE"/>
              </a:solidFill>
              <a:latin typeface="Comic Sans MS" pitchFamily="66" charset="0"/>
            </a:endParaRPr>
          </a:p>
        </p:txBody>
      </p:sp>
      <p:pic>
        <p:nvPicPr>
          <p:cNvPr id="11267" name="Рисунок 4" descr="k331756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000375"/>
            <a:ext cx="29289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 descr="green-doll-i-let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0"/>
            <a:ext cx="31432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571500"/>
            <a:ext cx="7643812" cy="4643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sz="27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100" dirty="0" smtClean="0">
                <a:solidFill>
                  <a:srgbClr val="FF0000"/>
                </a:solidFill>
                <a:latin typeface="Comic Sans MS" pitchFamily="66" charset="0"/>
              </a:rPr>
              <a:t>Was once a jar of jam</a:t>
            </a:r>
            <a:r>
              <a:rPr lang="en-US" sz="2700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err="1" smtClean="0">
                <a:solidFill>
                  <a:srgbClr val="FF0000"/>
                </a:solidFill>
                <a:latin typeface="Comic Sans MS" pitchFamily="66" charset="0"/>
              </a:rPr>
              <a:t>Jammy</a:t>
            </a:r>
            <a:endParaRPr lang="en-US" sz="41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FF0000"/>
                </a:solidFill>
                <a:latin typeface="Comic Sans MS" pitchFamily="66" charset="0"/>
              </a:rPr>
              <a:t>Mammy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FF0000"/>
                </a:solidFill>
                <a:latin typeface="Comic Sans MS" pitchFamily="66" charset="0"/>
              </a:rPr>
              <a:t>Clammy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err="1" smtClean="0">
                <a:solidFill>
                  <a:srgbClr val="FF0000"/>
                </a:solidFill>
                <a:latin typeface="Comic Sans MS" pitchFamily="66" charset="0"/>
              </a:rPr>
              <a:t>Jammy</a:t>
            </a:r>
            <a:endParaRPr lang="en-US" sz="41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err="1" smtClean="0">
                <a:solidFill>
                  <a:srgbClr val="FF0000"/>
                </a:solidFill>
                <a:latin typeface="Comic Sans MS" pitchFamily="66" charset="0"/>
              </a:rPr>
              <a:t>Sweety-Swammy</a:t>
            </a:r>
            <a:endParaRPr lang="en-US" sz="41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FF0000"/>
                </a:solidFill>
                <a:latin typeface="Comic Sans MS" pitchFamily="66" charset="0"/>
              </a:rPr>
              <a:t>Jar or Jam!</a:t>
            </a:r>
            <a:endParaRPr lang="ru-RU" sz="41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1" name="Рисунок 3" descr="jam_raspber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075" y="3357563"/>
            <a:ext cx="4281488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 descr="green-doll-j-let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388" y="0"/>
            <a:ext cx="26146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229600" cy="51260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4400" b="1" dirty="0" smtClean="0">
                <a:solidFill>
                  <a:srgbClr val="476F23"/>
                </a:solidFill>
                <a:latin typeface="Comic Sans MS" pitchFamily="66" charset="0"/>
              </a:rPr>
              <a:t>K</a:t>
            </a:r>
            <a:r>
              <a:rPr lang="en-US" sz="4400" dirty="0" smtClean="0">
                <a:solidFill>
                  <a:srgbClr val="476F23"/>
                </a:solidFill>
                <a:latin typeface="Comic Sans MS" pitchFamily="66" charset="0"/>
              </a:rPr>
              <a:t> was once a little kite,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solidFill>
                  <a:srgbClr val="476F23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476F23"/>
                </a:solidFill>
                <a:latin typeface="Comic Sans MS" pitchFamily="66" charset="0"/>
              </a:rPr>
              <a:t>Kity</a:t>
            </a:r>
            <a:endParaRPr lang="en-US" sz="4400" b="1" dirty="0" smtClean="0">
              <a:solidFill>
                <a:srgbClr val="476F23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476F23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476F23"/>
                </a:solidFill>
                <a:latin typeface="Comic Sans MS" pitchFamily="66" charset="0"/>
              </a:rPr>
              <a:t>Whity</a:t>
            </a:r>
            <a:endParaRPr lang="en-US" sz="4400" b="1" dirty="0" smtClean="0">
              <a:solidFill>
                <a:srgbClr val="476F23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476F23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476F23"/>
                </a:solidFill>
                <a:latin typeface="Comic Sans MS" pitchFamily="66" charset="0"/>
              </a:rPr>
              <a:t>Flightly</a:t>
            </a:r>
            <a:endParaRPr lang="en-US" sz="4400" b="1" dirty="0" smtClean="0">
              <a:solidFill>
                <a:srgbClr val="476F23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476F23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476F23"/>
                </a:solidFill>
                <a:latin typeface="Comic Sans MS" pitchFamily="66" charset="0"/>
              </a:rPr>
              <a:t>Kity</a:t>
            </a:r>
            <a:endParaRPr lang="en-US" sz="4400" b="1" dirty="0" smtClean="0">
              <a:solidFill>
                <a:srgbClr val="476F23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476F23"/>
                </a:solidFill>
                <a:latin typeface="Comic Sans MS" pitchFamily="66" charset="0"/>
              </a:rPr>
              <a:t> Out of </a:t>
            </a:r>
            <a:r>
              <a:rPr lang="en-US" sz="4400" b="1" dirty="0" err="1" smtClean="0">
                <a:solidFill>
                  <a:srgbClr val="476F23"/>
                </a:solidFill>
                <a:latin typeface="Comic Sans MS" pitchFamily="66" charset="0"/>
              </a:rPr>
              <a:t>sighty</a:t>
            </a:r>
            <a:r>
              <a:rPr lang="en-US" sz="4400" b="1" dirty="0" smtClean="0">
                <a:solidFill>
                  <a:srgbClr val="476F23"/>
                </a:solidFill>
                <a:latin typeface="Comic Sans MS" pitchFamily="66" charset="0"/>
              </a:rPr>
              <a:t>-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476F23"/>
                </a:solidFill>
                <a:latin typeface="Comic Sans MS" pitchFamily="66" charset="0"/>
              </a:rPr>
              <a:t> Little Kite!</a:t>
            </a:r>
            <a:endParaRPr lang="ru-RU" sz="4400" b="1" dirty="0" smtClean="0">
              <a:solidFill>
                <a:srgbClr val="476F23"/>
              </a:solidFill>
              <a:latin typeface="Comic Sans MS" pitchFamily="66" charset="0"/>
            </a:endParaRPr>
          </a:p>
        </p:txBody>
      </p:sp>
      <p:pic>
        <p:nvPicPr>
          <p:cNvPr id="13315" name="Рисунок 3" descr="colourful_kite_flying_in_sky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00375"/>
            <a:ext cx="421481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 descr="green-doll-k-letter.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214313"/>
            <a:ext cx="30765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571500"/>
            <a:ext cx="8572500" cy="5197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FF3399"/>
                </a:solidFill>
                <a:latin typeface="Comic Sans MS" pitchFamily="66" charset="0"/>
              </a:rPr>
              <a:t>L</a:t>
            </a:r>
            <a:r>
              <a:rPr lang="en-US" sz="4400" dirty="0" smtClean="0">
                <a:solidFill>
                  <a:srgbClr val="FF3399"/>
                </a:solidFill>
                <a:latin typeface="Comic Sans MS" pitchFamily="66" charset="0"/>
              </a:rPr>
              <a:t> was once a little lark,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FF3399"/>
                </a:solidFill>
                <a:latin typeface="Comic Sans MS" pitchFamily="66" charset="0"/>
              </a:rPr>
              <a:t>Larky!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FF3399"/>
                </a:solidFill>
                <a:latin typeface="Comic Sans MS" pitchFamily="66" charset="0"/>
              </a:rPr>
              <a:t>Marky</a:t>
            </a:r>
            <a:r>
              <a:rPr lang="en-US" sz="4400" b="1" dirty="0" smtClean="0">
                <a:solidFill>
                  <a:srgbClr val="FF3399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FF3399"/>
                </a:solidFill>
                <a:latin typeface="Comic Sans MS" pitchFamily="66" charset="0"/>
              </a:rPr>
              <a:t>Harky</a:t>
            </a:r>
            <a:r>
              <a:rPr lang="en-US" sz="4400" b="1" dirty="0" smtClean="0">
                <a:solidFill>
                  <a:srgbClr val="FF3399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FF3399"/>
                </a:solidFill>
                <a:latin typeface="Comic Sans MS" pitchFamily="66" charset="0"/>
              </a:rPr>
              <a:t>Larky!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FF3399"/>
                </a:solidFill>
                <a:latin typeface="Comic Sans MS" pitchFamily="66" charset="0"/>
              </a:rPr>
              <a:t>In the </a:t>
            </a:r>
            <a:r>
              <a:rPr lang="en-US" sz="4400" b="1" dirty="0" err="1" smtClean="0">
                <a:solidFill>
                  <a:srgbClr val="FF3399"/>
                </a:solidFill>
                <a:latin typeface="Comic Sans MS" pitchFamily="66" charset="0"/>
              </a:rPr>
              <a:t>parky</a:t>
            </a:r>
            <a:r>
              <a:rPr lang="en-US" sz="4400" b="1" dirty="0" smtClean="0">
                <a:solidFill>
                  <a:srgbClr val="FF3399"/>
                </a:solidFill>
                <a:latin typeface="Comic Sans MS" pitchFamily="66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FF3399"/>
                </a:solidFill>
                <a:latin typeface="Comic Sans MS" pitchFamily="66" charset="0"/>
              </a:rPr>
              <a:t>Little Lark!</a:t>
            </a:r>
            <a:endParaRPr lang="ru-RU" sz="4400" b="1" dirty="0" smtClean="0">
              <a:solidFill>
                <a:srgbClr val="FF3399"/>
              </a:solidFill>
              <a:latin typeface="Comic Sans MS" pitchFamily="66" charset="0"/>
            </a:endParaRPr>
          </a:p>
        </p:txBody>
      </p:sp>
      <p:pic>
        <p:nvPicPr>
          <p:cNvPr id="14339" name="Рисунок 3" descr="charan-kuehrehgehje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000375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green-doll-l-letter.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85750"/>
            <a:ext cx="2357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8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160463"/>
            <a:ext cx="8572500" cy="4768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31859C"/>
                </a:solidFill>
                <a:latin typeface="Comic Sans MS" pitchFamily="66" charset="0"/>
              </a:rPr>
              <a:t>M</a:t>
            </a:r>
            <a:r>
              <a:rPr lang="en-US" sz="4100" dirty="0" smtClean="0">
                <a:solidFill>
                  <a:srgbClr val="31859C"/>
                </a:solidFill>
                <a:latin typeface="Comic Sans MS" pitchFamily="66" charset="0"/>
              </a:rPr>
              <a:t> was once a little mouse,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31859C"/>
                </a:solidFill>
                <a:latin typeface="Comic Sans MS" pitchFamily="66" charset="0"/>
              </a:rPr>
              <a:t>Mousey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err="1" smtClean="0">
                <a:solidFill>
                  <a:srgbClr val="31859C"/>
                </a:solidFill>
                <a:latin typeface="Comic Sans MS" pitchFamily="66" charset="0"/>
              </a:rPr>
              <a:t>Bousey</a:t>
            </a:r>
            <a:endParaRPr lang="en-US" sz="4100" b="1" dirty="0" smtClean="0">
              <a:solidFill>
                <a:srgbClr val="31859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err="1" smtClean="0">
                <a:solidFill>
                  <a:srgbClr val="31859C"/>
                </a:solidFill>
                <a:latin typeface="Comic Sans MS" pitchFamily="66" charset="0"/>
              </a:rPr>
              <a:t>Sousy</a:t>
            </a:r>
            <a:endParaRPr lang="en-US" sz="4100" b="1" dirty="0" smtClean="0">
              <a:solidFill>
                <a:srgbClr val="31859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31859C"/>
                </a:solidFill>
                <a:latin typeface="Comic Sans MS" pitchFamily="66" charset="0"/>
              </a:rPr>
              <a:t>Mousy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31859C"/>
                </a:solidFill>
                <a:latin typeface="Comic Sans MS" pitchFamily="66" charset="0"/>
              </a:rPr>
              <a:t>In the </a:t>
            </a:r>
            <a:r>
              <a:rPr lang="en-US" sz="4100" b="1" dirty="0" err="1" smtClean="0">
                <a:solidFill>
                  <a:srgbClr val="31859C"/>
                </a:solidFill>
                <a:latin typeface="Comic Sans MS" pitchFamily="66" charset="0"/>
              </a:rPr>
              <a:t>Housy</a:t>
            </a:r>
            <a:endParaRPr lang="en-US" sz="4100" b="1" dirty="0" smtClean="0">
              <a:solidFill>
                <a:srgbClr val="31859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31859C"/>
                </a:solidFill>
                <a:latin typeface="Comic Sans MS" pitchFamily="66" charset="0"/>
              </a:rPr>
              <a:t>Little Mouse!</a:t>
            </a:r>
            <a:endParaRPr lang="ru-RU" sz="4100" b="1" dirty="0" smtClean="0">
              <a:solidFill>
                <a:srgbClr val="31859C"/>
              </a:solidFill>
              <a:latin typeface="Comic Sans MS" pitchFamily="66" charset="0"/>
            </a:endParaRPr>
          </a:p>
        </p:txBody>
      </p:sp>
      <p:pic>
        <p:nvPicPr>
          <p:cNvPr id="15363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2786063"/>
            <a:ext cx="45180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m-letter1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85750"/>
            <a:ext cx="26606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5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071563"/>
            <a:ext cx="8572500" cy="4840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</a:rPr>
              <a:t>N</a:t>
            </a:r>
            <a:r>
              <a:rPr lang="en-US" sz="4400" dirty="0" smtClean="0">
                <a:solidFill>
                  <a:srgbClr val="FFFF00"/>
                </a:solidFill>
                <a:latin typeface="Comic Sans MS" pitchFamily="66" charset="0"/>
              </a:rPr>
              <a:t> was once a little needle,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FFFF00"/>
                </a:solidFill>
                <a:latin typeface="Comic Sans MS" pitchFamily="66" charset="0"/>
              </a:rPr>
              <a:t>Needly</a:t>
            </a:r>
            <a:endParaRPr lang="en-US" sz="4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FFFF00"/>
                </a:solidFill>
                <a:latin typeface="Comic Sans MS" pitchFamily="66" charset="0"/>
              </a:rPr>
              <a:t>Tweedly</a:t>
            </a:r>
            <a:endParaRPr lang="en-US" sz="4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FFFF00"/>
                </a:solidFill>
                <a:latin typeface="Comic Sans MS" pitchFamily="66" charset="0"/>
              </a:rPr>
              <a:t>Threedly</a:t>
            </a:r>
            <a:endParaRPr lang="en-US" sz="4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FFFF00"/>
                </a:solidFill>
                <a:latin typeface="Comic Sans MS" pitchFamily="66" charset="0"/>
              </a:rPr>
              <a:t>Needly</a:t>
            </a:r>
            <a:endParaRPr lang="en-US" sz="4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FFFF00"/>
                </a:solidFill>
                <a:latin typeface="Comic Sans MS" pitchFamily="66" charset="0"/>
              </a:rPr>
              <a:t>Wisky-wheedly</a:t>
            </a:r>
            <a:endParaRPr lang="en-US" sz="4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</a:rPr>
              <a:t>Little needle!</a:t>
            </a:r>
            <a:endParaRPr lang="ru-RU" sz="44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6387" name="Рисунок 3" descr="6a0148c7b00469970c0148c7d2c59d970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852738"/>
            <a:ext cx="30718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Марина\Desktop\GifMania\green doll letter 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75" y="0"/>
            <a:ext cx="28416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285750" y="428625"/>
            <a:ext cx="8429625" cy="6143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400" b="1" dirty="0" smtClean="0">
                <a:solidFill>
                  <a:srgbClr val="D60093"/>
                </a:solidFill>
                <a:latin typeface="Comic Sans MS" pitchFamily="66" charset="0"/>
              </a:rPr>
              <a:t>O </a:t>
            </a:r>
            <a:r>
              <a:rPr lang="en-US" sz="4400" dirty="0" smtClean="0">
                <a:solidFill>
                  <a:srgbClr val="D60093"/>
                </a:solidFill>
                <a:latin typeface="Comic Sans MS" pitchFamily="66" charset="0"/>
              </a:rPr>
              <a:t>was once a little owl</a:t>
            </a:r>
            <a:r>
              <a:rPr lang="en-US" sz="4800" dirty="0" smtClean="0">
                <a:solidFill>
                  <a:srgbClr val="D60093"/>
                </a:solidFill>
                <a:latin typeface="Comic Sans MS" pitchFamily="66" charset="0"/>
              </a:rPr>
              <a:t>,</a:t>
            </a:r>
          </a:p>
          <a:p>
            <a:pPr eaLnBrk="1" hangingPunct="1">
              <a:buFont typeface="Arial" charset="0"/>
              <a:buNone/>
            </a:pPr>
            <a:r>
              <a:rPr lang="en-US" sz="4800" b="1" dirty="0" err="1" smtClean="0">
                <a:solidFill>
                  <a:srgbClr val="D60093"/>
                </a:solidFill>
                <a:latin typeface="Comic Sans MS" pitchFamily="66" charset="0"/>
              </a:rPr>
              <a:t>Owly</a:t>
            </a:r>
            <a:endParaRPr lang="en-US" sz="4800" b="1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800" b="1" dirty="0" err="1" smtClean="0">
                <a:solidFill>
                  <a:srgbClr val="D60093"/>
                </a:solidFill>
                <a:latin typeface="Comic Sans MS" pitchFamily="66" charset="0"/>
              </a:rPr>
              <a:t>Prowly</a:t>
            </a:r>
            <a:endParaRPr lang="en-US" sz="4800" b="1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800" b="1" dirty="0" err="1" smtClean="0">
                <a:solidFill>
                  <a:srgbClr val="D60093"/>
                </a:solidFill>
                <a:latin typeface="Comic Sans MS" pitchFamily="66" charset="0"/>
              </a:rPr>
              <a:t>Howly</a:t>
            </a:r>
            <a:endParaRPr lang="en-US" sz="4800" b="1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800" b="1" dirty="0" err="1" smtClean="0">
                <a:solidFill>
                  <a:srgbClr val="D60093"/>
                </a:solidFill>
                <a:latin typeface="Comic Sans MS" pitchFamily="66" charset="0"/>
              </a:rPr>
              <a:t>Owly</a:t>
            </a:r>
            <a:endParaRPr lang="en-US" sz="4800" b="1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800" b="1" dirty="0" err="1" smtClean="0">
                <a:solidFill>
                  <a:srgbClr val="D60093"/>
                </a:solidFill>
                <a:latin typeface="Comic Sans MS" pitchFamily="66" charset="0"/>
              </a:rPr>
              <a:t>Browny</a:t>
            </a:r>
            <a:r>
              <a:rPr lang="en-US" sz="4800" b="1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Comic Sans MS" pitchFamily="66" charset="0"/>
              </a:rPr>
              <a:t>fowly</a:t>
            </a:r>
            <a:endParaRPr lang="en-US" sz="4800" b="1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800" b="1" dirty="0" smtClean="0">
                <a:solidFill>
                  <a:srgbClr val="D60093"/>
                </a:solidFill>
                <a:latin typeface="Comic Sans MS" pitchFamily="66" charset="0"/>
              </a:rPr>
              <a:t>Little owl!</a:t>
            </a:r>
            <a:endParaRPr lang="ru-RU" sz="4800" b="1" dirty="0" smtClean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17411" name="Рисунок 3" descr="green-doll-o-letter.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500063"/>
            <a:ext cx="2305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0_6faf0_1105a8aa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2786063"/>
            <a:ext cx="407670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785813"/>
            <a:ext cx="8429625" cy="5268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953735"/>
                </a:solidFill>
                <a:latin typeface="Comic Sans MS" pitchFamily="66" charset="0"/>
              </a:rPr>
              <a:t>P</a:t>
            </a:r>
            <a:r>
              <a:rPr lang="en-US" sz="4400" dirty="0" smtClean="0">
                <a:solidFill>
                  <a:srgbClr val="953735"/>
                </a:solidFill>
                <a:latin typeface="Comic Sans MS" pitchFamily="66" charset="0"/>
              </a:rPr>
              <a:t> was once a little pump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953735"/>
                </a:solidFill>
                <a:latin typeface="Comic Sans MS" pitchFamily="66" charset="0"/>
              </a:rPr>
              <a:t>Pumpy</a:t>
            </a:r>
            <a:endParaRPr lang="en-US" sz="4400" b="1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953735"/>
                </a:solidFill>
                <a:latin typeface="Comic Sans MS" pitchFamily="66" charset="0"/>
              </a:rPr>
              <a:t>Slumpy</a:t>
            </a:r>
            <a:endParaRPr lang="en-US" sz="4400" b="1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953735"/>
                </a:solidFill>
                <a:latin typeface="Comic Sans MS" pitchFamily="66" charset="0"/>
              </a:rPr>
              <a:t>Flumpy</a:t>
            </a:r>
            <a:endParaRPr lang="en-US" sz="4400" b="1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953735"/>
                </a:solidFill>
                <a:latin typeface="Comic Sans MS" pitchFamily="66" charset="0"/>
              </a:rPr>
              <a:t>Pumpy</a:t>
            </a:r>
            <a:endParaRPr lang="en-US" sz="4400" b="1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953735"/>
                </a:solidFill>
                <a:latin typeface="Comic Sans MS" pitchFamily="66" charset="0"/>
              </a:rPr>
              <a:t>Dumpy,Thumpy</a:t>
            </a:r>
            <a:endParaRPr lang="en-US" sz="4400" b="1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953735"/>
                </a:solidFill>
                <a:latin typeface="Comic Sans MS" pitchFamily="66" charset="0"/>
              </a:rPr>
              <a:t>Little Pump!</a:t>
            </a:r>
            <a:endParaRPr lang="ru-RU" sz="4400" b="1" dirty="0" smtClean="0">
              <a:solidFill>
                <a:srgbClr val="953735"/>
              </a:solidFill>
              <a:latin typeface="Comic Sans MS" pitchFamily="66" charset="0"/>
            </a:endParaRPr>
          </a:p>
        </p:txBody>
      </p:sp>
      <p:pic>
        <p:nvPicPr>
          <p:cNvPr id="18435" name="Рисунок 3" descr="Bicycle_Pum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643188"/>
            <a:ext cx="3659188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green-doll-p-letter.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85750"/>
            <a:ext cx="2352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642938"/>
            <a:ext cx="8572500" cy="54117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Q </a:t>
            </a:r>
            <a:r>
              <a:rPr lang="en-US" sz="4400" dirty="0" smtClean="0">
                <a:solidFill>
                  <a:srgbClr val="7030A0"/>
                </a:solidFill>
                <a:latin typeface="Comic Sans MS" pitchFamily="66" charset="0"/>
              </a:rPr>
              <a:t>was once a little quail</a:t>
            </a:r>
            <a:r>
              <a:rPr lang="en-US" sz="3000" dirty="0" smtClean="0">
                <a:solidFill>
                  <a:srgbClr val="7030A0"/>
                </a:solidFill>
                <a:latin typeface="Comic Sans MS" pitchFamily="66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Comic Sans MS" pitchFamily="66" charset="0"/>
              </a:rPr>
              <a:t>Quaily</a:t>
            </a:r>
            <a:endParaRPr lang="en-US" sz="4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Comic Sans MS" pitchFamily="66" charset="0"/>
              </a:rPr>
              <a:t>Faily</a:t>
            </a:r>
            <a:endParaRPr lang="en-US" sz="4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Daily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Comic Sans MS" pitchFamily="66" charset="0"/>
              </a:rPr>
              <a:t>Quaily</a:t>
            </a:r>
            <a:endParaRPr lang="en-US" sz="4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Stumpy-</a:t>
            </a:r>
            <a:r>
              <a:rPr lang="en-US" sz="4400" b="1" dirty="0" err="1" smtClean="0">
                <a:solidFill>
                  <a:srgbClr val="7030A0"/>
                </a:solidFill>
                <a:latin typeface="Comic Sans MS" pitchFamily="66" charset="0"/>
              </a:rPr>
              <a:t>taily</a:t>
            </a:r>
            <a:endParaRPr lang="en-US" sz="4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Little Quail!</a:t>
            </a:r>
            <a:endParaRPr lang="ru-RU" sz="44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9459" name="Рисунок 3" descr="quail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2500313"/>
            <a:ext cx="40719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green-doll-q-letter.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-42863"/>
            <a:ext cx="27146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верина Екатерина\Desktop\Уэльс и Ирландия\Presenting the English-speaking countries\оригиналы\The ABC party 2012Smolyaninova\картинки\Рисунок3.jpg"/>
          <p:cNvPicPr>
            <a:picLocks noChangeAspect="1" noChangeArrowheads="1"/>
          </p:cNvPicPr>
          <p:nvPr/>
        </p:nvPicPr>
        <p:blipFill>
          <a:blip r:embed="rId2" cstate="print">
            <a:lum bright="16000" contrast="-12000"/>
          </a:blip>
          <a:srcRect/>
          <a:stretch>
            <a:fillRect/>
          </a:stretch>
        </p:blipFill>
        <p:spPr bwMode="auto">
          <a:xfrm>
            <a:off x="0" y="-571528"/>
            <a:ext cx="9144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 is for Cat. My Cat is grey,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 with me it likes to play.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0" b="1" dirty="0" smtClean="0">
                <a:solidFill>
                  <a:srgbClr val="DFD8E8"/>
                </a:solidFill>
              </a:rPr>
              <a:t>C</a:t>
            </a:r>
            <a:endParaRPr lang="ru-RU" sz="40000" b="1" dirty="0">
              <a:solidFill>
                <a:srgbClr val="DFD8E8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000125"/>
            <a:ext cx="8643938" cy="471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008000"/>
                </a:solidFill>
                <a:latin typeface="Comic Sans MS" pitchFamily="66" charset="0"/>
              </a:rPr>
              <a:t>R</a:t>
            </a:r>
            <a:r>
              <a:rPr lang="en-US" sz="4100" dirty="0" smtClean="0">
                <a:solidFill>
                  <a:srgbClr val="008000"/>
                </a:solidFill>
                <a:latin typeface="Comic Sans MS" pitchFamily="66" charset="0"/>
              </a:rPr>
              <a:t> was once a little rose,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008000"/>
                </a:solidFill>
                <a:latin typeface="Comic Sans MS" pitchFamily="66" charset="0"/>
              </a:rPr>
              <a:t>Rosy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008000"/>
                </a:solidFill>
                <a:latin typeface="Comic Sans MS" pitchFamily="66" charset="0"/>
              </a:rPr>
              <a:t>Posy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008000"/>
                </a:solidFill>
                <a:latin typeface="Comic Sans MS" pitchFamily="66" charset="0"/>
              </a:rPr>
              <a:t>Nosy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008000"/>
                </a:solidFill>
                <a:latin typeface="Comic Sans MS" pitchFamily="66" charset="0"/>
              </a:rPr>
              <a:t>Rosy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008000"/>
                </a:solidFill>
                <a:latin typeface="Comic Sans MS" pitchFamily="66" charset="0"/>
              </a:rPr>
              <a:t>Bows-y-grows-y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008000"/>
                </a:solidFill>
                <a:latin typeface="Comic Sans MS" pitchFamily="66" charset="0"/>
              </a:rPr>
              <a:t>Little Rose!</a:t>
            </a:r>
            <a:endParaRPr lang="ru-RU" sz="41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20483" name="Рисунок 3" descr="0_502d3_2229a7a6_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428875"/>
            <a:ext cx="319405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green-doll-r-letter.gi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3138" y="214313"/>
            <a:ext cx="30908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214282" y="428604"/>
            <a:ext cx="8429625" cy="6143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</a:rPr>
              <a:t>S</a:t>
            </a:r>
            <a:r>
              <a:rPr lang="en-US" sz="4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was once a little shrimp</a:t>
            </a:r>
            <a:r>
              <a:rPr lang="en-US" sz="4000" dirty="0" smtClean="0">
                <a:latin typeface="Comic Sans MS" pitchFamily="66" charset="0"/>
              </a:rPr>
              <a:t>,</a:t>
            </a:r>
          </a:p>
          <a:p>
            <a:pPr eaLnBrk="1" hangingPunct="1">
              <a:buFont typeface="Arial" charset="0"/>
              <a:buNone/>
            </a:pPr>
            <a:r>
              <a:rPr lang="en-US" sz="4800" b="1" dirty="0" err="1" smtClean="0">
                <a:solidFill>
                  <a:srgbClr val="FFFF00"/>
                </a:solidFill>
                <a:latin typeface="Comic Sans MS" pitchFamily="66" charset="0"/>
              </a:rPr>
              <a:t>Shrimpy</a:t>
            </a:r>
            <a:endParaRPr lang="en-US" sz="4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800" b="1" dirty="0" err="1" smtClean="0">
                <a:solidFill>
                  <a:srgbClr val="FFFF00"/>
                </a:solidFill>
                <a:latin typeface="Comic Sans MS" pitchFamily="66" charset="0"/>
              </a:rPr>
              <a:t>Nimpy</a:t>
            </a:r>
            <a:endParaRPr lang="en-US" sz="4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800" b="1" dirty="0" err="1" smtClean="0">
                <a:solidFill>
                  <a:srgbClr val="FFFF00"/>
                </a:solidFill>
                <a:latin typeface="Comic Sans MS" pitchFamily="66" charset="0"/>
              </a:rPr>
              <a:t>Flimpy</a:t>
            </a:r>
            <a:endParaRPr lang="en-US" sz="4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800" b="1" dirty="0" err="1" smtClean="0">
                <a:solidFill>
                  <a:srgbClr val="FFFF00"/>
                </a:solidFill>
                <a:latin typeface="Comic Sans MS" pitchFamily="66" charset="0"/>
              </a:rPr>
              <a:t>Shrimpy</a:t>
            </a:r>
            <a:endParaRPr lang="en-US" sz="4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Comic Sans MS" pitchFamily="66" charset="0"/>
              </a:rPr>
              <a:t>Jumpy-</a:t>
            </a:r>
            <a:r>
              <a:rPr lang="en-US" sz="4800" b="1" dirty="0" err="1" smtClean="0">
                <a:solidFill>
                  <a:srgbClr val="FFFF00"/>
                </a:solidFill>
                <a:latin typeface="Comic Sans MS" pitchFamily="66" charset="0"/>
              </a:rPr>
              <a:t>jimpy</a:t>
            </a:r>
            <a:endParaRPr lang="en-US" sz="4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Comic Sans MS" pitchFamily="66" charset="0"/>
              </a:rPr>
              <a:t>Little Shrimp!</a:t>
            </a:r>
            <a:endParaRPr lang="ru-RU" sz="48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1507" name="Рисунок 3" descr="f_48a6796b95ce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2928938"/>
            <a:ext cx="450056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green-doll-s-letter.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0"/>
            <a:ext cx="23145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642938"/>
            <a:ext cx="8572500" cy="5429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700" b="1" dirty="0" smtClean="0">
                <a:solidFill>
                  <a:srgbClr val="FF3399"/>
                </a:solidFill>
                <a:latin typeface="Comic Sans MS" pitchFamily="66" charset="0"/>
              </a:rPr>
              <a:t>T</a:t>
            </a:r>
            <a:r>
              <a:rPr lang="en-US" sz="3700" dirty="0" smtClean="0">
                <a:solidFill>
                  <a:srgbClr val="FF3399"/>
                </a:solidFill>
                <a:latin typeface="Comic Sans MS" pitchFamily="66" charset="0"/>
              </a:rPr>
              <a:t> was once a little thrush,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300" b="1" dirty="0" err="1" smtClean="0">
                <a:solidFill>
                  <a:srgbClr val="FF3399"/>
                </a:solidFill>
                <a:latin typeface="Comic Sans MS" pitchFamily="66" charset="0"/>
              </a:rPr>
              <a:t>Thrushy</a:t>
            </a:r>
            <a:r>
              <a:rPr lang="en-US" sz="5300" b="1" dirty="0" smtClean="0">
                <a:solidFill>
                  <a:srgbClr val="FF3399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300" b="1" dirty="0" err="1" smtClean="0">
                <a:solidFill>
                  <a:srgbClr val="FF3399"/>
                </a:solidFill>
                <a:latin typeface="Comic Sans MS" pitchFamily="66" charset="0"/>
              </a:rPr>
              <a:t>Hushy</a:t>
            </a:r>
            <a:r>
              <a:rPr lang="en-US" sz="5300" b="1" dirty="0" smtClean="0">
                <a:solidFill>
                  <a:srgbClr val="FF3399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300" b="1" dirty="0" smtClean="0">
                <a:solidFill>
                  <a:srgbClr val="FF3399"/>
                </a:solidFill>
                <a:latin typeface="Comic Sans MS" pitchFamily="66" charset="0"/>
              </a:rPr>
              <a:t>Bushy!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300" b="1" dirty="0" err="1" smtClean="0">
                <a:solidFill>
                  <a:srgbClr val="FF3399"/>
                </a:solidFill>
                <a:latin typeface="Comic Sans MS" pitchFamily="66" charset="0"/>
              </a:rPr>
              <a:t>Thrushy</a:t>
            </a:r>
            <a:r>
              <a:rPr lang="en-US" sz="5300" b="1" dirty="0" smtClean="0">
                <a:solidFill>
                  <a:srgbClr val="FF3399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300" b="1" dirty="0" err="1" smtClean="0">
                <a:solidFill>
                  <a:srgbClr val="FF3399"/>
                </a:solidFill>
                <a:latin typeface="Comic Sans MS" pitchFamily="66" charset="0"/>
              </a:rPr>
              <a:t>Flitty-Flushy</a:t>
            </a:r>
            <a:endParaRPr lang="en-US" sz="5300" b="1" dirty="0" smtClean="0">
              <a:solidFill>
                <a:srgbClr val="FF3399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5300" b="1" dirty="0" smtClean="0">
                <a:solidFill>
                  <a:srgbClr val="FF3399"/>
                </a:solidFill>
                <a:latin typeface="Comic Sans MS" pitchFamily="66" charset="0"/>
              </a:rPr>
              <a:t>Little Thrush!</a:t>
            </a:r>
            <a:endParaRPr lang="ru-RU" sz="5300" b="1" dirty="0" smtClean="0">
              <a:solidFill>
                <a:srgbClr val="FF3399"/>
              </a:solidFill>
              <a:latin typeface="Comic Sans MS" pitchFamily="66" charset="0"/>
            </a:endParaRPr>
          </a:p>
        </p:txBody>
      </p:sp>
      <p:pic>
        <p:nvPicPr>
          <p:cNvPr id="22531" name="Рисунок 4" descr="24153527_IMG_35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571750"/>
            <a:ext cx="314325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letter-t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42875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214313" y="571500"/>
            <a:ext cx="8358187" cy="526891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4400" b="1" dirty="0" smtClean="0">
                <a:latin typeface="Comic Sans MS" pitchFamily="66" charset="0"/>
              </a:rPr>
              <a:t>U</a:t>
            </a:r>
            <a:r>
              <a:rPr lang="en-US" sz="4400" dirty="0" smtClean="0">
                <a:latin typeface="Comic Sans MS" pitchFamily="66" charset="0"/>
              </a:rPr>
              <a:t> was once a little urn,</a:t>
            </a:r>
          </a:p>
          <a:p>
            <a:pPr eaLnBrk="1" hangingPunct="1">
              <a:buFont typeface="Arial" charset="0"/>
              <a:buNone/>
            </a:pPr>
            <a:r>
              <a:rPr lang="en-US" sz="4400" b="1" dirty="0" err="1" smtClean="0">
                <a:latin typeface="Comic Sans MS" pitchFamily="66" charset="0"/>
              </a:rPr>
              <a:t>Urny</a:t>
            </a:r>
            <a:endParaRPr lang="en-US" sz="4400" b="1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400" b="1" dirty="0" err="1" smtClean="0">
                <a:latin typeface="Comic Sans MS" pitchFamily="66" charset="0"/>
              </a:rPr>
              <a:t>Burny</a:t>
            </a:r>
            <a:endParaRPr lang="en-US" sz="4400" b="1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400" b="1" dirty="0" err="1" smtClean="0">
                <a:latin typeface="Comic Sans MS" pitchFamily="66" charset="0"/>
              </a:rPr>
              <a:t>Turny</a:t>
            </a:r>
            <a:endParaRPr lang="en-US" sz="4400" b="1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400" b="1" dirty="0" err="1" smtClean="0">
                <a:latin typeface="Comic Sans MS" pitchFamily="66" charset="0"/>
              </a:rPr>
              <a:t>Urny</a:t>
            </a:r>
            <a:endParaRPr lang="en-US" sz="4400" b="1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400" b="1" dirty="0" smtClean="0">
                <a:latin typeface="Comic Sans MS" pitchFamily="66" charset="0"/>
              </a:rPr>
              <a:t>Bubby-</a:t>
            </a:r>
            <a:r>
              <a:rPr lang="en-US" sz="4400" b="1" dirty="0" err="1" smtClean="0">
                <a:latin typeface="Comic Sans MS" pitchFamily="66" charset="0"/>
              </a:rPr>
              <a:t>burnUy</a:t>
            </a:r>
            <a:endParaRPr lang="en-US" sz="4400" b="1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400" b="1" dirty="0" smtClean="0">
                <a:latin typeface="Comic Sans MS" pitchFamily="66" charset="0"/>
              </a:rPr>
              <a:t>Little Urn!</a:t>
            </a:r>
            <a:endParaRPr lang="ru-RU" sz="4400" b="1" dirty="0" smtClean="0">
              <a:latin typeface="Comic Sans MS" pitchFamily="66" charset="0"/>
            </a:endParaRPr>
          </a:p>
        </p:txBody>
      </p:sp>
      <p:pic>
        <p:nvPicPr>
          <p:cNvPr id="23555" name="Рисунок 3" descr="IMG_79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3562350"/>
            <a:ext cx="397668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green-doll-u-let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85750"/>
            <a:ext cx="2670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571480"/>
            <a:ext cx="8501062" cy="5411788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n-US" sz="4400" b="1" dirty="0" smtClean="0">
                <a:solidFill>
                  <a:srgbClr val="604A7B"/>
                </a:solidFill>
                <a:latin typeface="Comic Sans MS" pitchFamily="66" charset="0"/>
              </a:rPr>
              <a:t>V </a:t>
            </a:r>
            <a:r>
              <a:rPr lang="en-US" sz="4400" dirty="0" smtClean="0">
                <a:solidFill>
                  <a:srgbClr val="604A7B"/>
                </a:solidFill>
                <a:latin typeface="Comic Sans MS" pitchFamily="66" charset="0"/>
              </a:rPr>
              <a:t>was a little vine,</a:t>
            </a:r>
          </a:p>
          <a:p>
            <a:pPr eaLnBrk="1" hangingPunct="1">
              <a:buFont typeface="Arial" charset="0"/>
              <a:buNone/>
            </a:pPr>
            <a:r>
              <a:rPr lang="en-US" sz="4400" b="1" dirty="0" err="1" smtClean="0">
                <a:solidFill>
                  <a:srgbClr val="604A7B"/>
                </a:solidFill>
                <a:latin typeface="Comic Sans MS" pitchFamily="66" charset="0"/>
              </a:rPr>
              <a:t>Viny</a:t>
            </a:r>
            <a:endParaRPr lang="en-US" sz="4400" b="1" dirty="0" smtClean="0">
              <a:solidFill>
                <a:srgbClr val="604A7B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400" b="1" dirty="0" smtClean="0">
                <a:solidFill>
                  <a:srgbClr val="604A7B"/>
                </a:solidFill>
                <a:latin typeface="Comic Sans MS" pitchFamily="66" charset="0"/>
              </a:rPr>
              <a:t>Winy</a:t>
            </a:r>
          </a:p>
          <a:p>
            <a:pPr eaLnBrk="1" hangingPunct="1">
              <a:buFont typeface="Arial" charset="0"/>
              <a:buNone/>
            </a:pPr>
            <a:r>
              <a:rPr lang="en-US" sz="4400" b="1" dirty="0" err="1" smtClean="0">
                <a:solidFill>
                  <a:srgbClr val="604A7B"/>
                </a:solidFill>
                <a:latin typeface="Comic Sans MS" pitchFamily="66" charset="0"/>
              </a:rPr>
              <a:t>Twiny</a:t>
            </a:r>
            <a:endParaRPr lang="en-US" sz="4400" b="1" dirty="0" smtClean="0">
              <a:solidFill>
                <a:srgbClr val="604A7B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400" b="1" dirty="0" err="1" smtClean="0">
                <a:solidFill>
                  <a:srgbClr val="604A7B"/>
                </a:solidFill>
                <a:latin typeface="Comic Sans MS" pitchFamily="66" charset="0"/>
              </a:rPr>
              <a:t>Viny</a:t>
            </a:r>
            <a:endParaRPr lang="en-US" sz="4400" b="1" dirty="0" smtClean="0">
              <a:solidFill>
                <a:srgbClr val="604A7B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400" b="1" dirty="0" smtClean="0">
                <a:solidFill>
                  <a:srgbClr val="604A7B"/>
                </a:solidFill>
                <a:latin typeface="Comic Sans MS" pitchFamily="66" charset="0"/>
              </a:rPr>
              <a:t>Twisty-</a:t>
            </a:r>
            <a:r>
              <a:rPr lang="en-US" sz="4400" b="1" dirty="0" err="1" smtClean="0">
                <a:solidFill>
                  <a:srgbClr val="604A7B"/>
                </a:solidFill>
                <a:latin typeface="Comic Sans MS" pitchFamily="66" charset="0"/>
              </a:rPr>
              <a:t>twiny</a:t>
            </a:r>
            <a:endParaRPr lang="en-US" sz="4400" b="1" dirty="0" smtClean="0">
              <a:solidFill>
                <a:srgbClr val="604A7B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400" b="1" dirty="0" smtClean="0">
                <a:solidFill>
                  <a:srgbClr val="604A7B"/>
                </a:solidFill>
                <a:latin typeface="Comic Sans MS" pitchFamily="66" charset="0"/>
              </a:rPr>
              <a:t>Little Vine!</a:t>
            </a:r>
            <a:endParaRPr lang="ru-RU" sz="4400" b="1" dirty="0" smtClean="0">
              <a:solidFill>
                <a:srgbClr val="604A7B"/>
              </a:solidFill>
              <a:latin typeface="Comic Sans MS" pitchFamily="66" charset="0"/>
            </a:endParaRPr>
          </a:p>
        </p:txBody>
      </p:sp>
      <p:pic>
        <p:nvPicPr>
          <p:cNvPr id="24579" name="Рисунок 3" descr="5af855018e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214563"/>
            <a:ext cx="41529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green-doll-v-let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57188"/>
            <a:ext cx="19621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000125"/>
            <a:ext cx="8643937" cy="51260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FF3300"/>
                </a:solidFill>
                <a:latin typeface="Comic Sans MS" pitchFamily="66" charset="0"/>
              </a:rPr>
              <a:t>W</a:t>
            </a:r>
            <a:r>
              <a:rPr lang="en-US" sz="4400" dirty="0" smtClean="0">
                <a:solidFill>
                  <a:srgbClr val="FF3300"/>
                </a:solidFill>
                <a:latin typeface="Comic Sans MS" pitchFamily="66" charset="0"/>
              </a:rPr>
              <a:t> was once a little whale,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FF3300"/>
                </a:solidFill>
                <a:latin typeface="Comic Sans MS" pitchFamily="66" charset="0"/>
              </a:rPr>
              <a:t>Whaly</a:t>
            </a:r>
            <a:endParaRPr lang="en-US" sz="44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FF3300"/>
                </a:solidFill>
                <a:latin typeface="Comic Sans MS" pitchFamily="66" charset="0"/>
              </a:rPr>
              <a:t>Scaly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FF3300"/>
                </a:solidFill>
                <a:latin typeface="Comic Sans MS" pitchFamily="66" charset="0"/>
              </a:rPr>
              <a:t>Shaly</a:t>
            </a:r>
            <a:endParaRPr lang="en-US" sz="44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FF3300"/>
                </a:solidFill>
                <a:latin typeface="Comic Sans MS" pitchFamily="66" charset="0"/>
              </a:rPr>
              <a:t>Whaly</a:t>
            </a:r>
            <a:endParaRPr lang="en-US" sz="44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FF3300"/>
                </a:solidFill>
                <a:latin typeface="Comic Sans MS" pitchFamily="66" charset="0"/>
              </a:rPr>
              <a:t>Tumby-</a:t>
            </a:r>
            <a:r>
              <a:rPr lang="en-US" sz="4400" b="1" dirty="0" err="1" smtClean="0">
                <a:solidFill>
                  <a:srgbClr val="FF3300"/>
                </a:solidFill>
                <a:latin typeface="Comic Sans MS" pitchFamily="66" charset="0"/>
              </a:rPr>
              <a:t>taily</a:t>
            </a:r>
            <a:endParaRPr lang="en-US" sz="44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FF3300"/>
                </a:solidFill>
                <a:latin typeface="Comic Sans MS" pitchFamily="66" charset="0"/>
              </a:rPr>
              <a:t>Mightly</a:t>
            </a:r>
            <a:r>
              <a:rPr lang="en-US" sz="4400" b="1" dirty="0" smtClean="0">
                <a:solidFill>
                  <a:srgbClr val="FF3300"/>
                </a:solidFill>
                <a:latin typeface="Comic Sans MS" pitchFamily="66" charset="0"/>
              </a:rPr>
              <a:t> Whale!</a:t>
            </a:r>
            <a:endParaRPr lang="ru-RU" sz="4400" b="1" dirty="0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5603" name="Рисунок 3" descr="topht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43125"/>
            <a:ext cx="4452938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green-doll-w-let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214313"/>
            <a:ext cx="28479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642938"/>
            <a:ext cx="8572500" cy="5072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700" b="1" dirty="0" smtClean="0">
                <a:solidFill>
                  <a:srgbClr val="953735"/>
                </a:solidFill>
                <a:latin typeface="Comic Sans MS" pitchFamily="66" charset="0"/>
              </a:rPr>
              <a:t>X</a:t>
            </a:r>
            <a:r>
              <a:rPr lang="en-US" sz="3700" dirty="0" smtClean="0">
                <a:solidFill>
                  <a:srgbClr val="953735"/>
                </a:solidFill>
                <a:latin typeface="Comic Sans MS" pitchFamily="66" charset="0"/>
              </a:rPr>
              <a:t> was once a great </a:t>
            </a:r>
            <a:endParaRPr lang="ru-RU" sz="3700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700" dirty="0" smtClean="0">
                <a:solidFill>
                  <a:srgbClr val="953735"/>
                </a:solidFill>
                <a:latin typeface="Comic Sans MS" pitchFamily="66" charset="0"/>
              </a:rPr>
              <a:t>king Xerxes,</a:t>
            </a:r>
            <a:endParaRPr lang="ru-RU" sz="3700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700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700" b="1" dirty="0" err="1" smtClean="0">
                <a:solidFill>
                  <a:srgbClr val="953735"/>
                </a:solidFill>
                <a:latin typeface="Comic Sans MS" pitchFamily="66" charset="0"/>
              </a:rPr>
              <a:t>Xerxy</a:t>
            </a:r>
            <a:endParaRPr lang="en-US" sz="3700" b="1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700" b="1" dirty="0" err="1" smtClean="0">
                <a:solidFill>
                  <a:srgbClr val="953735"/>
                </a:solidFill>
                <a:latin typeface="Comic Sans MS" pitchFamily="66" charset="0"/>
              </a:rPr>
              <a:t>Perxy</a:t>
            </a:r>
            <a:endParaRPr lang="en-US" sz="3700" b="1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700" b="1" dirty="0" err="1" smtClean="0">
                <a:solidFill>
                  <a:srgbClr val="953735"/>
                </a:solidFill>
                <a:latin typeface="Comic Sans MS" pitchFamily="66" charset="0"/>
              </a:rPr>
              <a:t>Turxy</a:t>
            </a:r>
            <a:endParaRPr lang="en-US" sz="3700" b="1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700" b="1" dirty="0" err="1" smtClean="0">
                <a:solidFill>
                  <a:srgbClr val="953735"/>
                </a:solidFill>
                <a:latin typeface="Comic Sans MS" pitchFamily="66" charset="0"/>
              </a:rPr>
              <a:t>Xerxy</a:t>
            </a:r>
            <a:endParaRPr lang="en-US" sz="3700" b="1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700" b="1" dirty="0" err="1" smtClean="0">
                <a:solidFill>
                  <a:srgbClr val="953735"/>
                </a:solidFill>
                <a:latin typeface="Comic Sans MS" pitchFamily="66" charset="0"/>
              </a:rPr>
              <a:t>Linxy</a:t>
            </a:r>
            <a:r>
              <a:rPr lang="en-US" sz="3700" b="1" dirty="0" smtClean="0">
                <a:solidFill>
                  <a:srgbClr val="953735"/>
                </a:solidFill>
                <a:latin typeface="Comic Sans MS" pitchFamily="66" charset="0"/>
              </a:rPr>
              <a:t> </a:t>
            </a:r>
            <a:r>
              <a:rPr lang="en-US" sz="3700" b="1" dirty="0" err="1" smtClean="0">
                <a:solidFill>
                  <a:srgbClr val="953735"/>
                </a:solidFill>
                <a:latin typeface="Comic Sans MS" pitchFamily="66" charset="0"/>
              </a:rPr>
              <a:t>Lurxy</a:t>
            </a:r>
            <a:endParaRPr lang="en-US" sz="3700" b="1" dirty="0" smtClean="0">
              <a:solidFill>
                <a:srgbClr val="953735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700" b="1" dirty="0" smtClean="0">
                <a:solidFill>
                  <a:srgbClr val="953735"/>
                </a:solidFill>
                <a:latin typeface="Comic Sans MS" pitchFamily="66" charset="0"/>
              </a:rPr>
              <a:t>Great King Xerxes!</a:t>
            </a:r>
            <a:endParaRPr lang="ru-RU" sz="3700" b="1" dirty="0" smtClean="0">
              <a:solidFill>
                <a:srgbClr val="953735"/>
              </a:solidFill>
              <a:latin typeface="Comic Sans MS" pitchFamily="66" charset="0"/>
            </a:endParaRPr>
          </a:p>
        </p:txBody>
      </p:sp>
      <p:pic>
        <p:nvPicPr>
          <p:cNvPr id="26627" name="Рисунок 3" descr="4tth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500313"/>
            <a:ext cx="32273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Users\Марина\Desktop\GifMania\green doll letter X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0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714375"/>
            <a:ext cx="8429625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17375E"/>
                </a:solidFill>
                <a:latin typeface="Comic Sans MS" pitchFamily="66" charset="0"/>
              </a:rPr>
              <a:t>Y</a:t>
            </a:r>
            <a:r>
              <a:rPr lang="en-US" sz="4400" dirty="0" smtClean="0">
                <a:solidFill>
                  <a:srgbClr val="17375E"/>
                </a:solidFill>
                <a:latin typeface="Comic Sans MS" pitchFamily="66" charset="0"/>
              </a:rPr>
              <a:t> was once a little yew,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17375E"/>
                </a:solidFill>
                <a:latin typeface="Comic Sans MS" pitchFamily="66" charset="0"/>
              </a:rPr>
              <a:t>Yewdy</a:t>
            </a:r>
            <a:endParaRPr lang="en-US" sz="4400" b="1" dirty="0" smtClean="0">
              <a:solidFill>
                <a:srgbClr val="17375E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17375E"/>
                </a:solidFill>
                <a:latin typeface="Comic Sans MS" pitchFamily="66" charset="0"/>
              </a:rPr>
              <a:t>Fewdy</a:t>
            </a:r>
            <a:endParaRPr lang="en-US" sz="4400" b="1" dirty="0" smtClean="0">
              <a:solidFill>
                <a:srgbClr val="17375E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17375E"/>
                </a:solidFill>
                <a:latin typeface="Comic Sans MS" pitchFamily="66" charset="0"/>
              </a:rPr>
              <a:t>Crudy</a:t>
            </a:r>
            <a:endParaRPr lang="en-US" sz="4400" b="1" dirty="0" smtClean="0">
              <a:solidFill>
                <a:srgbClr val="17375E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17375E"/>
                </a:solidFill>
                <a:latin typeface="Comic Sans MS" pitchFamily="66" charset="0"/>
              </a:rPr>
              <a:t>Yewdy</a:t>
            </a:r>
            <a:endParaRPr lang="en-US" sz="4400" b="1" dirty="0" smtClean="0">
              <a:solidFill>
                <a:srgbClr val="17375E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17375E"/>
                </a:solidFill>
                <a:latin typeface="Comic Sans MS" pitchFamily="66" charset="0"/>
              </a:rPr>
              <a:t>Growdy,grewdy</a:t>
            </a:r>
            <a:r>
              <a:rPr lang="en-US" sz="4400" b="1" dirty="0" smtClean="0">
                <a:solidFill>
                  <a:srgbClr val="17375E"/>
                </a:solidFill>
                <a:latin typeface="Comic Sans MS" pitchFamily="66" charset="0"/>
              </a:rPr>
              <a:t>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17375E"/>
                </a:solidFill>
                <a:latin typeface="Comic Sans MS" pitchFamily="66" charset="0"/>
              </a:rPr>
              <a:t>Little Yew</a:t>
            </a:r>
          </a:p>
          <a:p>
            <a:pPr eaLnBrk="1" hangingPunct="1">
              <a:lnSpc>
                <a:spcPct val="80000"/>
              </a:lnSpc>
            </a:pPr>
            <a:endParaRPr lang="ru-RU" sz="3000" dirty="0" smtClean="0"/>
          </a:p>
        </p:txBody>
      </p:sp>
      <p:pic>
        <p:nvPicPr>
          <p:cNvPr id="27651" name="Рисунок 3" descr="yew---08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075" y="2405063"/>
            <a:ext cx="2884488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4486852-3d------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38" y="0"/>
            <a:ext cx="2405062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642938"/>
            <a:ext cx="8501062" cy="5340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Comic Sans MS" pitchFamily="66" charset="0"/>
              </a:rPr>
              <a:t>Z</a:t>
            </a:r>
            <a:r>
              <a:rPr lang="en-US" sz="4400" dirty="0" smtClean="0">
                <a:solidFill>
                  <a:srgbClr val="00B050"/>
                </a:solidFill>
                <a:latin typeface="Comic Sans MS" pitchFamily="66" charset="0"/>
              </a:rPr>
              <a:t> was once a piece of zinc,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00B050"/>
                </a:solidFill>
                <a:latin typeface="Comic Sans MS" pitchFamily="66" charset="0"/>
              </a:rPr>
              <a:t>Tinky</a:t>
            </a:r>
            <a:endParaRPr lang="en-US" sz="4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00B050"/>
                </a:solidFill>
                <a:latin typeface="Comic Sans MS" pitchFamily="66" charset="0"/>
              </a:rPr>
              <a:t>Winky</a:t>
            </a:r>
            <a:endParaRPr lang="en-US" sz="4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00B050"/>
                </a:solidFill>
                <a:latin typeface="Comic Sans MS" pitchFamily="66" charset="0"/>
              </a:rPr>
              <a:t>Blinky</a:t>
            </a:r>
            <a:endParaRPr lang="en-US" sz="4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00B050"/>
                </a:solidFill>
                <a:latin typeface="Comic Sans MS" pitchFamily="66" charset="0"/>
              </a:rPr>
              <a:t>Tinky</a:t>
            </a:r>
            <a:endParaRPr lang="en-US" sz="4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err="1" smtClean="0">
                <a:solidFill>
                  <a:srgbClr val="00B050"/>
                </a:solidFill>
                <a:latin typeface="Comic Sans MS" pitchFamily="66" charset="0"/>
              </a:rPr>
              <a:t>Tinkly</a:t>
            </a:r>
            <a:r>
              <a:rPr lang="en-US" sz="4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Comic Sans MS" pitchFamily="66" charset="0"/>
              </a:rPr>
              <a:t>Minky</a:t>
            </a:r>
            <a:endParaRPr lang="en-US" sz="4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Comic Sans MS" pitchFamily="66" charset="0"/>
              </a:rPr>
              <a:t>Piece of Zinc!</a:t>
            </a:r>
            <a:endParaRPr lang="ru-RU" sz="44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8675" name="Рисунок 3" descr="142ed0516c0eeee9c9dc9530315f9de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928938"/>
            <a:ext cx="41846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z-letter1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61950"/>
            <a:ext cx="2428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me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7929618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верина Екатерина\Desktop\Уэльс и Ирландия\Presenting the English-speaking countries\оригиналы\The ABC party 2012Smolyaninova\картинки\Рисунок4.jpg"/>
          <p:cNvPicPr>
            <a:picLocks noChangeAspect="1" noChangeArrowheads="1"/>
          </p:cNvPicPr>
          <p:nvPr/>
        </p:nvPicPr>
        <p:blipFill>
          <a:blip r:embed="rId2" cstate="print">
            <a:lum bright="12000" contrast="-21000"/>
          </a:blip>
          <a:srcRect/>
          <a:stretch>
            <a:fillRect/>
          </a:stretch>
        </p:blipFill>
        <p:spPr bwMode="auto">
          <a:xfrm>
            <a:off x="-785850" y="0"/>
            <a:ext cx="109716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 is for Dog and for Doggy.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 have a dog, not a doggy.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ru-RU" sz="40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аверина Екатерина\Desktop\Уэльс и Ирландия\Presenting the English-speaking countries\оригиналы\The ABC party 2012Smolyaninova\картинки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01385" cy="6858000"/>
          </a:xfrm>
          <a:prstGeom prst="rect">
            <a:avLst/>
          </a:prstGeom>
          <a:noFill/>
        </p:spPr>
      </p:pic>
      <p:pic>
        <p:nvPicPr>
          <p:cNvPr id="6" name="Содержимое 5" descr="3768951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86644" y="571480"/>
            <a:ext cx="1054913" cy="1002819"/>
          </a:xfrm>
        </p:spPr>
      </p:pic>
      <p:pic>
        <p:nvPicPr>
          <p:cNvPr id="7" name="Рисунок 6" descr="photo17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14290"/>
            <a:ext cx="1352550" cy="1276350"/>
          </a:xfrm>
          <a:prstGeom prst="rect">
            <a:avLst/>
          </a:prstGeom>
        </p:spPr>
      </p:pic>
      <p:pic>
        <p:nvPicPr>
          <p:cNvPr id="8" name="Рисунок 7" descr="376895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785926"/>
            <a:ext cx="771525" cy="733425"/>
          </a:xfrm>
          <a:prstGeom prst="rect">
            <a:avLst/>
          </a:prstGeom>
        </p:spPr>
      </p:pic>
      <p:pic>
        <p:nvPicPr>
          <p:cNvPr id="9" name="Рисунок 8" descr="photo17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284984"/>
            <a:ext cx="1352550" cy="1276350"/>
          </a:xfrm>
          <a:prstGeom prst="rect">
            <a:avLst/>
          </a:prstGeom>
        </p:spPr>
      </p:pic>
      <p:pic>
        <p:nvPicPr>
          <p:cNvPr id="10" name="Рисунок 9" descr="th_StarGoldSparkleSpin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571876"/>
            <a:ext cx="1524000" cy="1524000"/>
          </a:xfrm>
          <a:prstGeom prst="rect">
            <a:avLst/>
          </a:prstGeom>
        </p:spPr>
      </p:pic>
      <p:pic>
        <p:nvPicPr>
          <p:cNvPr id="11" name="Рисунок 10" descr="376895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2928934"/>
            <a:ext cx="771525" cy="733425"/>
          </a:xfrm>
          <a:prstGeom prst="rect">
            <a:avLst/>
          </a:prstGeom>
        </p:spPr>
      </p:pic>
      <p:pic>
        <p:nvPicPr>
          <p:cNvPr id="12" name="Рисунок 11" descr="photo17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857364"/>
            <a:ext cx="1352550" cy="1276350"/>
          </a:xfrm>
          <a:prstGeom prst="rect">
            <a:avLst/>
          </a:prstGeom>
        </p:spPr>
      </p:pic>
      <p:pic>
        <p:nvPicPr>
          <p:cNvPr id="13" name="Рисунок 12" descr="th_StarGoldSparkleSpin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357430"/>
            <a:ext cx="1524000" cy="1524000"/>
          </a:xfrm>
          <a:prstGeom prst="rect">
            <a:avLst/>
          </a:prstGeom>
        </p:spPr>
      </p:pic>
      <p:pic>
        <p:nvPicPr>
          <p:cNvPr id="14" name="Рисунок 13" descr="th_StarGoldSparkleSpin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643446"/>
            <a:ext cx="1881190" cy="1809752"/>
          </a:xfrm>
          <a:prstGeom prst="rect">
            <a:avLst/>
          </a:prstGeom>
        </p:spPr>
      </p:pic>
      <p:pic>
        <p:nvPicPr>
          <p:cNvPr id="15" name="Рисунок 14" descr="376895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5214950"/>
            <a:ext cx="1357322" cy="1447805"/>
          </a:xfrm>
          <a:prstGeom prst="rect">
            <a:avLst/>
          </a:prstGeom>
        </p:spPr>
      </p:pic>
      <p:pic>
        <p:nvPicPr>
          <p:cNvPr id="16" name="Рисунок 15" descr="photo17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714884"/>
            <a:ext cx="1352550" cy="1276350"/>
          </a:xfrm>
          <a:prstGeom prst="rect">
            <a:avLst/>
          </a:prstGeom>
        </p:spPr>
      </p:pic>
      <p:pic>
        <p:nvPicPr>
          <p:cNvPr id="17" name="Рисунок 16" descr="th_StarGoldSparkleSpin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42852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me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7929618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аверина Екатерина\Desktop\Уэльс и Ирландия\Presenting the English-speaking countries\оригиналы\The ABC party 2012Smolyaninova\картинки\687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Каверина Екатерина\Desktop\Уэльс и Ирландия\Presenting the English-speaking countries\оригиналы\The ABC party 2012Smolyaninova\картинки\5876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1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Каверина Екатерина\Desktop\Уэльс и Ирландия\Presenting the English-speaking countries\оригиналы\The ABC party 2012Smolyaninova\картинки\90897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me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7929618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3_big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459" y="4293096"/>
            <a:ext cx="5349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Rainbow purple , rainbow blue ,</a:t>
            </a:r>
          </a:p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Rainbow green and yellow , too.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BatangChe" pitchFamily="49" charset="-127"/>
            </a:endParaRP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inting_A_Rainbow_freecomputerdesktopwallpaper_p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08920"/>
            <a:ext cx="52645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  <a:latin typeface="Comic Sans MS" pitchFamily="66" charset="0"/>
              </a:rPr>
              <a:t>Rainbow orange , rainbow red ,</a:t>
            </a:r>
          </a:p>
          <a:p>
            <a:r>
              <a:rPr lang="en-US" sz="2800" i="1" dirty="0" smtClean="0">
                <a:solidFill>
                  <a:srgbClr val="7030A0"/>
                </a:solidFill>
                <a:latin typeface="Comic Sans MS" pitchFamily="66" charset="0"/>
              </a:rPr>
              <a:t>Rainbow shining over head.</a:t>
            </a:r>
            <a:endParaRPr lang="ru-RU" sz="2800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bow.pn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6268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Comic Sans MS" pitchFamily="66" charset="0"/>
              </a:rPr>
              <a:t>Come and count the colours with me.</a:t>
            </a:r>
          </a:p>
          <a:p>
            <a:r>
              <a:rPr lang="en-US" sz="2800" i="1" dirty="0" smtClean="0">
                <a:solidFill>
                  <a:srgbClr val="0070C0"/>
                </a:solidFill>
                <a:latin typeface="Comic Sans MS" pitchFamily="66" charset="0"/>
              </a:rPr>
              <a:t>How many colours can you see?</a:t>
            </a:r>
            <a:endParaRPr lang="ru-RU" sz="28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2507" y="5903893"/>
            <a:ext cx="6391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92D050"/>
                </a:solidFill>
                <a:latin typeface="Comic Sans MS" pitchFamily="66" charset="0"/>
              </a:rPr>
              <a:t>One , two , three , on down to green ,</a:t>
            </a:r>
          </a:p>
          <a:p>
            <a:r>
              <a:rPr lang="en-US" sz="2800" i="1" dirty="0" smtClean="0">
                <a:solidFill>
                  <a:srgbClr val="92D050"/>
                </a:solidFill>
                <a:latin typeface="Comic Sans MS" pitchFamily="66" charset="0"/>
              </a:rPr>
              <a:t>Four , five , six colours can be seen!</a:t>
            </a:r>
            <a:endParaRPr lang="ru-RU" sz="2800" i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3_big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459" y="4293096"/>
            <a:ext cx="5349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Rainbow purple , rainbow blue ,</a:t>
            </a:r>
          </a:p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Rainbow green and yellow , too.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3937754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верина Екатерина\Desktop\Уэльс и Ирландия\Presenting the English-speaking countries\оригиналы\The ABC party 2012Smolyaninova\картинки\Рисунок5.png"/>
          <p:cNvPicPr>
            <a:picLocks noChangeAspect="1" noChangeArrowheads="1"/>
          </p:cNvPicPr>
          <p:nvPr/>
        </p:nvPicPr>
        <p:blipFill>
          <a:blip r:embed="rId2" cstate="print">
            <a:lum bright="16000" contrast="-24000"/>
          </a:blip>
          <a:srcRect/>
          <a:stretch>
            <a:fillRect/>
          </a:stretch>
        </p:blipFill>
        <p:spPr bwMode="auto">
          <a:xfrm>
            <a:off x="-1071602" y="0"/>
            <a:ext cx="10409934" cy="66056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 is for eight and for eleven.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How much is eight and eleven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0" b="1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endParaRPr lang="ru-RU" sz="40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inting_A_Rainbow_freecomputerdesktopwallpaper_p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08920"/>
            <a:ext cx="52645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  <a:latin typeface="Comic Sans MS" pitchFamily="66" charset="0"/>
              </a:rPr>
              <a:t>Rainbow orange , rainbow red ,</a:t>
            </a:r>
          </a:p>
          <a:p>
            <a:r>
              <a:rPr lang="en-US" sz="2800" i="1" dirty="0" smtClean="0">
                <a:solidFill>
                  <a:srgbClr val="7030A0"/>
                </a:solidFill>
                <a:latin typeface="Comic Sans MS" pitchFamily="66" charset="0"/>
              </a:rPr>
              <a:t>Rainbow shining over head.</a:t>
            </a:r>
            <a:endParaRPr lang="ru-RU" sz="2800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27677"/>
      </p:ext>
    </p:extLst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верина Екатерина\Desktop\Уэльс и Ирландия\Presenting the English-speaking countries\оригиналы\The ABC party 2012Smolyaninova\картинки\Рисунок5.jpg"/>
          <p:cNvPicPr>
            <a:picLocks noChangeAspect="1" noChangeArrowheads="1"/>
          </p:cNvPicPr>
          <p:nvPr/>
        </p:nvPicPr>
        <p:blipFill>
          <a:blip r:embed="rId2" cstate="print">
            <a:lum bright="27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 is for flowers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red and blue,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White and yellow and rosy,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too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40000" b="1" dirty="0" smtClean="0">
                <a:solidFill>
                  <a:srgbClr val="FFFF00"/>
                </a:solidFill>
              </a:rPr>
              <a:t>F</a:t>
            </a:r>
            <a:endParaRPr lang="ru-RU" sz="40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верина Екатерина\Desktop\Уэльс и Ирландия\Presenting the English-speaking countries\оригиналы\The ABC party 2012Smolyaninova\картинки\Рисунок6.jpg"/>
          <p:cNvPicPr>
            <a:picLocks noChangeAspect="1" noChangeArrowheads="1"/>
          </p:cNvPicPr>
          <p:nvPr/>
        </p:nvPicPr>
        <p:blipFill>
          <a:blip r:embed="rId2" cstate="print">
            <a:lum bright="21000" contrast="-31000"/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 is for Girl, and also for garden.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 see a girl going to the garden.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0" b="1" dirty="0" smtClean="0">
                <a:solidFill>
                  <a:schemeClr val="bg1"/>
                </a:solidFill>
              </a:rPr>
              <a:t>G</a:t>
            </a:r>
            <a:endParaRPr lang="ru-RU" sz="40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862</Words>
  <Application>Microsoft Office PowerPoint</Application>
  <PresentationFormat>Экран (4:3)</PresentationFormat>
  <Paragraphs>252</Paragraphs>
  <Slides>70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WELCOME TO</vt:lpstr>
      <vt:lpstr>Презентация PowerPoint</vt:lpstr>
      <vt:lpstr>A is for Apples and Apple-trees You can see apples on apple trees.</vt:lpstr>
      <vt:lpstr>B is for Books and for Bookcase. I have many books in my bookcase.                                                        </vt:lpstr>
      <vt:lpstr>C is for Cat. My Cat is grey, And with me it likes to play.</vt:lpstr>
      <vt:lpstr>D is for Dog and for Doggy. I have a dog, not a doggy.</vt:lpstr>
      <vt:lpstr>E is for eight and for eleven. How much is eight and eleven?</vt:lpstr>
      <vt:lpstr>F is for flowers: red and blue, White and yellow and rosy, too.</vt:lpstr>
      <vt:lpstr>G is for Girl, and also for garden. I see a girl going to the garden.</vt:lpstr>
      <vt:lpstr>H is for hand. I have two hands. This is the way I clap my hands.</vt:lpstr>
      <vt:lpstr>I is for I. I’m a boy, and I’m ten. I like to play with my brother Ben.</vt:lpstr>
      <vt:lpstr>J is for Jam. This is apple jam. Jimmy likes it, and so does Sam.</vt:lpstr>
      <vt:lpstr>K is for kite. Kate has a kite. It is little, and it is white</vt:lpstr>
      <vt:lpstr>L is for letter. This letter is for me. It is from my sister, as you can see.</vt:lpstr>
      <vt:lpstr>M is for May and for May Day. For March and for Mother’s day.</vt:lpstr>
      <vt:lpstr>N is for nine, ninety and ninety-nine. Children, how much is ninety and nine?</vt:lpstr>
      <vt:lpstr>O is for one. One and two is three. Three little cats are in a tree.</vt:lpstr>
      <vt:lpstr>P is for pencils. With them I draw: a red pen, a green tree and a blue door.</vt:lpstr>
      <vt:lpstr>Q is for Questions. How are you? How old are you?And how do you do?</vt:lpstr>
      <vt:lpstr>R is for red. Many things are red. What can be red? Do you know, Fred?</vt:lpstr>
      <vt:lpstr>S is for street. This is my street. I have many trees in my street. </vt:lpstr>
      <vt:lpstr>T is for Tick and for Tock. “Tick-tock”, - says the clock.</vt:lpstr>
      <vt:lpstr>U is for Under, but not for At. “I’m under the tree”, - says Pat.</vt:lpstr>
      <vt:lpstr>V is in five and also in seven. It is in twelve and eleven</vt:lpstr>
      <vt:lpstr>W is for Winter, when it is cold. But I like winter and I like cold.</vt:lpstr>
      <vt:lpstr>X is in six. Let’s count up to six! One, two, three, four, five, six!</vt:lpstr>
      <vt:lpstr>Y is for Yard where children play. They play in the yard every day.</vt:lpstr>
      <vt:lpstr>Z is for zoo. Let’s go to the Zoo. I like to go to the Zoo. And you?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Каверина Екатерина</dc:creator>
  <cp:lastModifiedBy>Климова</cp:lastModifiedBy>
  <cp:revision>49</cp:revision>
  <dcterms:created xsi:type="dcterms:W3CDTF">2012-04-12T18:28:27Z</dcterms:created>
  <dcterms:modified xsi:type="dcterms:W3CDTF">2012-05-16T04:21:43Z</dcterms:modified>
</cp:coreProperties>
</file>