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56" r:id="rId4"/>
    <p:sldId id="257" r:id="rId5"/>
    <p:sldId id="271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78" d="100"/>
          <a:sy n="78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782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44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83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34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82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40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623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90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720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84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E436-5D9A-4468-B834-39814A22546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52C7-E70B-4FD2-B6CA-0FE71B78C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4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99592" y="745827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Фестиваль педагогических идей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«Открытый урок»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Раздел: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«Преподавание иностранных языков»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Идентификационный номер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254-552-961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Ли Анжела Александровна, высшая категория, Отличник Народного Образования 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Место работы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 Государственное Бюджетное Образовательное Учреждение Средняя общеобразовательная школа №731, г. Москва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Должность: учитель английского и немецкого языков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УМК М.З.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Н.Н.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7 класс,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Olympic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Games”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737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G:\школа анимашки\комп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29867"/>
            <a:ext cx="3351528" cy="269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G:\школа анимашки\но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1439" y="3284984"/>
            <a:ext cx="819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ea typeface="Calibri"/>
                <a:cs typeface="Times New Roman"/>
              </a:rPr>
              <a:t>V</a:t>
            </a:r>
            <a:r>
              <a:rPr lang="ru-RU" sz="3200" b="1" dirty="0" smtClean="0">
                <a:ea typeface="Calibri"/>
                <a:cs typeface="Times New Roman"/>
              </a:rPr>
              <a:t>. Формирование навыков чтения и </a:t>
            </a:r>
            <a:r>
              <a:rPr lang="ru-RU" sz="3200" b="1" dirty="0" err="1" smtClean="0">
                <a:ea typeface="Calibri"/>
                <a:cs typeface="Times New Roman"/>
              </a:rPr>
              <a:t>аудирования</a:t>
            </a:r>
            <a:r>
              <a:rPr lang="ru-RU" sz="3200" b="1" dirty="0" smtClean="0">
                <a:ea typeface="Calibri"/>
                <a:cs typeface="Times New Roman"/>
              </a:rPr>
              <a:t> по теме «Олимпийские игры»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29868"/>
            <a:ext cx="3826768" cy="4596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Компьютерное оборудование, ТСО, используемое на данном этапе</a:t>
            </a:r>
            <a:endParaRPr lang="ru-RU" sz="2200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Компьютер</a:t>
            </a:r>
            <a:r>
              <a:rPr lang="ru-RU" b="1" dirty="0"/>
              <a:t>, интерактивная доска, </a:t>
            </a:r>
            <a:r>
              <a:rPr lang="ru-RU" b="1" dirty="0" err="1"/>
              <a:t>видеоприложение</a:t>
            </a:r>
            <a:r>
              <a:rPr lang="ru-RU" b="1" dirty="0"/>
              <a:t> к тексту для </a:t>
            </a:r>
            <a:r>
              <a:rPr lang="ru-RU" b="1" dirty="0" err="1"/>
              <a:t>аудирования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1. Снятие фонетических трудностей. Чтение названий и дат изолированно за П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Чтение У про се6я упр. 63 стр.114 и ответы вслух на вопросы.</a:t>
            </a:r>
          </a:p>
          <a:p>
            <a:r>
              <a:rPr lang="ru-RU" sz="2400" dirty="0">
                <a:solidFill>
                  <a:srgbClr val="00B050"/>
                </a:solidFill>
              </a:rPr>
              <a:t>2. </a:t>
            </a:r>
            <a:r>
              <a:rPr lang="ru-RU" sz="2400" dirty="0" err="1">
                <a:solidFill>
                  <a:srgbClr val="00B050"/>
                </a:solidFill>
              </a:rPr>
              <a:t>Аудирование</a:t>
            </a:r>
            <a:r>
              <a:rPr lang="ru-RU" sz="2400" dirty="0">
                <a:solidFill>
                  <a:srgbClr val="00B050"/>
                </a:solidFill>
              </a:rPr>
              <a:t> текста с </a:t>
            </a:r>
            <a:r>
              <a:rPr lang="ru-RU" sz="2400" dirty="0" err="1" smtClean="0">
                <a:solidFill>
                  <a:srgbClr val="00B050"/>
                </a:solidFill>
              </a:rPr>
              <a:t>видеоприложением</a:t>
            </a:r>
            <a:r>
              <a:rPr lang="ru-RU" dirty="0" smtClean="0">
                <a:solidFill>
                  <a:srgbClr val="00B050"/>
                </a:solidFill>
              </a:rPr>
              <a:t>. (</a:t>
            </a:r>
            <a:r>
              <a:rPr lang="ru-RU" sz="2200" dirty="0" smtClean="0">
                <a:solidFill>
                  <a:srgbClr val="00B050"/>
                </a:solidFill>
              </a:rPr>
              <a:t>приложение №4)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400" i="1" dirty="0">
                <a:solidFill>
                  <a:srgbClr val="1F497D"/>
                </a:solidFill>
              </a:rPr>
              <a:t>Время выполнения – </a:t>
            </a:r>
            <a:r>
              <a:rPr lang="ru-RU" sz="2400" i="1" dirty="0" smtClean="0">
                <a:solidFill>
                  <a:srgbClr val="1F497D"/>
                </a:solidFill>
              </a:rPr>
              <a:t>3 мин</a:t>
            </a:r>
          </a:p>
          <a:p>
            <a:pPr marL="0" lvl="0" indent="0">
              <a:buNone/>
            </a:pPr>
            <a:r>
              <a:rPr lang="ru-RU" sz="2400" i="1" dirty="0">
                <a:solidFill>
                  <a:srgbClr val="00B050"/>
                </a:solidFill>
              </a:rPr>
              <a:t>Время выполнения – </a:t>
            </a:r>
            <a:r>
              <a:rPr lang="ru-RU" sz="2400" i="1" dirty="0" smtClean="0">
                <a:solidFill>
                  <a:srgbClr val="00B050"/>
                </a:solidFill>
              </a:rPr>
              <a:t>2 </a:t>
            </a:r>
            <a:r>
              <a:rPr lang="ru-RU" sz="2400" i="1" dirty="0">
                <a:solidFill>
                  <a:srgbClr val="00B050"/>
                </a:solidFill>
              </a:rPr>
              <a:t>мин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261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школа анимашки\спортсмен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9793"/>
            <a:ext cx="3073524" cy="274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772400" cy="1008112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Физкультминутка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6800800" cy="444204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Let’s have a rest!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 your hand in,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 your hand out.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In, out, in, out,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Turn around.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the hockey –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poockey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turn around.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That’s what it all about</a:t>
            </a:r>
            <a:r>
              <a:rPr lang="en-US" sz="2000" b="1" dirty="0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(twice)</a:t>
            </a:r>
          </a:p>
          <a:p>
            <a:pPr lvl="0" algn="l"/>
            <a:endParaRPr lang="en-US" sz="2000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US" sz="2000" dirty="0" smtClean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US" sz="2000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US" sz="2000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Время выполнения – </a:t>
            </a:r>
            <a:r>
              <a:rPr lang="en-US" sz="2400" i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2400" i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lvl="0" algn="l"/>
            <a:endParaRPr lang="ru-RU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148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школа анимашки\книгаспером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175" y="2708920"/>
            <a:ext cx="3240360" cy="303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VII</a:t>
            </a:r>
            <a:r>
              <a:rPr lang="ru-RU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. Введение страноведческой информации по теме «История Олимпийских игр»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Компьютерное оборудование, ТСО, используемое на данном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этапе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Учебник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Student’s Book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-180340" algn="l"/>
              </a:tabLs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1. Выполнение упр. 64 стр.114. (чтение теста У про себя).</a:t>
            </a:r>
          </a:p>
          <a:p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2. Чтение текста упр. 65 стр. 115 вслух У1, У2 …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Время выполнения – </a:t>
            </a:r>
            <a:r>
              <a:rPr lang="en-US" sz="24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24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5 мин.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0069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Проверка понимания прочитанного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G:\спорт фото\олимп виды спорта в фото\флаг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4194" y="1556792"/>
            <a:ext cx="39964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/>
          <a:lstStyle/>
          <a:p>
            <a:endParaRPr lang="ru-RU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Упр.66 стр.115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2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Время выполнения – </a:t>
            </a:r>
            <a:r>
              <a:rPr lang="ru-RU" sz="2200" i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2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563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школа анимашки\компью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13176"/>
            <a:ext cx="1512168" cy="132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406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Компьютерное оборудование, ТСО, используемое на данном этапе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Компьютер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, интерактивная доска, задание </a:t>
            </a:r>
            <a:r>
              <a:rPr lang="en-US" b="1" dirty="0" err="1">
                <a:latin typeface="Times New Roman" pitchFamily="18" charset="0"/>
                <a:ea typeface="Calibri"/>
                <a:cs typeface="Times New Roman" pitchFamily="18" charset="0"/>
              </a:rPr>
              <a:t>JMatch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, презентация «Олимпийские игры»- кадры №3 -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см. Приложение№1 кадры №3-6; Приложение №5, №6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IX. </a:t>
            </a:r>
            <a:r>
              <a:rPr lang="ru-RU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Совершенствование лексических навыков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-180340" algn="l"/>
              </a:tabLs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1. Find the synonyms and words with opposite meaning!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(задание </a:t>
            </a:r>
            <a:r>
              <a:rPr lang="en-US" dirty="0" err="1">
                <a:latin typeface="Times New Roman" pitchFamily="18" charset="0"/>
                <a:ea typeface="Calibri"/>
                <a:cs typeface="Times New Roman" pitchFamily="18" charset="0"/>
              </a:rPr>
              <a:t>JMatch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Время выполнения – 6 мин</a:t>
            </a: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-180340" algn="l"/>
              </a:tabLst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2. Работа с презентацией «Олимпийские игры»- кадры №3 -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200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Время выполнения – </a:t>
            </a:r>
            <a:r>
              <a:rPr lang="ru-RU" sz="2200" i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3мин</a:t>
            </a:r>
            <a:endParaRPr lang="ru-RU" sz="2200" i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800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G:\школа анимашки\пятер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60696"/>
            <a:ext cx="4230291" cy="438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ru-RU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. Подведение итогов. Выставление оценок.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G:\школа анимашки\пьедестал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43087" y="3148806"/>
            <a:ext cx="1266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80112" y="3356993"/>
            <a:ext cx="1656184" cy="18002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ru-RU" sz="17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ru-RU" sz="17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ru-RU" sz="1700" i="1" dirty="0" smtClean="0">
                <a:solidFill>
                  <a:srgbClr val="1F497D"/>
                </a:solidFill>
              </a:rPr>
              <a:t>                   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6093296"/>
            <a:ext cx="3158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выполнения – 1,5мин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613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XI. </a:t>
            </a:r>
            <a:r>
              <a:rPr lang="ru-RU" sz="3200" b="1" i="1" dirty="0">
                <a:latin typeface="Times New Roman" pitchFamily="18" charset="0"/>
                <a:ea typeface="Calibri"/>
                <a:cs typeface="Times New Roman" pitchFamily="18" charset="0"/>
              </a:rPr>
              <a:t>Домашняя работа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G:\школа анимашки\домза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" y="2207355"/>
            <a:ext cx="4038600" cy="331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-18034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-180340" algn="l"/>
              </a:tabLst>
            </a:pPr>
            <a:r>
              <a:rPr lang="ru-RU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Е</a:t>
            </a:r>
            <a:r>
              <a:rPr lang="en-US" b="1" i="1" dirty="0"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. 67, 68 –</a:t>
            </a:r>
            <a:r>
              <a:rPr lang="ru-RU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письм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ru-RU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выуч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. слова</a:t>
            </a:r>
            <a:endParaRPr lang="ru-RU" sz="24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  <a:tabLst>
                <a:tab pos="-180340" algn="l"/>
              </a:tabLst>
            </a:pPr>
            <a:r>
              <a:rPr lang="en-US" b="1" i="1" dirty="0">
                <a:latin typeface="Times New Roman" pitchFamily="18" charset="0"/>
                <a:ea typeface="Calibri"/>
                <a:cs typeface="Times New Roman" pitchFamily="18" charset="0"/>
              </a:rPr>
              <a:t>Ex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.22, 23 стр.122</a:t>
            </a:r>
            <a:endParaRPr lang="ru-RU" sz="24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Выполнить </a:t>
            </a:r>
            <a:r>
              <a:rPr lang="en-US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J</a:t>
            </a:r>
            <a:r>
              <a:rPr lang="ru-RU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en-US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ross 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на </a:t>
            </a:r>
            <a:r>
              <a:rPr lang="ru-RU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курсе (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см. Приложение №7 на странице П в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“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Школе информатизации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”</a:t>
            </a:r>
            <a:r>
              <a:rPr lang="ru-RU" sz="22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  <a:p>
            <a:pPr marL="0" lvl="0" indent="0">
              <a:buNone/>
            </a:pPr>
            <a:endParaRPr lang="ru-RU" sz="1600" i="1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ru-RU" sz="1600" i="1" dirty="0">
                <a:solidFill>
                  <a:srgbClr val="1F497D"/>
                </a:solidFill>
              </a:rPr>
              <a:t> </a:t>
            </a:r>
            <a:r>
              <a:rPr lang="ru-RU" sz="1600" i="1" dirty="0" smtClean="0">
                <a:solidFill>
                  <a:srgbClr val="1F497D"/>
                </a:solidFill>
              </a:rPr>
              <a:t>                               </a:t>
            </a:r>
            <a:r>
              <a:rPr lang="ru-RU" sz="1600" i="1" dirty="0">
                <a:solidFill>
                  <a:srgbClr val="1F497D"/>
                </a:solidFill>
              </a:rPr>
              <a:t>Время выполнения – </a:t>
            </a:r>
            <a:r>
              <a:rPr lang="ru-RU" sz="1600" i="1" dirty="0" smtClean="0">
                <a:solidFill>
                  <a:srgbClr val="1F497D"/>
                </a:solidFill>
              </a:rPr>
              <a:t>1мин</a:t>
            </a:r>
            <a:endParaRPr lang="ru-RU" sz="1600" i="1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810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\спорт фото\олимп виды спорта в фото\соч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4"/>
            <a:ext cx="7128792" cy="533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83671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урока</a:t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по УМК М.З.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 Н.Н.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Enjoy English», 7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класс,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Unit4, Lesson95</a:t>
            </a:r>
            <a:br>
              <a:rPr lang="en-US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“The Olympic Games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76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УМК М.З.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Н.Н.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 класс,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Unit4, Lesson95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The Olympic Games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7525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sz="2900" b="1" i="1" dirty="0">
                <a:solidFill>
                  <a:schemeClr val="tx1"/>
                </a:solidFill>
              </a:rPr>
              <a:t>Основные задачи урока:</a:t>
            </a:r>
            <a:endParaRPr lang="ru-RU" sz="2900" b="1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у учащихся потребности ведения здорового образа жизни и активной жизненной позиции;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общего кругозора учащихся;</a:t>
            </a:r>
          </a:p>
          <a:p>
            <a:pPr algn="just"/>
            <a:r>
              <a:rPr lang="ru-RU" sz="2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цель урока: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страноведческой информации по теме «Спорт».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навыков 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теме «Спорт».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лексических навыков и навыков чтения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практического использования материала в устной речи.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навыков устной речи – монологическое высказывание (Пересказ)</a:t>
            </a:r>
          </a:p>
          <a:p>
            <a:pPr algn="just"/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 урока: </a:t>
            </a:r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плакаты с видами спорта, интерактивная доска, компьютер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ноутбуки,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Potatoes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JMatch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JClose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JCross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презентация с функцией «Фломастер», видеофильм к тексту для 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(в качестве визуальной опоры для немотивированных детей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415090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Приветствие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Объявление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целей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 we are going to: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	Listen to the text “The Olympic Games” and find out some new information.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	Pronounce the dates and countries where the Olympics held.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	Make a retelling.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1556793"/>
            <a:ext cx="3096343" cy="427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85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Речевая зарядка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571500" indent="0">
              <a:buNone/>
            </a:pPr>
            <a:r>
              <a:rPr lang="ru-RU" i="1" u="sng" dirty="0">
                <a:latin typeface="Times New Roman"/>
                <a:ea typeface="Times New Roman"/>
              </a:rPr>
              <a:t>Учитель</a:t>
            </a:r>
            <a:r>
              <a:rPr lang="en-US" i="1" u="sng" dirty="0">
                <a:latin typeface="Times New Roman"/>
                <a:ea typeface="Times New Roman"/>
              </a:rPr>
              <a:t>:</a:t>
            </a:r>
            <a:r>
              <a:rPr lang="en-US" dirty="0">
                <a:latin typeface="Times New Roman"/>
                <a:ea typeface="Times New Roman"/>
              </a:rPr>
              <a:t> Please, answer my questions.</a:t>
            </a:r>
            <a:endParaRPr lang="ru-RU" dirty="0"/>
          </a:p>
          <a:p>
            <a:pPr lvl="0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Is sport important in our life?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Why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?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What kind of sport do you like?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You know, there are Winter and Summer Olympic Games. What winter/ summer sports do you know?</a:t>
            </a:r>
            <a:endParaRPr lang="ru-RU" sz="2800" dirty="0">
              <a:ea typeface="Calibri"/>
              <a:cs typeface="Times New Roman"/>
            </a:endParaRPr>
          </a:p>
          <a:p>
            <a:pPr marL="457200" indent="0">
              <a:lnSpc>
                <a:spcPct val="150000"/>
              </a:lnSpc>
              <a:buNone/>
              <a:tabLst>
                <a:tab pos="2505075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ответы учащихся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)	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684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Фонетическая зарядка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(на обычной магнитной доске развешаны отдельные звуки английского языка и слова для фонетической отработки).</a:t>
            </a:r>
          </a:p>
          <a:p>
            <a:pPr marL="0" indent="0" algn="just">
              <a:buNone/>
            </a:pPr>
            <a:r>
              <a:rPr lang="ru-RU" sz="2800" dirty="0"/>
              <a:t>1.	Отработка произношения лексики по теме “</a:t>
            </a:r>
            <a:r>
              <a:rPr lang="en-US" sz="2800" dirty="0"/>
              <a:t>Sport”</a:t>
            </a:r>
          </a:p>
          <a:p>
            <a:pPr marL="0" indent="0" algn="just">
              <a:buNone/>
            </a:pPr>
            <a:r>
              <a:rPr lang="ru-RU" sz="2800" dirty="0"/>
              <a:t>Учитель: </a:t>
            </a:r>
            <a:r>
              <a:rPr lang="en-US" sz="2800" dirty="0"/>
              <a:t>Please, repeat the words after me.</a:t>
            </a:r>
          </a:p>
          <a:p>
            <a:pPr marL="0" indent="0" algn="just">
              <a:buNone/>
            </a:pPr>
            <a:r>
              <a:rPr lang="en-US" sz="2800" dirty="0"/>
              <a:t>•	[t] – team, take, tennis</a:t>
            </a:r>
          </a:p>
          <a:p>
            <a:pPr marL="0" indent="0" algn="just">
              <a:buNone/>
            </a:pPr>
            <a:r>
              <a:rPr lang="en-US" sz="2800" dirty="0"/>
              <a:t>•	[r] – tradition, run, strong</a:t>
            </a:r>
          </a:p>
          <a:p>
            <a:pPr marL="0" indent="0" algn="just">
              <a:buNone/>
            </a:pPr>
            <a:r>
              <a:rPr lang="en-US" sz="2800" dirty="0"/>
              <a:t>•	[w] – well, win, swimming</a:t>
            </a:r>
          </a:p>
          <a:p>
            <a:pPr marL="0" indent="0" algn="just">
              <a:buNone/>
            </a:pPr>
            <a:r>
              <a:rPr lang="en-US" sz="2800" dirty="0"/>
              <a:t>•	[</a:t>
            </a:r>
            <a:r>
              <a:rPr lang="el-GR" sz="2800" dirty="0"/>
              <a:t>θ] – </a:t>
            </a:r>
            <a:r>
              <a:rPr lang="en-US" sz="2800" dirty="0"/>
              <a:t>health, athletics</a:t>
            </a:r>
          </a:p>
          <a:p>
            <a:pPr marL="0" indent="0" algn="just">
              <a:buNone/>
            </a:pPr>
            <a:r>
              <a:rPr lang="en-US" sz="2800" dirty="0"/>
              <a:t>•	[</a:t>
            </a:r>
            <a:r>
              <a:rPr lang="en-US" sz="2800" dirty="0" err="1"/>
              <a:t>ai</a:t>
            </a:r>
            <a:r>
              <a:rPr lang="en-US" sz="2800" dirty="0"/>
              <a:t>] – symbolize, organize</a:t>
            </a:r>
          </a:p>
          <a:p>
            <a:pPr marL="0" indent="0" algn="just">
              <a:buNone/>
            </a:pPr>
            <a:r>
              <a:rPr lang="en-US" sz="2800" dirty="0"/>
              <a:t>2.	</a:t>
            </a:r>
            <a:r>
              <a:rPr lang="ru-RU" sz="2800" dirty="0"/>
              <a:t>Работа с плакатом. Учащиеся называют виды спорта, которые изображены на нем.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83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Компьютерное оборудование, ТСО, используемое на данном этапе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Компьютер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интерактивная доска, задание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loze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функцией “Фломастер” – презентация «Олимпийские игры»- кадр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(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см. Приложение 1,кадр№2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Активизация лексических навыков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 рифму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Find  the rhymes!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 называет слово, У подбирает рифму к слову. (Одновременно слабый У работает у доски с фломастером, находит соответствия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соединяет).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Время выполнения – 2мин</a:t>
            </a:r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19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школа анимашки\чекли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350100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.Активизация материала рассказа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038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Компьютерное оборудование, ТСО, используемое на данном этапе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ноутбуки, интерактивная доска, задание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Jmatch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см. Приложение№2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Контроль домашнего задания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Время выполнения – 7 мин.</a:t>
            </a:r>
          </a:p>
          <a:p>
            <a:pPr marL="0" indent="0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/>
          </a:p>
          <a:p>
            <a:endParaRPr lang="ru-RU" sz="2400" b="1" i="1" dirty="0"/>
          </a:p>
          <a:p>
            <a:endParaRPr lang="ru-RU" sz="2400" b="1" i="1" dirty="0" smtClean="0"/>
          </a:p>
          <a:p>
            <a:endParaRPr lang="ru-RU" sz="2400" b="1" i="1" dirty="0"/>
          </a:p>
          <a:p>
            <a:endParaRPr lang="ru-RU" sz="2400" b="1" i="1" dirty="0" smtClean="0"/>
          </a:p>
          <a:p>
            <a:endParaRPr lang="ru-RU" sz="2400" b="1" i="1" dirty="0"/>
          </a:p>
          <a:p>
            <a:endParaRPr lang="ru-RU" sz="2400" b="1" i="1" dirty="0" smtClean="0"/>
          </a:p>
          <a:p>
            <a:endParaRPr lang="ru-RU" sz="2400" b="1" i="1" dirty="0"/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242067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школа анимашки\компью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98235"/>
            <a:ext cx="3024336" cy="229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IV</a:t>
            </a:r>
            <a:r>
              <a:rPr lang="ru-RU" sz="3200" b="1" i="1" dirty="0"/>
              <a:t>. Проверка устного домашнего задания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Компьютерное оборудование, ТСО, используемое на данном </a:t>
            </a:r>
            <a:r>
              <a:rPr lang="ru-RU" sz="2000" b="1" dirty="0" smtClean="0">
                <a:solidFill>
                  <a:srgbClr val="C00000"/>
                </a:solidFill>
              </a:rPr>
              <a:t>этапе</a:t>
            </a:r>
          </a:p>
          <a:p>
            <a:pPr marL="0" indent="0">
              <a:buNone/>
            </a:pPr>
            <a:r>
              <a:rPr lang="ru-RU" b="1" dirty="0" smtClean="0">
                <a:ea typeface="Calibri"/>
                <a:cs typeface="Times New Roman"/>
              </a:rPr>
              <a:t>Компьютер</a:t>
            </a:r>
            <a:r>
              <a:rPr lang="ru-RU" b="1" dirty="0">
                <a:ea typeface="Calibri"/>
                <a:cs typeface="Times New Roman"/>
              </a:rPr>
              <a:t>, интерактивная доска, задание </a:t>
            </a:r>
            <a:r>
              <a:rPr lang="en-US" b="1" dirty="0" err="1">
                <a:ea typeface="Calibri"/>
                <a:cs typeface="Times New Roman"/>
              </a:rPr>
              <a:t>JCloze</a:t>
            </a:r>
            <a:r>
              <a:rPr lang="en-US" b="1" dirty="0">
                <a:ea typeface="Calibri"/>
                <a:cs typeface="Times New Roman"/>
              </a:rPr>
              <a:t> 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chemeClr val="tx2"/>
                </a:solidFill>
                <a:ea typeface="Calibri"/>
                <a:cs typeface="Times New Roman"/>
              </a:rPr>
              <a:t>Контроль навыков монологической речи</a:t>
            </a:r>
            <a:r>
              <a:rPr lang="ru-RU" b="1" dirty="0">
                <a:solidFill>
                  <a:schemeClr val="tx2"/>
                </a:solidFill>
                <a:ea typeface="Calibri"/>
                <a:cs typeface="Times New Roman"/>
              </a:rPr>
              <a:t>. </a:t>
            </a:r>
            <a:endParaRPr lang="ru-RU" b="1" dirty="0" smtClean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b="1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ea typeface="Calibri"/>
                <a:cs typeface="Times New Roman"/>
              </a:rPr>
              <a:t>Выполнение </a:t>
            </a:r>
            <a:r>
              <a:rPr lang="ru-RU" b="1" dirty="0">
                <a:ea typeface="Calibri"/>
                <a:cs typeface="Times New Roman"/>
              </a:rPr>
              <a:t>задания </a:t>
            </a:r>
            <a:r>
              <a:rPr lang="en-US" b="1" dirty="0" err="1" smtClean="0">
                <a:ea typeface="Calibri"/>
                <a:cs typeface="Times New Roman"/>
              </a:rPr>
              <a:t>Jcloze</a:t>
            </a:r>
            <a:endParaRPr lang="ru-RU" b="1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b="1" dirty="0" smtClean="0">
              <a:cs typeface="Times New Roman"/>
            </a:endParaRPr>
          </a:p>
          <a:p>
            <a:pPr marL="0" indent="0">
              <a:buNone/>
            </a:pPr>
            <a:endParaRPr lang="ru-RU" b="1" dirty="0">
              <a:cs typeface="Times New Roman"/>
            </a:endParaRPr>
          </a:p>
          <a:p>
            <a:pPr marL="0" indent="0">
              <a:buNone/>
            </a:pPr>
            <a:endParaRPr lang="ru-RU" b="1" dirty="0">
              <a:cs typeface="Times New Roman"/>
            </a:endParaRPr>
          </a:p>
          <a:p>
            <a:pPr marL="0" lvl="0" indent="0">
              <a:buNone/>
            </a:pPr>
            <a:r>
              <a:rPr lang="ru-RU" sz="2400" i="1" dirty="0">
                <a:solidFill>
                  <a:srgbClr val="1F497D"/>
                </a:solidFill>
              </a:rPr>
              <a:t>Время выполнения – </a:t>
            </a:r>
            <a:r>
              <a:rPr lang="ru-RU" sz="2400" i="1" dirty="0" smtClean="0">
                <a:solidFill>
                  <a:srgbClr val="1F497D"/>
                </a:solidFill>
              </a:rPr>
              <a:t>5 </a:t>
            </a:r>
            <a:r>
              <a:rPr lang="ru-RU" sz="2400" i="1" dirty="0">
                <a:solidFill>
                  <a:srgbClr val="1F497D"/>
                </a:solidFill>
              </a:rPr>
              <a:t>мин.</a:t>
            </a:r>
          </a:p>
          <a:p>
            <a:pPr marL="0" indent="0">
              <a:buNone/>
            </a:pPr>
            <a:endParaRPr lang="ru-RU" b="1" dirty="0" smtClean="0">
              <a:cs typeface="Times New Roman"/>
            </a:endParaRPr>
          </a:p>
          <a:p>
            <a:pPr marL="0" indent="0">
              <a:buNone/>
            </a:pPr>
            <a:endParaRPr lang="ru-RU" b="1" dirty="0">
              <a:cs typeface="Times New Roman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11658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749</Words>
  <Application>Microsoft Office PowerPoint</Application>
  <PresentationFormat>Экран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УМК М.З. Биболетова, Н.Н. Трубанева «Enjoy English», 7 класс, Unit4, Lesson95 “The Olympic Games” </vt:lpstr>
      <vt:lpstr>I.Организационный момент. </vt:lpstr>
      <vt:lpstr>Речевая зарядка</vt:lpstr>
      <vt:lpstr>Фонетическая зарядка</vt:lpstr>
      <vt:lpstr>II. Активизация лексических навыков</vt:lpstr>
      <vt:lpstr>III.Активизация материала рассказа</vt:lpstr>
      <vt:lpstr>IV. Проверка устного домашнего задания </vt:lpstr>
      <vt:lpstr>V. Формирование навыков чтения и аудирования по теме «Олимпийские игры» </vt:lpstr>
      <vt:lpstr>VI. Физкультминутка </vt:lpstr>
      <vt:lpstr>VII. Введение страноведческой информации по теме «История Олимпийских игр»</vt:lpstr>
      <vt:lpstr>VIII. Проверка понимания прочитанного</vt:lpstr>
      <vt:lpstr>IX. Совершенствование лексических навыков</vt:lpstr>
      <vt:lpstr>X. Подведение итогов. Выставление оценок.</vt:lpstr>
      <vt:lpstr>XI. 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М.З. Биболетова, Н.Н. Трубанева «Enjoy English», 7 класс, Unit4, Lesson95 “The Olympic Games”</dc:title>
  <dc:creator>User</dc:creator>
  <cp:lastModifiedBy>Tata</cp:lastModifiedBy>
  <cp:revision>24</cp:revision>
  <dcterms:created xsi:type="dcterms:W3CDTF">2012-05-08T13:22:39Z</dcterms:created>
  <dcterms:modified xsi:type="dcterms:W3CDTF">2012-12-14T14:14:57Z</dcterms:modified>
</cp:coreProperties>
</file>