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7" r:id="rId7"/>
    <p:sldId id="268" r:id="rId8"/>
    <p:sldId id="261" r:id="rId9"/>
    <p:sldId id="271" r:id="rId10"/>
    <p:sldId id="270" r:id="rId11"/>
    <p:sldId id="264" r:id="rId12"/>
    <p:sldId id="265" r:id="rId13"/>
    <p:sldId id="263" r:id="rId14"/>
    <p:sldId id="266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019-0108-453A-8000-1DF757B4E83A}" type="datetimeFigureOut">
              <a:rPr lang="ru-RU" smtClean="0"/>
              <a:pPr/>
              <a:t>10.09.2011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81B738-F8D6-4AFF-A3CA-93895D8F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019-0108-453A-8000-1DF757B4E83A}" type="datetimeFigureOut">
              <a:rPr lang="ru-RU" smtClean="0"/>
              <a:pPr/>
              <a:t>10.09.2011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738-F8D6-4AFF-A3CA-93895D8F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019-0108-453A-8000-1DF757B4E83A}" type="datetimeFigureOut">
              <a:rPr lang="ru-RU" smtClean="0"/>
              <a:pPr/>
              <a:t>10.09.2011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738-F8D6-4AFF-A3CA-93895D8F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FEBF45-15F7-4829-98CE-EF8F1DCE6E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074D1E-0A69-44DD-98E4-8F719C8A83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019-0108-453A-8000-1DF757B4E83A}" type="datetimeFigureOut">
              <a:rPr lang="ru-RU" smtClean="0"/>
              <a:pPr/>
              <a:t>10.09.2011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81B738-F8D6-4AFF-A3CA-93895D8F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019-0108-453A-8000-1DF757B4E83A}" type="datetimeFigureOut">
              <a:rPr lang="ru-RU" smtClean="0"/>
              <a:pPr/>
              <a:t>10.09.2011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738-F8D6-4AFF-A3CA-93895D8F6C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019-0108-453A-8000-1DF757B4E83A}" type="datetimeFigureOut">
              <a:rPr lang="ru-RU" smtClean="0"/>
              <a:pPr/>
              <a:t>10.09.2011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738-F8D6-4AFF-A3CA-93895D8F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019-0108-453A-8000-1DF757B4E83A}" type="datetimeFigureOut">
              <a:rPr lang="ru-RU" smtClean="0"/>
              <a:pPr/>
              <a:t>10.09.2011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81B738-F8D6-4AFF-A3CA-93895D8F6C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019-0108-453A-8000-1DF757B4E83A}" type="datetimeFigureOut">
              <a:rPr lang="ru-RU" smtClean="0"/>
              <a:pPr/>
              <a:t>10.09.2011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738-F8D6-4AFF-A3CA-93895D8F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019-0108-453A-8000-1DF757B4E83A}" type="datetimeFigureOut">
              <a:rPr lang="ru-RU" smtClean="0"/>
              <a:pPr/>
              <a:t>10.09.2011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738-F8D6-4AFF-A3CA-93895D8F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019-0108-453A-8000-1DF757B4E83A}" type="datetimeFigureOut">
              <a:rPr lang="ru-RU" smtClean="0"/>
              <a:pPr/>
              <a:t>10.09.2011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738-F8D6-4AFF-A3CA-93895D8F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019-0108-453A-8000-1DF757B4E83A}" type="datetimeFigureOut">
              <a:rPr lang="ru-RU" smtClean="0"/>
              <a:pPr/>
              <a:t>10.09.2011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B738-F8D6-4AFF-A3CA-93895D8F6C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650019-0108-453A-8000-1DF757B4E83A}" type="datetimeFigureOut">
              <a:rPr lang="ru-RU" smtClean="0"/>
              <a:pPr/>
              <a:t>10.09.2011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81B738-F8D6-4AFF-A3CA-93895D8F6C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6700" dirty="0">
                <a:solidFill>
                  <a:srgbClr val="C00000"/>
                </a:solidFill>
              </a:rPr>
              <a:t>«КУЛЬТУРА . </a:t>
            </a:r>
            <a:r>
              <a:rPr lang="ru-RU" sz="6700" dirty="0" smtClean="0">
                <a:solidFill>
                  <a:srgbClr val="C00000"/>
                </a:solidFill>
              </a:rPr>
              <a:t/>
            </a:r>
            <a:br>
              <a:rPr lang="ru-RU" sz="6700" dirty="0" smtClean="0">
                <a:solidFill>
                  <a:srgbClr val="C00000"/>
                </a:solidFill>
              </a:rPr>
            </a:br>
            <a:r>
              <a:rPr lang="ru-RU" sz="6700" dirty="0" smtClean="0">
                <a:solidFill>
                  <a:srgbClr val="C00000"/>
                </a:solidFill>
              </a:rPr>
              <a:t>СРЕДСТВА </a:t>
            </a:r>
            <a:r>
              <a:rPr lang="ru-RU" sz="6700" dirty="0">
                <a:solidFill>
                  <a:srgbClr val="C00000"/>
                </a:solidFill>
              </a:rPr>
              <a:t>МАССОВОЙ ИНФОРМАЦИИ И ИХ РОЛЬ В СОВРЕМЕННОМ МИРЕ»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573016"/>
            <a:ext cx="8363272" cy="84124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«Пресса полезна уже потому, что она учит нас не доверять прессе».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</a:t>
            </a:r>
            <a:r>
              <a:rPr lang="ru-RU" sz="31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Сэмюэл</a:t>
            </a:r>
            <a:r>
              <a:rPr lang="ru-RU" sz="3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Батлер</a:t>
            </a: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«Если бы я должен был решать, иметь ли нам правительство без газет или газеты без правительства, я, ни секунды не сомневаясь, выбрал бы последнее».</a:t>
            </a: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31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томас</a:t>
            </a:r>
            <a:r>
              <a:rPr lang="ru-RU" sz="3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джефферсон</a:t>
            </a: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Средства массовой коммуникации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395288" y="71438"/>
            <a:ext cx="5019675" cy="609600"/>
          </a:xfrm>
          <a:prstGeom prst="wedgeRectCallout">
            <a:avLst>
              <a:gd name="adj1" fmla="val 66444"/>
              <a:gd name="adj2" fmla="val 60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 dirty="0"/>
              <a:t>передача и обмен информацией в обществе с целью воздействия на ее членов</a:t>
            </a:r>
          </a:p>
        </p:txBody>
      </p:sp>
      <p:graphicFrame>
        <p:nvGraphicFramePr>
          <p:cNvPr id="50183" name="Organization Chart 7"/>
          <p:cNvGraphicFramePr>
            <a:graphicFrameLocks/>
          </p:cNvGraphicFramePr>
          <p:nvPr>
            <p:ph type="dgm" idx="1"/>
          </p:nvPr>
        </p:nvGraphicFramePr>
        <p:xfrm>
          <a:off x="323528" y="1196975"/>
          <a:ext cx="8323585" cy="5256361"/>
        </p:xfrm>
        <a:graphic>
          <a:graphicData uri="http://schemas.openxmlformats.org/drawingml/2006/compatibility">
            <com:legacyDrawing xmlns:com="http://schemas.openxmlformats.org/drawingml/2006/compatibility" spid="_x0000_s5325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Dgm spid="501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Функции СМК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Информационная (предоставление информации)</a:t>
            </a:r>
          </a:p>
          <a:p>
            <a:r>
              <a:rPr lang="ru-RU" sz="3600" b="1" dirty="0">
                <a:solidFill>
                  <a:srgbClr val="0070C0"/>
                </a:solidFill>
              </a:rPr>
              <a:t>Регулирующая (формирование поведения людей, манипуляция общественным мнением)</a:t>
            </a:r>
          </a:p>
          <a:p>
            <a:r>
              <a:rPr lang="ru-RU" sz="3600" b="1" dirty="0">
                <a:solidFill>
                  <a:srgbClr val="0070C0"/>
                </a:solidFill>
              </a:rPr>
              <a:t>Культурологическая (распространение достижений культуры)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Информация должна быть понятна сапожнику, булочнику и домохозяйке. Тогда правительство вынуждено будет прислушиваться к общественному 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мнению.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611560" y="980867"/>
            <a:ext cx="799288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 массовой информации (СМИ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и учреждения, посредством которых централизованные поставщики передают и распределяют информацию и другие формы символической коммуникации обширной, разнородной и географически рассеянной аудитории.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(Большой толковый социологический словарь, Т.2. – М., 1999).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251520" y="1052736"/>
            <a:ext cx="864096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Влияние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</a:t>
            </a:r>
            <a:r>
              <a:rPr lang="ru-RU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противоречиво.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Отказаться от СМИ   современный человек не может. </a:t>
            </a: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Выход</a:t>
            </a:r>
            <a:r>
              <a:rPr kumimoji="0" lang="ru-RU" sz="4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критическое    осмысление информации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6868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Толерантность - </a:t>
            </a:r>
            <a:r>
              <a:rPr lang="ru-RU" b="1" dirty="0">
                <a:solidFill>
                  <a:srgbClr val="C00000"/>
                </a:solidFill>
              </a:rPr>
              <a:t>это терпение, </a:t>
            </a:r>
            <a:r>
              <a:rPr lang="ru-RU" b="1" dirty="0" smtClean="0">
                <a:solidFill>
                  <a:srgbClr val="C00000"/>
                </a:solidFill>
              </a:rPr>
              <a:t>универсальная норма </a:t>
            </a:r>
            <a:r>
              <a:rPr lang="ru-RU" b="1" dirty="0">
                <a:solidFill>
                  <a:srgbClr val="C00000"/>
                </a:solidFill>
              </a:rPr>
              <a:t>поддержки разнообразия в эволюции различных сложных систем, она является потенциалом развития многочисленных форм симбиоза, сосуществования, социального и политического </a:t>
            </a:r>
            <a:r>
              <a:rPr lang="ru-RU" b="1" dirty="0" smtClean="0">
                <a:solidFill>
                  <a:srgbClr val="C00000"/>
                </a:solidFill>
              </a:rPr>
              <a:t>взаимодействия, кооперации</a:t>
            </a:r>
            <a:r>
              <a:rPr lang="ru-RU" b="1" dirty="0">
                <a:solidFill>
                  <a:srgbClr val="C00000"/>
                </a:solidFill>
              </a:rPr>
              <a:t>, взаимопомощи и консолидации различных видов, рас, народов, национальностей, государств, религий и мировоззрений.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</a:rPr>
              <a:t>Функции толерантности в историко-эволюционном процессе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51520" y="1412776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обеспечение устойчивого развития человека, разных социальных групп и «человечества как системы разнообразия» в изменяющемся мире;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право и ценность каждого человека как индивидуальности, право «быть  Иным»;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баланс и гармонизация интересов противоборствующих сторон в идеологии, политике, экономике, а также в любых других формах межличностного, социального и политического взаимодействия отдельных личностей, больших и малых социальных групп;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г) возможность диалога, переговоров, накопления потенциала солидарности, согласия и доверия различных мировоззрений и культур.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80728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Толерантность - это </a:t>
            </a:r>
            <a:r>
              <a:rPr lang="ru-RU" sz="4000" b="1" i="1" dirty="0">
                <a:solidFill>
                  <a:srgbClr val="0070C0"/>
                </a:solidFill>
              </a:rPr>
              <a:t>механизм поддержки и развития разнообразия </a:t>
            </a:r>
            <a:r>
              <a:rPr lang="ru-RU" sz="4000" b="1" i="1" dirty="0" smtClean="0">
                <a:solidFill>
                  <a:srgbClr val="0070C0"/>
                </a:solidFill>
              </a:rPr>
              <a:t>сложных социально-исторических </a:t>
            </a:r>
            <a:r>
              <a:rPr lang="ru-RU" sz="4000" b="1" i="1" dirty="0">
                <a:solidFill>
                  <a:srgbClr val="0070C0"/>
                </a:solidFill>
              </a:rPr>
              <a:t>систем, обеспечивающая расширение диапазона возможностей данных систем в различных непредсказуемых ситуациях и их устойчивость</a:t>
            </a:r>
            <a:r>
              <a:rPr lang="ru-RU" sz="4000" b="1" dirty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24744"/>
            <a:ext cx="75608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веке на Невском  проспекте, проспекте веротерпимости… была и голландская церковь, и католическая, и армянская,… и две православные – Казанский собор и Знаменская церковь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                                    </a:t>
            </a:r>
            <a:r>
              <a:rPr lang="ru-RU" sz="3600" b="1" dirty="0" smtClean="0">
                <a:solidFill>
                  <a:srgbClr val="0070C0"/>
                </a:solidFill>
              </a:rPr>
              <a:t>Д.С. Лихачев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80728"/>
            <a:ext cx="799288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 </a:t>
            </a:r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Христа ни эллина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ни </a:t>
            </a:r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иудея, ни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скифа, </a:t>
            </a:r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 самарянина, ни раба, ни свободного, ибо все они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едины».</a:t>
            </a:r>
          </a:p>
          <a:p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Апостол Павел</a:t>
            </a:r>
            <a:endParaRPr lang="ru-RU" sz="4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96752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Толерантность – это жизнь по формуле рассудка; </a:t>
            </a:r>
          </a:p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ксенофобия – жизнь по формуле предрассудка.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BB3F-F674-4FB9-A818-7068F7326D47}" type="slidenum">
              <a:rPr lang="ru-RU"/>
              <a:pPr/>
              <a:t>8</a:t>
            </a:fld>
            <a:endParaRPr 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Постиндустриальное общество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781300" y="4540250"/>
            <a:ext cx="5843588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 b="1" i="1" dirty="0">
                <a:solidFill>
                  <a:srgbClr val="0070C0"/>
                </a:solidFill>
              </a:rPr>
              <a:t>Приоритет отдается науке и образованию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95288" y="4540250"/>
            <a:ext cx="2386012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/>
              <a:t>Духовная сфера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781300" y="3409950"/>
            <a:ext cx="584358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 b="1" i="1" dirty="0">
                <a:solidFill>
                  <a:srgbClr val="0070C0"/>
                </a:solidFill>
              </a:rPr>
              <a:t>Профессиональное деление, развитие гражданского общества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395288" y="3409950"/>
            <a:ext cx="238601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/>
              <a:t>Социальная сфера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2781300" y="2400300"/>
            <a:ext cx="584358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 b="1" i="1" dirty="0">
                <a:solidFill>
                  <a:srgbClr val="0070C0"/>
                </a:solidFill>
              </a:rPr>
              <a:t>Формирование правового государства и дальнейшее развитие демократии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395288" y="2400300"/>
            <a:ext cx="238601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/>
              <a:t>Политика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2781300" y="1268413"/>
            <a:ext cx="5843588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 b="1" i="1" dirty="0">
                <a:solidFill>
                  <a:srgbClr val="0070C0"/>
                </a:solidFill>
              </a:rPr>
              <a:t>Сфера производства уступает сфере услуг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395288" y="1268413"/>
            <a:ext cx="2386012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/>
              <a:t>Экономика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95288" y="12684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395288" y="24003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5288" y="340995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395288" y="454025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395288" y="5672138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395288" y="1268413"/>
            <a:ext cx="0" cy="44037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2781300" y="1268413"/>
            <a:ext cx="0" cy="440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8624888" y="1268413"/>
            <a:ext cx="0" cy="44037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/>
      <p:bldP spid="51207" grpId="0"/>
      <p:bldP spid="51208" grpId="0"/>
      <p:bldP spid="51209" grpId="0"/>
      <p:bldP spid="51210" grpId="0"/>
      <p:bldP spid="512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229600" cy="301520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Информация – сведения, передаваемые одними людьми другим в процессе коммуникации или распространяемые по каналам специальной связи или массовой коммуникации с целью создать, пополнить, или изменить представления, их ориентацию в событиях и явлениях окружающего мира</a:t>
            </a:r>
            <a:r>
              <a:rPr lang="ru-RU" sz="4000" dirty="0" smtClean="0">
                <a:solidFill>
                  <a:srgbClr val="C00000"/>
                </a:solidFill>
              </a:rPr>
              <a:t>.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23528" y="-2262982"/>
            <a:ext cx="8229600" cy="4525963"/>
          </a:xfrm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492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 «КУЛЬТУРА .  СРЕДСТВА МАССОВОЙ ИНФОРМАЦИИ И ИХ РОЛЬ В СОВРЕМЕННОМ МИРЕ» </vt:lpstr>
      <vt:lpstr>Слайд 2</vt:lpstr>
      <vt:lpstr>Функции толерантности в историко-эволюционном процессе: </vt:lpstr>
      <vt:lpstr>Слайд 4</vt:lpstr>
      <vt:lpstr>Слайд 5</vt:lpstr>
      <vt:lpstr>Слайд 6</vt:lpstr>
      <vt:lpstr>Слайд 7</vt:lpstr>
      <vt:lpstr>Постиндустриальное общество</vt:lpstr>
      <vt:lpstr>Информация – сведения, передаваемые одними людьми другим в процессе коммуникации или распространяемые по каналам специальной связи или массовой коммуникации с целью создать, пополнить, или изменить представления, их ориентацию в событиях и явлениях окружающего мира.  </vt:lpstr>
      <vt:lpstr>«Пресса полезна уже потому, что она учит нас не доверять прессе».                                               Сэмюэл Батлер  «Если бы я должен был решать, иметь ли нам правительство без газет или газеты без правительства, я, ни секунды не сомневаясь, выбрал бы последнее».                                                томас джефферсон    </vt:lpstr>
      <vt:lpstr>Средства массовой коммуникации</vt:lpstr>
      <vt:lpstr>Функции СМК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«КУЛЬТУРА . СРЕДСТВА МАССОВОЙ ИНФОРМАЦИИ И ИХ РОЛЬ В СОВРЕМЕННОМ МИРЕ»</dc:title>
  <dc:creator>Acer M3200</dc:creator>
  <cp:lastModifiedBy>Acer M3200</cp:lastModifiedBy>
  <cp:revision>21</cp:revision>
  <dcterms:created xsi:type="dcterms:W3CDTF">2011-08-31T17:13:19Z</dcterms:created>
  <dcterms:modified xsi:type="dcterms:W3CDTF">2011-09-10T16:23:22Z</dcterms:modified>
</cp:coreProperties>
</file>