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72" r:id="rId9"/>
    <p:sldId id="269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80ED-2C29-4198-9A7C-F58B78BB4CDA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F976B-916E-45AF-94C3-14199217D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27D7-6003-4841-BF21-EE72FAAFF8A3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B70F5-5981-4E18-8EBB-D839B7E2B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61BC-6629-4DBF-A799-2C56B260196F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B5311-290B-4431-8134-A333D4B60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82C59-BE24-477B-8ACB-8DA06EC23F50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D7A2-DB5E-42FD-8255-68F6BBF20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439EB-6D0B-4394-8E69-23D8A27C8E69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D0C8-ECD4-4F6E-B822-93727CCF3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1B4F1-0CD6-49B9-9B08-9384DF2F6955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19BD3-910C-4E6F-AF28-A1CFD5A47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4603D-7987-44CD-92FC-17266CE6385A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0EDC-607C-4AAD-9ED3-432DB2EA4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DA2C3-C85B-4B54-A18F-7C9EBF100CAD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C386-D219-4872-B839-4BE1B1F0C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25178-F499-4080-92EF-9FE1B54AB03B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935E9-16B9-4CA7-BE00-C49176D1E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FE34-4F52-4331-B86D-8E78EF4E81CF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58E5-3702-4FCC-A744-BBF8F6175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327B3-800D-4744-BC05-CC5C5001E513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00A9D-13B4-4CF6-9836-886F77E82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A3BF2F-78B3-4272-ACFA-E396BFD5253A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9D528B-C2B8-40DB-A1ED-1F17968F9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gif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b="1" smtClean="0"/>
              <a:t>«Обработка горловины ночной     </a:t>
            </a:r>
            <a:br>
              <a:rPr lang="ru-RU" b="1" smtClean="0"/>
            </a:br>
            <a:r>
              <a:rPr lang="ru-RU" b="1" smtClean="0"/>
              <a:t>  сорочки подкройной обтачкой» </a:t>
            </a:r>
            <a:br>
              <a:rPr lang="ru-RU" b="1" smtClean="0"/>
            </a:br>
            <a:r>
              <a:rPr lang="ru-RU" b="1" smtClean="0"/>
              <a:t> 7 класс</a:t>
            </a:r>
            <a:br>
              <a:rPr lang="ru-RU" b="1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2000" smtClean="0"/>
              <a:t>МКОУ «Куйбышевская средняя (полная) общеобразовательная школа</a:t>
            </a:r>
            <a:br>
              <a:rPr lang="ru-RU" sz="2000" smtClean="0"/>
            </a:br>
            <a:r>
              <a:rPr lang="ru-RU" sz="2000" smtClean="0"/>
              <a:t>Алтайский край, Краснощековский район, с.Куйбышево</a:t>
            </a:r>
            <a:br>
              <a:rPr lang="ru-RU" sz="2000" smtClean="0"/>
            </a:br>
            <a:r>
              <a:rPr lang="ru-RU" sz="2000" smtClean="0"/>
              <a:t>учитель технологии высшей квалификационной категории </a:t>
            </a:r>
            <a:br>
              <a:rPr lang="ru-RU" sz="2000" smtClean="0"/>
            </a:br>
            <a:r>
              <a:rPr lang="ru-RU" sz="2000" b="1" smtClean="0"/>
              <a:t>Клейс Надежда Николаевна</a:t>
            </a:r>
            <a:br>
              <a:rPr lang="ru-RU" sz="2000" b="1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2012 </a:t>
            </a:r>
          </a:p>
        </p:txBody>
      </p:sp>
      <p:pic>
        <p:nvPicPr>
          <p:cNvPr id="13314" name="Picture 2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-3124200" y="312420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Выкраивание подкройных обтачек</a:t>
            </a:r>
          </a:p>
        </p:txBody>
      </p:sp>
      <p:pic>
        <p:nvPicPr>
          <p:cNvPr id="22530" name="Рисунок 2" descr="C:\Documents and Settings\BadBoy\Desktop\Обводка горловины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838200"/>
            <a:ext cx="5940425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0" y="4800600"/>
            <a:ext cx="8915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000">
                <a:latin typeface="Calibri" pitchFamily="34" charset="0"/>
              </a:rPr>
              <a:t>Сложить изделие пополам лицевой стороной внутрь, уравнять нагрудные вытачки, плечевые срезы, срезы горловины или срезы декольте переда и спинки, заколоть булавками.</a:t>
            </a:r>
          </a:p>
          <a:p>
            <a:pPr marL="457200" indent="-457200">
              <a:buFontTx/>
              <a:buAutoNum type="arabicPeriod"/>
            </a:pPr>
            <a:r>
              <a:rPr lang="ru-RU" sz="2000">
                <a:latin typeface="Calibri" pitchFamily="34" charset="0"/>
              </a:rPr>
              <a:t>Подложить под изделие лист бумаги, обвести вырез горловины спинки и полочки, плечевые срезы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Выкраивание подкройных обтачек</a:t>
            </a:r>
          </a:p>
        </p:txBody>
      </p:sp>
      <p:pic>
        <p:nvPicPr>
          <p:cNvPr id="23554" name="Рисунок 2" descr="C:\Documents and Settings\BadBoy\Desktop\Раскрой обтач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28800"/>
            <a:ext cx="59404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 rot="10800000" flipV="1">
            <a:off x="0" y="4714875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3.  Отложить на бумаге по линиям середины переда и спинки 3,5-5 см. – ширину обтачек горловины или декольте полочки и спинки. Провести нижние линии обтачек, повторяющие форму горловины или переда и спинки и отстающие от них на 3,5-5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0" y="0"/>
            <a:ext cx="9067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Выкраивание подкройных обтачек</a:t>
            </a:r>
          </a:p>
        </p:txBody>
      </p:sp>
      <p:pic>
        <p:nvPicPr>
          <p:cNvPr id="24578" name="Рисунок 2" descr="C:\Documents and Settings\BadBoy\Desktop\-Обтачка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95400"/>
            <a:ext cx="594042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52400" y="4114800"/>
            <a:ext cx="8991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4. Вырезать выкройки обтачек.</a:t>
            </a:r>
          </a:p>
          <a:p>
            <a:r>
              <a:rPr lang="ru-RU" sz="2000">
                <a:latin typeface="Calibri" pitchFamily="34" charset="0"/>
              </a:rPr>
              <a:t>5. Сложить ткань лицевой стороной внутрь по долевой нити, наложить на нее выкройки обтачек, приколоть булавками, отложить припуски на швы по плечевым и боковым срезам, провести линии мелом или карандашом.</a:t>
            </a:r>
          </a:p>
          <a:p>
            <a:r>
              <a:rPr lang="ru-RU" sz="2000">
                <a:latin typeface="Calibri" pitchFamily="34" charset="0"/>
              </a:rPr>
              <a:t>6. Отколоть выкройки обтачек, отметив на ткани припуск по плечевому и боковому срезам.</a:t>
            </a:r>
          </a:p>
          <a:p>
            <a:r>
              <a:rPr lang="ru-RU" sz="2000">
                <a:latin typeface="Calibri" pitchFamily="34" charset="0"/>
              </a:rPr>
              <a:t>7. Вырезать детали обтачек.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0" y="0"/>
            <a:ext cx="8991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Подготовка обтачки к обработке</a:t>
            </a:r>
          </a:p>
        </p:txBody>
      </p:sp>
      <p:pic>
        <p:nvPicPr>
          <p:cNvPr id="25602" name="Рисунок 2" descr="C:\Documents and Settings\BadBoy\Desktop\обтач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685800"/>
            <a:ext cx="40386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0" y="44196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Укрепить обтачки с изнаночной стороны клеевой прокладкой. Сложить обтачки горловины лицевой стороной внутрь, уравнять плечевые срезы, сметать и стачать по намеченным линиям шва. Припуски шва стачивания разутюжить. Внутренние срезы обтачек обметать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152400" y="0"/>
            <a:ext cx="8991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Обработка срезов</a:t>
            </a:r>
          </a:p>
        </p:txBody>
      </p:sp>
      <p:pic>
        <p:nvPicPr>
          <p:cNvPr id="26626" name="Рисунок 2" descr="C:\Documents and Settings\BadBoy\Desktop\Обр.горлов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90600"/>
            <a:ext cx="5940425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0" y="3810000"/>
            <a:ext cx="8991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1. Заготовленную обтачку лицевой стороной наложить на лицевую сторону изделия, уравнять срезы, совместить швы обтачек с плечевыми швами изделия, их середины, приметать со стороны обтачек, а обтачать со стороны изделия шириной шва 7 мм, начиная машинную строчку от плечевого шва. Срезать припуски шва до 4-5 мм, на закруглениях надсечь.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Обработка срезов</a:t>
            </a:r>
          </a:p>
        </p:txBody>
      </p:sp>
      <p:pic>
        <p:nvPicPr>
          <p:cNvPr id="27650" name="Рисунок 2" descr="C:\Documents and Settings\BadBoy\Desktop\обр.горл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990600"/>
            <a:ext cx="4624388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0" y="48006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>
                <a:latin typeface="Calibri" pitchFamily="34" charset="0"/>
              </a:rPr>
              <a:t>Шов обтачивания отогнуть в строну обтачки и настрочить обтачку на швы притачивания с лицевой стороны обтачки на расстоянии 1-2 мм от шва обтачивания.</a:t>
            </a:r>
          </a:p>
          <a:p>
            <a:pPr marL="342900" indent="-342900">
              <a:buFontTx/>
              <a:buAutoNum type="arabicPeriod"/>
            </a:pPr>
            <a:r>
              <a:rPr lang="ru-RU">
                <a:latin typeface="Calibri" pitchFamily="34" charset="0"/>
              </a:rPr>
              <a:t>Обтачку отогнуть на изнаночную сторону, выметать по контуру, образуя кант из основной ткани. Приутюжить обтачку. Прикрепить внутренние края обтачки к припускам плечевых швов потайными стежками.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Литература</a:t>
            </a:r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152400" y="1066800"/>
            <a:ext cx="88392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Л.В.Мартопляс. Г.В., Скачкова. Школа кройки и шитья на дому.  </a:t>
            </a:r>
          </a:p>
          <a:p>
            <a:r>
              <a:rPr lang="ru-RU">
                <a:latin typeface="Calibri" pitchFamily="34" charset="0"/>
              </a:rPr>
              <a:t>Минская фабрика цветной печати – Пенза «Ваш дом», 1995. С-44,48,50,53.</a:t>
            </a:r>
          </a:p>
          <a:p>
            <a:endParaRPr lang="ru-RU" sz="2800">
              <a:latin typeface="Calibri" pitchFamily="34" charset="0"/>
            </a:endParaRPr>
          </a:p>
          <a:p>
            <a:r>
              <a:rPr lang="ru-RU" sz="2800">
                <a:latin typeface="Calibri" pitchFamily="34" charset="0"/>
              </a:rPr>
              <a:t>А.Я.Лабзина. Е.В.Васильченко </a:t>
            </a:r>
            <a:r>
              <a:rPr lang="ru-RU">
                <a:latin typeface="Calibri" pitchFamily="34" charset="0"/>
              </a:rPr>
              <a:t>Обслуживающий труд, учебное пособие для  6 класса, М., «Просвещение», 1981. Таблицы: 5,6,7,8,9.10.</a:t>
            </a:r>
          </a:p>
          <a:p>
            <a:endParaRPr lang="ru-RU" sz="2800">
              <a:latin typeface="Calibri" pitchFamily="34" charset="0"/>
            </a:endParaRPr>
          </a:p>
          <a:p>
            <a:r>
              <a:rPr lang="ru-RU" sz="2800">
                <a:latin typeface="Calibri" pitchFamily="34" charset="0"/>
              </a:rPr>
              <a:t>В.Д.Симоненко.</a:t>
            </a:r>
            <a:r>
              <a:rPr lang="ru-RU">
                <a:latin typeface="Calibri" pitchFamily="34" charset="0"/>
              </a:rPr>
              <a:t>  Технология</a:t>
            </a:r>
          </a:p>
          <a:p>
            <a:r>
              <a:rPr lang="ru-RU">
                <a:latin typeface="Calibri" pitchFamily="34" charset="0"/>
              </a:rPr>
              <a:t>учебник для 7 класса. М., «Вентана-Граф», 2001. С – 118, с – 143 – 146.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Documents and Settings\BadBoy\Desktop\Симоненко\gc-6150-h-typical-shveynaya-mashina-golovka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600200"/>
            <a:ext cx="1303338" cy="906463"/>
          </a:xfrm>
          <a:prstGeom prst="rect">
            <a:avLst/>
          </a:prstGeom>
          <a:solidFill>
            <a:srgbClr val="005BD3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7-конечная звезда 2"/>
          <p:cNvSpPr/>
          <p:nvPr/>
        </p:nvSpPr>
        <p:spPr>
          <a:xfrm>
            <a:off x="4572000" y="3505200"/>
            <a:ext cx="46038" cy="122238"/>
          </a:xfrm>
          <a:prstGeom prst="star7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7-конечная звезда 3"/>
          <p:cNvSpPr/>
          <p:nvPr/>
        </p:nvSpPr>
        <p:spPr>
          <a:xfrm>
            <a:off x="5029200" y="3048000"/>
            <a:ext cx="46038" cy="46038"/>
          </a:xfrm>
          <a:prstGeom prst="star7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12-конечная звезда 4"/>
          <p:cNvSpPr/>
          <p:nvPr/>
        </p:nvSpPr>
        <p:spPr>
          <a:xfrm rot="10800000" flipV="1">
            <a:off x="2133600" y="2667000"/>
            <a:ext cx="4572000" cy="2514600"/>
          </a:xfrm>
          <a:prstGeom prst="star1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Инструменты и принадлежности для выполнения работы</a:t>
            </a:r>
            <a:endParaRPr lang="ru-RU" sz="2000" dirty="0"/>
          </a:p>
        </p:txBody>
      </p:sp>
      <p:pic>
        <p:nvPicPr>
          <p:cNvPr id="6" name="Picture 9" descr="C:\Documents and Settings\BadBoy\Desktop\Симоненко\mel-portnovskiy-normalnyy-cv-belyy-up-30sht-belgorod_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810000"/>
            <a:ext cx="669925" cy="481013"/>
          </a:xfrm>
          <a:prstGeom prst="rect">
            <a:avLst/>
          </a:prstGeom>
          <a:solidFill>
            <a:srgbClr val="005BD3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10" descr="C:\Documents and Settings\BadBoy\Desktop\Симоненко\naperstok-metallicheskiy-up-100-sht-10_sm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1905000"/>
            <a:ext cx="571500" cy="571500"/>
          </a:xfrm>
          <a:prstGeom prst="rect">
            <a:avLst/>
          </a:prstGeom>
          <a:solidFill>
            <a:srgbClr val="005BD3"/>
          </a:solidFill>
          <a:ln w="9525">
            <a:noFill/>
            <a:miter lim="800000"/>
            <a:headEnd/>
            <a:tailEnd/>
          </a:ln>
        </p:spPr>
      </p:pic>
      <p:pic>
        <p:nvPicPr>
          <p:cNvPr id="8" name="Picture 11" descr="C:\Documents and Settings\BadBoy\Desktop\Симоненко\igolnica-mh-0334-8108_smal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2057400"/>
            <a:ext cx="723900" cy="723900"/>
          </a:xfrm>
          <a:prstGeom prst="rect">
            <a:avLst/>
          </a:prstGeom>
          <a:solidFill>
            <a:srgbClr val="005BD3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Picture 12" descr="C:\Documents and Settings\BadBoy\Desktop\Симоненко\nabor-igl-dlya-ruchnogo-shitya-mh-0340-0006-up-6sht-needles_smal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2895600"/>
            <a:ext cx="866775" cy="622300"/>
          </a:xfrm>
          <a:prstGeom prst="rect">
            <a:avLst/>
          </a:prstGeom>
          <a:solidFill>
            <a:srgbClr val="005BD3"/>
          </a:solidFill>
          <a:ln w="9525">
            <a:noFill/>
            <a:miter lim="800000"/>
            <a:headEnd/>
            <a:tailEnd/>
          </a:ln>
        </p:spPr>
      </p:pic>
      <p:pic>
        <p:nvPicPr>
          <p:cNvPr id="10" name="Picture 13" descr="C:\Documents and Settings\BadBoy\Desktop\Симоненко\s_3092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34200" y="2514600"/>
            <a:ext cx="992188" cy="442913"/>
          </a:xfrm>
          <a:prstGeom prst="rect">
            <a:avLst/>
          </a:prstGeom>
          <a:solidFill>
            <a:srgbClr val="005BD3"/>
          </a:solidFill>
          <a:ln w="9525">
            <a:noFill/>
            <a:miter lim="800000"/>
            <a:headEnd/>
            <a:tailEnd/>
          </a:ln>
        </p:spPr>
      </p:pic>
      <p:pic>
        <p:nvPicPr>
          <p:cNvPr id="11" name="Picture 14" descr="C:\Documents and Settings\BadBoy\Desktop\Симоненко\Булавка декор. со шляпкой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3000" y="4800600"/>
            <a:ext cx="685800" cy="952500"/>
          </a:xfrm>
          <a:prstGeom prst="rect">
            <a:avLst/>
          </a:prstGeom>
          <a:solidFill>
            <a:schemeClr val="accent5"/>
          </a:solidFill>
        </p:spPr>
      </p:pic>
      <p:pic>
        <p:nvPicPr>
          <p:cNvPr id="12" name="Picture 15" descr="C:\Documents and Settings\BadBoy\Desktop\Симоненко\Нитки цветные 10000у-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57400" y="5715000"/>
            <a:ext cx="952500" cy="285750"/>
          </a:xfrm>
          <a:prstGeom prst="rect">
            <a:avLst/>
          </a:prstGeom>
          <a:solidFill>
            <a:schemeClr val="accent5"/>
          </a:solidFill>
        </p:spPr>
      </p:pic>
      <p:pic>
        <p:nvPicPr>
          <p:cNvPr id="13" name="Picture 17" descr="C:\Documents and Settings\BadBoy\Desktop\Симоненко\0i.jpe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72200" y="1752600"/>
            <a:ext cx="800100" cy="800100"/>
          </a:xfrm>
          <a:prstGeom prst="rect">
            <a:avLst/>
          </a:prstGeom>
          <a:solidFill>
            <a:srgbClr val="005BD3"/>
          </a:solidFill>
          <a:ln w="9525">
            <a:noFill/>
            <a:miter lim="800000"/>
            <a:headEnd/>
            <a:tailEnd/>
          </a:ln>
        </p:spPr>
      </p:pic>
      <p:pic>
        <p:nvPicPr>
          <p:cNvPr id="14" name="Picture 18" descr="C:\Documents and Settings\BadBoy\Desktop\Симоненко\overlok-gn-1-1d-typical-3-h-nit-komplekt_small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257800" y="1600200"/>
            <a:ext cx="815975" cy="844550"/>
          </a:xfrm>
          <a:prstGeom prst="rect">
            <a:avLst/>
          </a:prstGeom>
          <a:solidFill>
            <a:srgbClr val="005BD3"/>
          </a:solidFill>
          <a:ln w="9525">
            <a:noFill/>
            <a:miter lim="800000"/>
            <a:headEnd/>
            <a:tailEnd/>
          </a:ln>
        </p:spPr>
      </p:pic>
      <p:pic>
        <p:nvPicPr>
          <p:cNvPr id="15" name="Picture 19" descr="C:\Documents and Settings\BadBoy\Desktop\Симоненко\03-gladilnaya-utyuzhilnaya-doska-type-special-i-c567-00_small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867400" y="5029200"/>
            <a:ext cx="2209800" cy="1295400"/>
          </a:xfrm>
          <a:prstGeom prst="rect">
            <a:avLst/>
          </a:prstGeom>
          <a:solidFill>
            <a:srgbClr val="005BD3"/>
          </a:solidFill>
          <a:ln w="9525">
            <a:noFill/>
            <a:miter lim="800000"/>
            <a:headEnd/>
            <a:tailEnd/>
          </a:ln>
        </p:spPr>
      </p:pic>
      <p:pic>
        <p:nvPicPr>
          <p:cNvPr id="16" name="Picture 20" descr="C:\Documents and Settings\BadBoy\Desktop\Смайлики\s7804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57400" y="4876800"/>
            <a:ext cx="1428750" cy="552450"/>
          </a:xfrm>
          <a:prstGeom prst="rect">
            <a:avLst/>
          </a:prstGeom>
          <a:solidFill>
            <a:schemeClr val="accent5"/>
          </a:solidFill>
        </p:spPr>
      </p:pic>
      <p:pic>
        <p:nvPicPr>
          <p:cNvPr id="17" name="Picture 2" descr="C:\Documents and Settings\BadBoy\Desktop\Симоненко\flizelin-95g-kv-m-sploshnoy-cv-belyy-90sm-rul-50-100m-danelli-f4ge95_small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24400" y="5638800"/>
            <a:ext cx="771525" cy="771525"/>
          </a:xfrm>
          <a:prstGeom prst="rect">
            <a:avLst/>
          </a:prstGeom>
          <a:solidFill>
            <a:srgbClr val="005BD3"/>
          </a:solidFill>
          <a:ln w="9525">
            <a:noFill/>
            <a:miter lim="800000"/>
            <a:headEnd/>
            <a:tailEnd/>
          </a:ln>
        </p:spPr>
      </p:pic>
      <p:pic>
        <p:nvPicPr>
          <p:cNvPr id="18" name="Picture 2" descr="C:\Documents and Settings\BadBoy\Desktop\Симоненко\poly-satin-cv-6-izumrud_small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505200" y="5638800"/>
            <a:ext cx="927100" cy="741363"/>
          </a:xfrm>
          <a:prstGeom prst="rect">
            <a:avLst/>
          </a:prstGeom>
          <a:solidFill>
            <a:srgbClr val="005BD3"/>
          </a:solidFill>
          <a:ln w="9525">
            <a:noFill/>
            <a:miter lim="800000"/>
            <a:headEnd/>
            <a:tailEnd/>
          </a:ln>
        </p:spPr>
      </p:pic>
      <p:pic>
        <p:nvPicPr>
          <p:cNvPr id="19" name="Picture 3" descr="C:\Documents and Settings\BadBoy\Desktop\Симоненко\118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086600" y="2971800"/>
            <a:ext cx="1371600" cy="2009775"/>
          </a:xfrm>
          <a:prstGeom prst="rect">
            <a:avLst/>
          </a:prstGeom>
          <a:solidFill>
            <a:schemeClr val="accent5"/>
          </a:solidFill>
        </p:spPr>
      </p:pic>
      <p:sp>
        <p:nvSpPr>
          <p:cNvPr id="14355" name="TextBox 19"/>
          <p:cNvSpPr txBox="1">
            <a:spLocks noChangeArrowheads="1"/>
          </p:cNvSpPr>
          <p:nvPr/>
        </p:nvSpPr>
        <p:spPr bwMode="auto">
          <a:xfrm>
            <a:off x="381000" y="0"/>
            <a:ext cx="8458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Инструменты и принадлежности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/>
              <a:t>Модели ночных сорочек</a:t>
            </a:r>
            <a:br>
              <a:rPr lang="ru-RU" sz="6000" b="1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15362" name="Picture 2" descr="C:\Documents and Settings\BadBoy\Desktop\img0003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143000"/>
            <a:ext cx="1603375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C:\Documents and Settings\BadBoy\Desktop\img0003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1219200"/>
            <a:ext cx="194468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C:\Documents and Settings\BadBoy\Desktop\img00030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1600200"/>
            <a:ext cx="1525588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:\Documents and Settings\BadBoy\Desktop\img0003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1600200"/>
            <a:ext cx="142398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152400" y="5791200"/>
            <a:ext cx="213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С цельнокроеными плечиками</a:t>
            </a:r>
          </a:p>
        </p:txBody>
      </p:sp>
      <p:sp>
        <p:nvSpPr>
          <p:cNvPr id="8" name="Блок-схема: узел 7"/>
          <p:cNvSpPr/>
          <p:nvPr/>
        </p:nvSpPr>
        <p:spPr>
          <a:xfrm>
            <a:off x="838200" y="5410200"/>
            <a:ext cx="533400" cy="457200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  <a:endParaRPr lang="ru-RU" dirty="0"/>
          </a:p>
        </p:txBody>
      </p:sp>
      <p:sp>
        <p:nvSpPr>
          <p:cNvPr id="15368" name="TextBox 10"/>
          <p:cNvSpPr txBox="1">
            <a:spLocks noChangeArrowheads="1"/>
          </p:cNvSpPr>
          <p:nvPr/>
        </p:nvSpPr>
        <p:spPr bwMode="auto">
          <a:xfrm>
            <a:off x="2362200" y="5715000"/>
            <a:ext cx="2133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С цельнокроеными короткими рукавами</a:t>
            </a:r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4800600" y="5715000"/>
            <a:ext cx="190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Сорочка на круглой кокетке</a:t>
            </a:r>
          </a:p>
        </p:txBody>
      </p:sp>
      <p:sp>
        <p:nvSpPr>
          <p:cNvPr id="15370" name="TextBox 12"/>
          <p:cNvSpPr txBox="1">
            <a:spLocks noChangeArrowheads="1"/>
          </p:cNvSpPr>
          <p:nvPr/>
        </p:nvSpPr>
        <p:spPr bwMode="auto">
          <a:xfrm>
            <a:off x="6781800" y="57912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Сорочка со вставкой</a:t>
            </a:r>
          </a:p>
        </p:txBody>
      </p:sp>
      <p:sp>
        <p:nvSpPr>
          <p:cNvPr id="14" name="Блок-схема: узел 13"/>
          <p:cNvSpPr/>
          <p:nvPr/>
        </p:nvSpPr>
        <p:spPr>
          <a:xfrm>
            <a:off x="3276600" y="5181600"/>
            <a:ext cx="457200" cy="457200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  <a:endParaRPr lang="ru-RU" dirty="0"/>
          </a:p>
        </p:txBody>
      </p:sp>
      <p:sp>
        <p:nvSpPr>
          <p:cNvPr id="16" name="Блок-схема: узел 15"/>
          <p:cNvSpPr/>
          <p:nvPr/>
        </p:nvSpPr>
        <p:spPr>
          <a:xfrm>
            <a:off x="5257800" y="5181600"/>
            <a:ext cx="457200" cy="457200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  <a:endParaRPr lang="ru-RU" dirty="0"/>
          </a:p>
        </p:txBody>
      </p:sp>
      <p:sp>
        <p:nvSpPr>
          <p:cNvPr id="17" name="Блок-схема: узел 16"/>
          <p:cNvSpPr/>
          <p:nvPr/>
        </p:nvSpPr>
        <p:spPr>
          <a:xfrm>
            <a:off x="7620000" y="5334000"/>
            <a:ext cx="457200" cy="457200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Модели ночных сорочек с цельнокроеным  рукавом</a:t>
            </a:r>
          </a:p>
        </p:txBody>
      </p:sp>
      <p:pic>
        <p:nvPicPr>
          <p:cNvPr id="16386" name="Рисунок 4" descr="C:\Documents and Settings\BadBoy\Desktop\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524000"/>
            <a:ext cx="2743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6" descr="C:\Documents and Settings\BadBoy\Desktop\img00029модели сороч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447800"/>
            <a:ext cx="2895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5"/>
          <p:cNvSpPr txBox="1">
            <a:spLocks noChangeArrowheads="1"/>
          </p:cNvSpPr>
          <p:nvPr/>
        </p:nvSpPr>
        <p:spPr bwMode="auto">
          <a:xfrm rot="10800000" flipV="1">
            <a:off x="0" y="59055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Выполнены на основе выкройки с цельнокроеным рукавом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2"/>
          <p:cNvSpPr txBox="1">
            <a:spLocks noChangeArrowheads="1"/>
          </p:cNvSpPr>
          <p:nvPr/>
        </p:nvSpPr>
        <p:spPr bwMode="auto">
          <a:xfrm>
            <a:off x="0" y="152400"/>
            <a:ext cx="868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latin typeface="Calibri" pitchFamily="34" charset="0"/>
              </a:rPr>
              <a:t>Ткани для ночных сорочек</a:t>
            </a:r>
          </a:p>
        </p:txBody>
      </p:sp>
      <p:pic>
        <p:nvPicPr>
          <p:cNvPr id="17410" name="Рисунок 3" descr="C:\Documents and Settings\BadBoy\Desktop\img0002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1788" y="1322388"/>
            <a:ext cx="59404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0" y="5943600"/>
            <a:ext cx="906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Ночные сорочки шьют из тонких хлопчатотобумажных,  льняных,  шелковых тканей.</a:t>
            </a:r>
          </a:p>
          <a:p>
            <a:pPr algn="ctr"/>
            <a:r>
              <a:rPr lang="ru-RU">
                <a:latin typeface="Calibri" pitchFamily="34" charset="0"/>
              </a:rPr>
              <a:t>Ткани должны быть светлых тонов, гладкокрашеные или с мелким рисунком.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685800" y="76200"/>
            <a:ext cx="815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Формы выреза горловины</a:t>
            </a:r>
          </a:p>
        </p:txBody>
      </p:sp>
      <p:pic>
        <p:nvPicPr>
          <p:cNvPr id="18434" name="Рисунок 3" descr="C:\Documents and Settings\BadBoy\Desktop\вырезы горлов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152400" y="5943600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Вырез горловины не только придает самому изделию новый вид, но и влияет на восприятие фигуры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76200" y="0"/>
            <a:ext cx="9067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Разнообразие отделок выреза горловины</a:t>
            </a:r>
          </a:p>
        </p:txBody>
      </p:sp>
      <p:pic>
        <p:nvPicPr>
          <p:cNvPr id="19458" name="Рисунок 3" descr="C:\Documents and Settings\BadBoy\Desktop\горловин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239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6248400"/>
            <a:ext cx="906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V</a:t>
            </a:r>
            <a:r>
              <a:rPr lang="ru-RU" sz="2000">
                <a:latin typeface="Calibri" pitchFamily="34" charset="0"/>
              </a:rPr>
              <a:t> – вырез горловины спинки и переда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76200" y="0"/>
            <a:ext cx="9067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Физкультминутка</a:t>
            </a:r>
          </a:p>
        </p:txBody>
      </p:sp>
      <p:pic>
        <p:nvPicPr>
          <p:cNvPr id="20482" name="Рисунок 2" descr="bdy 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762000"/>
            <a:ext cx="471011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152400" y="1600200"/>
            <a:ext cx="19812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Выполнятся предложенный комплекс спортивных упражнений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Подкройные обтачки</a:t>
            </a:r>
          </a:p>
        </p:txBody>
      </p:sp>
      <p:pic>
        <p:nvPicPr>
          <p:cNvPr id="21506" name="Picture 2" descr="C:\Documents and Settings\BadBoy\Desktop\формы обтаче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8382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445</Words>
  <PresentationFormat>On-screen Show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Calibri</vt:lpstr>
      <vt:lpstr>Arial</vt:lpstr>
      <vt:lpstr>Office Theme</vt:lpstr>
      <vt:lpstr>«Обработка горловины ночной        сорочки подкройной обтачкой»   7 класс    МКОУ «Куйбышевская средняя (полная) общеобразовательная школа Алтайский край, Краснощековский район, с.Куйбышево учитель технологии высшей квалификационной категории  Клейс Надежда Николаевна  2012 </vt:lpstr>
      <vt:lpstr>Слайд 2</vt:lpstr>
      <vt:lpstr>Модели ночных сорочек    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nastya.cherepneva</cp:lastModifiedBy>
  <cp:revision>33</cp:revision>
  <dcterms:modified xsi:type="dcterms:W3CDTF">2012-10-01T11:29:46Z</dcterms:modified>
</cp:coreProperties>
</file>