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82" r:id="rId4"/>
    <p:sldId id="296" r:id="rId5"/>
    <p:sldId id="306" r:id="rId6"/>
    <p:sldId id="279" r:id="rId7"/>
    <p:sldId id="257" r:id="rId8"/>
    <p:sldId id="298" r:id="rId9"/>
    <p:sldId id="259" r:id="rId10"/>
    <p:sldId id="303" r:id="rId11"/>
    <p:sldId id="261" r:id="rId12"/>
    <p:sldId id="262" r:id="rId13"/>
    <p:sldId id="263" r:id="rId14"/>
    <p:sldId id="266" r:id="rId15"/>
    <p:sldId id="267" r:id="rId16"/>
    <p:sldId id="268" r:id="rId17"/>
    <p:sldId id="269" r:id="rId18"/>
    <p:sldId id="270" r:id="rId19"/>
    <p:sldId id="271" r:id="rId20"/>
    <p:sldId id="288" r:id="rId21"/>
    <p:sldId id="283" r:id="rId22"/>
    <p:sldId id="275" r:id="rId23"/>
    <p:sldId id="276" r:id="rId24"/>
    <p:sldId id="277" r:id="rId25"/>
    <p:sldId id="281" r:id="rId26"/>
    <p:sldId id="284" r:id="rId27"/>
    <p:sldId id="287" r:id="rId28"/>
    <p:sldId id="289" r:id="rId29"/>
    <p:sldId id="308" r:id="rId30"/>
    <p:sldId id="309" r:id="rId31"/>
    <p:sldId id="310" r:id="rId32"/>
    <p:sldId id="290" r:id="rId33"/>
    <p:sldId id="285" r:id="rId34"/>
    <p:sldId id="286" r:id="rId35"/>
    <p:sldId id="312" r:id="rId36"/>
    <p:sldId id="292" r:id="rId37"/>
    <p:sldId id="293" r:id="rId38"/>
    <p:sldId id="294" r:id="rId39"/>
    <p:sldId id="311" r:id="rId40"/>
    <p:sldId id="307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13467-2865-48D6-8E5C-F36EFB78D4CB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586DD8B-D2BE-4D49-AA84-0A5B938772AF}" type="pres">
      <dgm:prSet presAssocID="{DB613467-2865-48D6-8E5C-F36EFB78D4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F5703-0ED1-422B-BC07-9A85DCCC176E}" type="presOf" srcId="{DB613467-2865-48D6-8E5C-F36EFB78D4CB}" destId="{E586DD8B-D2BE-4D49-AA84-0A5B938772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61A689-BB03-4BF0-A872-1394416F8781}" type="datetimeFigureOut">
              <a:rPr lang="ru-RU" smtClean="0"/>
              <a:pPr/>
              <a:t>04.01.2013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D4B9B3-1544-4C25-9635-2FE62E02D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70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полное имя учёного и его жены</a:t>
            </a:r>
            <a:endParaRPr lang="ru-RU" dirty="0"/>
          </a:p>
        </p:txBody>
      </p:sp>
      <p:pic>
        <p:nvPicPr>
          <p:cNvPr id="5" name="Picture 7" descr="КРОСФОРД_000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902" y="2679700"/>
            <a:ext cx="2423026" cy="34464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Объект 3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876" y="2679700"/>
            <a:ext cx="2558998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6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  1. Когда </a:t>
            </a:r>
            <a:r>
              <a:rPr lang="ru-RU" dirty="0"/>
              <a:t>и где родился К. Э. Циолковский?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. Ижевское Рязанской </a:t>
            </a:r>
            <a:r>
              <a:rPr lang="ru-RU" dirty="0" smtClean="0">
                <a:solidFill>
                  <a:srgbClr val="FF0000"/>
                </a:solidFill>
              </a:rPr>
              <a:t>губернии, 17 сентября 1857 г.</a:t>
            </a:r>
            <a:endParaRPr lang="ru-RU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dirty="0" smtClean="0"/>
              <a:t>  2. Профессия Циолковского.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Учитель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dirty="0" smtClean="0"/>
              <a:t>  3. Как </a:t>
            </a:r>
            <a:r>
              <a:rPr lang="ru-RU" dirty="0"/>
              <a:t>получил образование </a:t>
            </a:r>
            <a:r>
              <a:rPr lang="ru-RU" dirty="0" smtClean="0"/>
              <a:t>Циолковский?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Самоучка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4. Призвание Циолковского.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Учёный-исследователь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dirty="0" smtClean="0"/>
              <a:t>  5. Как </a:t>
            </a:r>
            <a:r>
              <a:rPr lang="ru-RU" dirty="0"/>
              <a:t>сейчас называют </a:t>
            </a:r>
            <a:r>
              <a:rPr lang="ru-RU" dirty="0" smtClean="0"/>
              <a:t>Циолковского?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Основоположник </a:t>
            </a:r>
            <a:r>
              <a:rPr lang="ru-RU" dirty="0">
                <a:solidFill>
                  <a:srgbClr val="FF0000"/>
                </a:solidFill>
              </a:rPr>
              <a:t>космонавтики.</a:t>
            </a:r>
          </a:p>
          <a:p>
            <a:pPr marL="0" lvl="0" indent="0">
              <a:buNone/>
            </a:pPr>
            <a:r>
              <a:rPr lang="ru-RU" dirty="0" smtClean="0"/>
              <a:t>  6. В </a:t>
            </a:r>
            <a:r>
              <a:rPr lang="ru-RU" dirty="0"/>
              <a:t>каком городе К. </a:t>
            </a:r>
            <a:r>
              <a:rPr lang="ru-RU" dirty="0" smtClean="0"/>
              <a:t>Циолковский </a:t>
            </a:r>
            <a:r>
              <a:rPr lang="ru-RU" dirty="0"/>
              <a:t>женился? 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Боровске.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2.Викторина </a:t>
            </a:r>
            <a:r>
              <a:rPr lang="ru-RU" b="1" dirty="0" smtClean="0"/>
              <a:t>«Семья учёного»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0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  7. Как </a:t>
            </a:r>
            <a:r>
              <a:rPr lang="ru-RU" dirty="0"/>
              <a:t>звали невесту?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Варвара </a:t>
            </a:r>
            <a:r>
              <a:rPr lang="ru-RU" dirty="0">
                <a:solidFill>
                  <a:srgbClr val="FF0000"/>
                </a:solidFill>
              </a:rPr>
              <a:t>Евграфовна Соколова.</a:t>
            </a:r>
          </a:p>
          <a:p>
            <a:pPr marL="0" lvl="0" indent="0">
              <a:buNone/>
            </a:pPr>
            <a:r>
              <a:rPr lang="ru-RU" dirty="0" smtClean="0"/>
              <a:t>  8. Где </a:t>
            </a:r>
            <a:r>
              <a:rPr lang="ru-RU" dirty="0"/>
              <a:t>они познакомились? 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квартире, где снимал комнаты </a:t>
            </a:r>
            <a:r>
              <a:rPr lang="ru-RU" dirty="0" smtClean="0">
                <a:solidFill>
                  <a:srgbClr val="FF0000"/>
                </a:solidFill>
              </a:rPr>
              <a:t>Циолковский.</a:t>
            </a:r>
            <a:endParaRPr lang="ru-RU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dirty="0" smtClean="0"/>
              <a:t>  9. Кто </a:t>
            </a:r>
            <a:r>
              <a:rPr lang="ru-RU" dirty="0"/>
              <a:t>был её отец?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Дьякон </a:t>
            </a:r>
            <a:r>
              <a:rPr lang="ru-RU" dirty="0">
                <a:solidFill>
                  <a:srgbClr val="FF0000"/>
                </a:solidFill>
              </a:rPr>
              <a:t>из города Тихвина Тульской области.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10. Почему </a:t>
            </a:r>
            <a:r>
              <a:rPr lang="ru-RU" dirty="0"/>
              <a:t>родные Варвары были против брака? </a:t>
            </a:r>
            <a:r>
              <a:rPr lang="ru-RU" dirty="0">
                <a:solidFill>
                  <a:srgbClr val="FF0000"/>
                </a:solidFill>
              </a:rPr>
              <a:t>Они считали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Циолковский </a:t>
            </a:r>
            <a:r>
              <a:rPr lang="ru-RU" dirty="0">
                <a:solidFill>
                  <a:srgbClr val="FF0000"/>
                </a:solidFill>
              </a:rPr>
              <a:t>убеждённым атеистом, а девушка была религиозна.</a:t>
            </a:r>
          </a:p>
          <a:p>
            <a:pPr marL="0" lvl="0" indent="0">
              <a:buNone/>
            </a:pPr>
            <a:r>
              <a:rPr lang="ru-RU" dirty="0" smtClean="0"/>
              <a:t>  11. Почему </a:t>
            </a:r>
            <a:r>
              <a:rPr lang="ru-RU" dirty="0"/>
              <a:t>всё- таки состоялась свадьба?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За </a:t>
            </a:r>
            <a:r>
              <a:rPr lang="ru-RU" dirty="0">
                <a:solidFill>
                  <a:srgbClr val="FF0000"/>
                </a:solidFill>
              </a:rPr>
              <a:t>невестой не было приданого, а жених его и не требовал.</a:t>
            </a:r>
          </a:p>
          <a:p>
            <a:pPr marL="0" lvl="0" indent="0">
              <a:buNone/>
            </a:pPr>
            <a:r>
              <a:rPr lang="ru-RU" dirty="0" smtClean="0"/>
              <a:t>  12. Праздновалась </a:t>
            </a:r>
            <a:r>
              <a:rPr lang="ru-RU" dirty="0"/>
              <a:t>ли свадьба?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Нет</a:t>
            </a:r>
            <a:r>
              <a:rPr lang="ru-RU" dirty="0">
                <a:solidFill>
                  <a:srgbClr val="FF0000"/>
                </a:solidFill>
              </a:rPr>
              <a:t>. Тесть и священник напились, а молодожён купил </a:t>
            </a:r>
            <a:r>
              <a:rPr lang="ru-RU" dirty="0" smtClean="0">
                <a:solidFill>
                  <a:srgbClr val="FF0000"/>
                </a:solidFill>
              </a:rPr>
              <a:t>    токарный </a:t>
            </a:r>
            <a:r>
              <a:rPr lang="ru-RU" dirty="0">
                <a:solidFill>
                  <a:srgbClr val="FF0000"/>
                </a:solidFill>
              </a:rPr>
              <a:t>станок.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b="1" dirty="0" smtClean="0"/>
              <a:t>2.Викторина  «Семья учёного»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3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13.Хорошо </a:t>
            </a:r>
            <a:r>
              <a:rPr lang="ru-RU" dirty="0"/>
              <a:t>ли это было: брачная жизнь без любви? Довольно ли в браке одного уважения?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«Кто </a:t>
            </a:r>
            <a:r>
              <a:rPr lang="ru-RU" dirty="0">
                <a:solidFill>
                  <a:srgbClr val="FF0000"/>
                </a:solidFill>
              </a:rPr>
              <a:t>отдал себя высшим целям, для того это хорошо. Но он жертвует своим счастьем семье. От таких браков дети не бывают, здоровы, удачны и радостны. И я всю жизнь сокрушался о трагической судьбе </a:t>
            </a:r>
            <a:r>
              <a:rPr lang="ru-RU" dirty="0" smtClean="0">
                <a:solidFill>
                  <a:srgbClr val="FF0000"/>
                </a:solidFill>
              </a:rPr>
              <a:t>детей», - говорил Циолковский.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14.Что </a:t>
            </a:r>
            <a:r>
              <a:rPr lang="ru-RU" dirty="0"/>
              <a:t>такое платоническая любовь? Расскажите на примере </a:t>
            </a:r>
            <a:r>
              <a:rPr lang="ru-RU" dirty="0" smtClean="0"/>
              <a:t>Циолковского.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Москве продолжительная переписка с дочерью миллионера. В Боровске   вздохи по дочерям  смотрителя училища Толмачёва, в Калуге  влюбился в двоюродную сестру Каннинга.</a:t>
            </a:r>
          </a:p>
          <a:p>
            <a:pPr marL="0" indent="0">
              <a:buNone/>
            </a:pPr>
            <a:r>
              <a:rPr lang="ru-RU" dirty="0" smtClean="0"/>
              <a:t>     15</a:t>
            </a:r>
            <a:r>
              <a:rPr lang="ru-RU" dirty="0"/>
              <a:t>. Сколько всего детей было в семье </a:t>
            </a:r>
            <a:r>
              <a:rPr lang="ru-RU" dirty="0" smtClean="0"/>
              <a:t>Циолковских? 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Семь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    16</a:t>
            </a:r>
            <a:r>
              <a:rPr lang="ru-RU" dirty="0"/>
              <a:t>. Сколько детей родилось в Боровске? Как их звали? Их судьба.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Четверо</a:t>
            </a:r>
            <a:r>
              <a:rPr lang="ru-RU" dirty="0">
                <a:solidFill>
                  <a:srgbClr val="FF0000"/>
                </a:solidFill>
              </a:rPr>
              <a:t>: Любовь, Игнатий, Александр и Иван. Любовь дожила до глубокой старости, помогала отцу в делах, Игнатий и Александр покончили жизнь самоубийством. Иван умер молодым мучительной смертью.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2.Викторина «Семья учёного»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28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17</a:t>
            </a:r>
            <a:r>
              <a:rPr lang="ru-RU" dirty="0"/>
              <a:t>. Сколько детей родилось в Калуге? Их судьба.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Сын </a:t>
            </a:r>
            <a:r>
              <a:rPr lang="ru-RU" dirty="0">
                <a:solidFill>
                  <a:srgbClr val="FF0000"/>
                </a:solidFill>
              </a:rPr>
              <a:t>и две дочери. Леонтий умер через год от коклюша. Мария прожила долгую жизнь и родила 6 детей, Анна была замужем, родила сына и умерла молодой.</a:t>
            </a:r>
          </a:p>
          <a:p>
            <a:pPr marL="0" indent="0">
              <a:buNone/>
            </a:pPr>
            <a:r>
              <a:rPr lang="ru-RU" dirty="0" smtClean="0"/>
              <a:t>     18</a:t>
            </a:r>
            <a:r>
              <a:rPr lang="ru-RU" dirty="0"/>
              <a:t>. Какие условия поставил </a:t>
            </a:r>
            <a:r>
              <a:rPr lang="ru-RU" dirty="0" smtClean="0"/>
              <a:t>Циолковский </a:t>
            </a:r>
            <a:r>
              <a:rPr lang="ru-RU" dirty="0"/>
              <a:t>перед  женой до женитьбы?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</a:t>
            </a:r>
            <a:r>
              <a:rPr lang="ru-RU" dirty="0">
                <a:solidFill>
                  <a:srgbClr val="FF0000"/>
                </a:solidFill>
              </a:rPr>
              <a:t>Никакой суеты. </a:t>
            </a:r>
          </a:p>
          <a:p>
            <a:pPr marL="0" indent="0">
              <a:buNone/>
            </a:pPr>
            <a:r>
              <a:rPr lang="ru-RU" dirty="0" smtClean="0"/>
              <a:t>     19</a:t>
            </a:r>
            <a:r>
              <a:rPr lang="ru-RU" dirty="0"/>
              <a:t>. Как распределялся бюджет семьи?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Большая </a:t>
            </a:r>
            <a:r>
              <a:rPr lang="ru-RU" dirty="0">
                <a:solidFill>
                  <a:srgbClr val="FF0000"/>
                </a:solidFill>
              </a:rPr>
              <a:t>половина заработка </a:t>
            </a:r>
            <a:r>
              <a:rPr lang="ru-RU" dirty="0" smtClean="0">
                <a:solidFill>
                  <a:srgbClr val="FF0000"/>
                </a:solidFill>
              </a:rPr>
              <a:t>Циолковского </a:t>
            </a:r>
            <a:r>
              <a:rPr lang="ru-RU" dirty="0">
                <a:solidFill>
                  <a:srgbClr val="FF0000"/>
                </a:solidFill>
              </a:rPr>
              <a:t>шла на его исследования.</a:t>
            </a:r>
          </a:p>
          <a:p>
            <a:pPr marL="0" indent="0">
              <a:buNone/>
            </a:pPr>
            <a:r>
              <a:rPr lang="ru-RU" dirty="0" smtClean="0"/>
              <a:t>     20</a:t>
            </a:r>
            <a:r>
              <a:rPr lang="ru-RU" dirty="0"/>
              <a:t>. Он не был ни нежным отцом, ни внимательным мужем. Прокомментируйте предложение.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</a:t>
            </a:r>
            <a:r>
              <a:rPr lang="ru-RU" dirty="0">
                <a:solidFill>
                  <a:srgbClr val="FF0000"/>
                </a:solidFill>
              </a:rPr>
              <a:t>Всю чёрную работу в доме всегда выполняла жена. Детям не разрешал приводить товарищей домой, самим играть дома.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2.Викторина «Семья учёного»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43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21</a:t>
            </a:r>
            <a:r>
              <a:rPr lang="ru-RU" dirty="0"/>
              <a:t>. Как </a:t>
            </a:r>
            <a:r>
              <a:rPr lang="ru-RU" dirty="0" smtClean="0"/>
              <a:t>Циолковский </a:t>
            </a:r>
            <a:r>
              <a:rPr lang="ru-RU" dirty="0"/>
              <a:t>относился к внукам?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</a:t>
            </a:r>
            <a:r>
              <a:rPr lang="ru-RU" dirty="0">
                <a:solidFill>
                  <a:srgbClr val="FF0000"/>
                </a:solidFill>
              </a:rPr>
              <a:t>Внуков же он просто искренне любил и был горячо к ним привязан. </a:t>
            </a:r>
          </a:p>
          <a:p>
            <a:pPr marL="0" indent="0">
              <a:buNone/>
            </a:pPr>
            <a:r>
              <a:rPr lang="ru-RU" dirty="0" smtClean="0"/>
              <a:t>     22</a:t>
            </a:r>
            <a:r>
              <a:rPr lang="ru-RU" dirty="0"/>
              <a:t>. Отношение в семье.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dirty="0">
                <a:solidFill>
                  <a:srgbClr val="FF0000"/>
                </a:solidFill>
              </a:rPr>
              <a:t>Детей он наказывал редко, но и не ласкал никогда. Не был ни нежным отцом, ни внимательным мужем. На последний план </a:t>
            </a:r>
            <a:r>
              <a:rPr lang="ru-RU" dirty="0" smtClean="0">
                <a:solidFill>
                  <a:srgbClr val="FF0000"/>
                </a:solidFill>
              </a:rPr>
              <a:t>он </a:t>
            </a:r>
            <a:r>
              <a:rPr lang="ru-RU" dirty="0">
                <a:solidFill>
                  <a:srgbClr val="FF0000"/>
                </a:solidFill>
              </a:rPr>
              <a:t>ставил благо семьи и близких. </a:t>
            </a:r>
            <a:r>
              <a:rPr lang="ru-RU" dirty="0" smtClean="0">
                <a:solidFill>
                  <a:srgbClr val="FF0000"/>
                </a:solidFill>
              </a:rPr>
              <a:t>Всё </a:t>
            </a:r>
            <a:r>
              <a:rPr lang="ru-RU" dirty="0">
                <a:solidFill>
                  <a:srgbClr val="FF0000"/>
                </a:solidFill>
              </a:rPr>
              <a:t>для высокого. </a:t>
            </a:r>
          </a:p>
          <a:p>
            <a:pPr marL="0" indent="0">
              <a:buNone/>
            </a:pPr>
            <a:r>
              <a:rPr lang="ru-RU" dirty="0" smtClean="0"/>
              <a:t>      23</a:t>
            </a:r>
            <a:r>
              <a:rPr lang="ru-RU" dirty="0"/>
              <a:t>. Понимала ли семья </a:t>
            </a:r>
            <a:r>
              <a:rPr lang="ru-RU" dirty="0" smtClean="0"/>
              <a:t>Циолковского? 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Нет</a:t>
            </a:r>
            <a:r>
              <a:rPr lang="ru-RU" dirty="0">
                <a:solidFill>
                  <a:srgbClr val="FF0000"/>
                </a:solidFill>
              </a:rPr>
              <a:t>. Они были далеки от него.</a:t>
            </a:r>
          </a:p>
          <a:p>
            <a:pPr marL="0" indent="0">
              <a:buNone/>
            </a:pPr>
            <a:r>
              <a:rPr lang="ru-RU" dirty="0" smtClean="0"/>
              <a:t>      24</a:t>
            </a:r>
            <a:r>
              <a:rPr lang="ru-RU" dirty="0"/>
              <a:t>. Когда и где умер </a:t>
            </a:r>
            <a:r>
              <a:rPr lang="ru-RU" dirty="0" smtClean="0"/>
              <a:t> Циолковский?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dirty="0">
                <a:solidFill>
                  <a:srgbClr val="FF0000"/>
                </a:solidFill>
              </a:rPr>
              <a:t>19 сентября 1935 года в Калуге.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2.Викторина «Семья учёного»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67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3. Конкурс «Семейный альбом»</a:t>
            </a:r>
            <a:r>
              <a:rPr lang="ru-RU" b="1" i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Учитель. </a:t>
            </a: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Дана </a:t>
            </a:r>
            <a:r>
              <a:rPr lang="ru-RU" dirty="0"/>
              <a:t>фотография. Расскажите о людях на фотографии.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6" descr="http://epizodsspace.testpilot.ru/bibl/fant/tsiolk/biogr/32.jpg"/>
          <p:cNvPicPr>
            <a:picLocks noGrp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26174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23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 Учитель</a:t>
            </a:r>
            <a:r>
              <a:rPr lang="ru-RU" b="1" i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Напишите </a:t>
            </a:r>
            <a:r>
              <a:rPr lang="ru-RU" dirty="0"/>
              <a:t>название известных вам работ Циолковского.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</a:t>
            </a:r>
            <a:r>
              <a:rPr lang="ru-RU" b="1" dirty="0"/>
              <a:t>Конкурс «Труды Циолковского»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      </a:t>
            </a:r>
            <a:r>
              <a:rPr lang="ru-RU" b="1" i="1" dirty="0"/>
              <a:t>Например,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1.Научно-фантастические </a:t>
            </a:r>
            <a:r>
              <a:rPr lang="ru-RU" dirty="0"/>
              <a:t>произведения: «Грёзы о земле и небе»,  «На Луне», «Вне Земли», «Жизнь в межзвёздной среде».</a:t>
            </a:r>
          </a:p>
          <a:p>
            <a:pPr marL="0" indent="0">
              <a:buNone/>
            </a:pPr>
            <a:r>
              <a:rPr lang="ru-RU" dirty="0" smtClean="0"/>
              <a:t>	2.Философско-художественные </a:t>
            </a:r>
            <a:r>
              <a:rPr lang="ru-RU" dirty="0"/>
              <a:t>работы: «Монизм Вселенной», «Научная этика»,  «Космическая философия».</a:t>
            </a:r>
          </a:p>
          <a:p>
            <a:pPr marL="0" indent="0">
              <a:buNone/>
            </a:pPr>
            <a:r>
              <a:rPr lang="ru-RU" dirty="0" smtClean="0"/>
              <a:t>	3.Автобиографии</a:t>
            </a:r>
            <a:r>
              <a:rPr lang="ru-RU" dirty="0"/>
              <a:t>: «Черты из моей жизни», «Штрихи автобиографии» и т. д.</a:t>
            </a:r>
          </a:p>
          <a:p>
            <a:pPr marL="0" indent="0">
              <a:buNone/>
            </a:pPr>
            <a:r>
              <a:rPr lang="ru-RU" dirty="0" smtClean="0"/>
              <a:t>	4.Научные </a:t>
            </a:r>
            <a:r>
              <a:rPr lang="ru-RU" dirty="0"/>
              <a:t>работы «Ракета в космическом пространстве».</a:t>
            </a:r>
          </a:p>
          <a:p>
            <a:pPr marL="0" indent="0">
              <a:buNone/>
            </a:pPr>
            <a:r>
              <a:rPr lang="ru-RU" dirty="0" smtClean="0"/>
              <a:t>	5.Работы </a:t>
            </a:r>
            <a:r>
              <a:rPr lang="ru-RU" dirty="0"/>
              <a:t>по педагогике: «Программа по физике», «Происхождение музыки и её сущность».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74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5.Конкурс «Города</a:t>
            </a:r>
            <a:r>
              <a:rPr lang="ru-RU" b="1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7444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4360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42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«Семейная жизнь Циолковского»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урока-игры</a:t>
            </a:r>
          </a:p>
          <a:p>
            <a:r>
              <a:rPr lang="ru-RU" dirty="0" smtClean="0"/>
              <a:t> учителя физики МБВ(С)ОУ «О(С)ОШ№1 «г. Калуги Кузьминой Л.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8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 «Дома семьи Циолковских в Калуге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80928"/>
            <a:ext cx="3822700" cy="312752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1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«Дома семьи Циолковских в Калуге»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52936"/>
            <a:ext cx="4038600" cy="331236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852936"/>
            <a:ext cx="3822700" cy="3312367"/>
          </a:xfrm>
        </p:spPr>
      </p:pic>
    </p:spTree>
    <p:extLst>
      <p:ext uri="{BB962C8B-B14F-4D97-AF65-F5344CB8AC3E}">
        <p14:creationId xmlns:p14="http://schemas.microsoft.com/office/powerpoint/2010/main" xmlns="" val="13388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6. Конкурс «Дети Циолковских»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5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750" y="2679700"/>
            <a:ext cx="2709749" cy="3446463"/>
          </a:xfrm>
          <a:prstGeom prst="rect">
            <a:avLst/>
          </a:prstGeom>
        </p:spPr>
      </p:pic>
      <p:pic>
        <p:nvPicPr>
          <p:cNvPr id="6" name="Объект 3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180" y="2679700"/>
            <a:ext cx="2540390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3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6. Конкурс «Дети Циолковских»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3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087" y="2679700"/>
            <a:ext cx="2437076" cy="3446463"/>
          </a:xfrm>
          <a:prstGeom prst="rect">
            <a:avLst/>
          </a:prstGeom>
        </p:spPr>
      </p:pic>
      <p:pic>
        <p:nvPicPr>
          <p:cNvPr id="6" name="Объект 3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884" y="2679700"/>
            <a:ext cx="2462981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0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6. Конкурс «Дети Циолковских»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5" descr="http://epizodsspace.testpilot.ru/bibl/fant/tsiolk/biogr/33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10462" y="2679700"/>
            <a:ext cx="2554326" cy="344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6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563" y="2679700"/>
            <a:ext cx="2661624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4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7.Конкурс  </a:t>
            </a:r>
            <a:r>
              <a:rPr lang="ru-RU" b="1" dirty="0" smtClean="0"/>
              <a:t>«Друзья учёного»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Учитель. </a:t>
            </a:r>
            <a:r>
              <a:rPr lang="ru-RU" dirty="0"/>
              <a:t>Как фамилия смотрителя училища в Боровске,  в семье которого по субботам после уроков  </a:t>
            </a:r>
            <a:r>
              <a:rPr lang="ru-RU" dirty="0" smtClean="0"/>
              <a:t>Циолковский </a:t>
            </a:r>
            <a:r>
              <a:rPr lang="ru-RU" dirty="0"/>
              <a:t>отдыхал душой. </a:t>
            </a:r>
          </a:p>
          <a:p>
            <a:r>
              <a:rPr lang="ru-RU" dirty="0"/>
              <a:t>Подсказка. Такую же фамилию носит дом в Калуге памятник архитектуры, который недавно сгорел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645025" y="3132946"/>
            <a:ext cx="3822700" cy="2539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301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7.Конкурс  «Друзья учёного»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520280" cy="324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4"/>
          <p:cNvPicPr>
            <a:picLocks noGrp="1"/>
          </p:cNvPicPr>
          <p:nvPr>
            <p:ph sz="quarter" idx="13"/>
          </p:nvPr>
        </p:nvPicPr>
        <p:blipFill>
          <a:blip r:embed="rId3" cstate="email"/>
          <a:stretch>
            <a:fillRect/>
          </a:stretch>
        </p:blipFill>
        <p:spPr>
          <a:xfrm>
            <a:off x="1187624" y="2636912"/>
            <a:ext cx="36724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5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7.Конкурс  «Друзья учёного»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04" y="2564904"/>
            <a:ext cx="4104456" cy="355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5"/>
            <a:ext cx="3528392" cy="35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64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331640" y="2242412"/>
            <a:ext cx="6675271" cy="35628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7.Конкурс  «Друзья учёного»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34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247328" cy="1584176"/>
          </a:xfrm>
        </p:spPr>
        <p:txBody>
          <a:bodyPr anchor="ctr">
            <a:noAutofit/>
          </a:bodyPr>
          <a:lstStyle/>
          <a:p>
            <a:pPr lvl="0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Калужское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уездное  училище 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8200" y="1700808"/>
            <a:ext cx="3822192" cy="1617067"/>
          </a:xfrm>
        </p:spPr>
        <p:txBody>
          <a:bodyPr anchor="t">
            <a:no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Реальное училище </a:t>
            </a:r>
            <a:b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304451"/>
            <a:ext cx="3668225" cy="2751169"/>
          </a:xfr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816424" cy="277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21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Познакомить учащихся с семейной жизнью</a:t>
            </a:r>
          </a:p>
          <a:p>
            <a:pPr marL="0" indent="0" algn="ctr">
              <a:buNone/>
            </a:pPr>
            <a:r>
              <a:rPr lang="ru-RU" sz="2800" dirty="0" smtClean="0"/>
              <a:t> К. Э. Циолковского в игровой форме.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0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Высшее начальное училище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2132856"/>
            <a:ext cx="3822192" cy="1185019"/>
          </a:xfrm>
        </p:spPr>
        <p:txBody>
          <a:bodyPr>
            <a:noAutofit/>
          </a:bodyPr>
          <a:lstStyle/>
          <a:p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2182505"/>
            <a:ext cx="36724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Калужское епархиальное училище</a:t>
            </a:r>
          </a:p>
          <a:p>
            <a:r>
              <a:rPr lang="ru-RU" sz="2800" dirty="0"/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573016"/>
            <a:ext cx="3596217" cy="269716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3429000"/>
            <a:ext cx="3774174" cy="2830631"/>
          </a:xfrm>
        </p:spPr>
      </p:pic>
    </p:spTree>
    <p:extLst>
      <p:ext uri="{BB962C8B-B14F-4D97-AF65-F5344CB8AC3E}">
        <p14:creationId xmlns:p14="http://schemas.microsoft.com/office/powerpoint/2010/main" xmlns="" val="32978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17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Средняя школа № 6</a:t>
            </a:r>
            <a:endParaRPr lang="ru-RU" sz="17600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2276872"/>
            <a:ext cx="3822192" cy="104100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Аэроклуб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672408" cy="27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11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Места отдыха </a:t>
            </a:r>
            <a:r>
              <a:rPr lang="ru-RU" dirty="0" smtClean="0"/>
              <a:t>Циолковского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2043"/>
            <a:ext cx="374441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2043"/>
            <a:ext cx="4070545" cy="33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72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отдыха Циолковского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2708920"/>
            <a:ext cx="3822700" cy="3240359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08920"/>
            <a:ext cx="3822700" cy="3240359"/>
          </a:xfrm>
        </p:spPr>
      </p:pic>
    </p:spTree>
    <p:extLst>
      <p:ext uri="{BB962C8B-B14F-4D97-AF65-F5344CB8AC3E}">
        <p14:creationId xmlns:p14="http://schemas.microsoft.com/office/powerpoint/2010/main" xmlns="" val="28662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Места отдыха </a:t>
            </a:r>
            <a:r>
              <a:rPr lang="ru-RU" dirty="0" smtClean="0"/>
              <a:t>Циолковского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83532"/>
            <a:ext cx="3528392" cy="3849291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924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70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Внуки Циолковского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408712" cy="369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99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учителю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 anchor="t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1906, август. </a:t>
            </a:r>
          </a:p>
          <a:p>
            <a:pPr marL="0" indent="0" algn="ctr">
              <a:buNone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 Калужского епархиального женского училища постановил: «Орден св. Станислава 3-й степени выдать по принадлежности </a:t>
            </a:r>
          </a:p>
          <a:p>
            <a:pPr algn="ctr">
              <a:buNone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К. Э. Циолковскому».</a:t>
            </a:r>
          </a:p>
          <a:p>
            <a:pPr marL="0" indent="0" algn="ctr">
              <a:buNone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56"/>
          <a:stretch/>
        </p:blipFill>
        <p:spPr bwMode="auto">
          <a:xfrm>
            <a:off x="450850" y="1998920"/>
            <a:ext cx="4062413" cy="413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06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Награды </a:t>
            </a:r>
            <a:r>
              <a:rPr lang="ru-RU" dirty="0" smtClean="0"/>
              <a:t>учителю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1911, май. Награждён орденом св. Анны за добросовестный труд.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2171700"/>
            <a:ext cx="4037012" cy="424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6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Награда учёному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79749259"/>
              </p:ext>
            </p:extLst>
          </p:nvPr>
        </p:nvGraphicFramePr>
        <p:xfrm>
          <a:off x="457200" y="277813"/>
          <a:ext cx="8229600" cy="113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70450" y="2743200"/>
            <a:ext cx="3816350" cy="3378200"/>
          </a:xfrm>
          <a:prstGeom prst="rect">
            <a:avLst/>
          </a:prstGeom>
        </p:spPr>
        <p:txBody>
          <a:bodyPr anchor="ctr" anchorCtr="1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itchFamily="2" charset="2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 ноября 1932 г. в Кремле Циолковскому вручён орден Трудового Красного Знамени.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85838" y="2743200"/>
            <a:ext cx="2517775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83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 </a:t>
            </a:r>
            <a:r>
              <a:rPr lang="ru-RU" dirty="0"/>
              <a:t>«Я не знал ни одной женщины кроме жены, но между нами не было главного – простой страстной человеческой любви". </a:t>
            </a:r>
          </a:p>
          <a:p>
            <a:r>
              <a:rPr lang="ru-RU" dirty="0" smtClean="0"/>
              <a:t> </a:t>
            </a:r>
            <a:r>
              <a:rPr lang="ru-RU" dirty="0"/>
              <a:t>"Женитесь по любви. Академический брак не сделает счастливыми ни вас, ни ваших детей".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Циолковский К. Э. о браке и любви</a:t>
            </a:r>
            <a:r>
              <a:rPr lang="ru-RU" b="1" dirty="0" smtClean="0"/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75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1. показать отношение Циолковского к браку, любви, жене, детям;</a:t>
            </a:r>
          </a:p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2. показать Циолковского в работе, дружбе, на отдыхе, умение вести </a:t>
            </a:r>
            <a:r>
              <a:rPr lang="ru-RU" sz="2800" dirty="0"/>
              <a:t>з</a:t>
            </a:r>
            <a:r>
              <a:rPr lang="ru-RU" sz="2800" dirty="0" smtClean="0"/>
              <a:t>доровый образ жизни.</a:t>
            </a:r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1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1. исследовательская. Она включает в себя изучение жизни и деятельности Циолковского;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2. просветительская. Она обеспечивает увековечивание памяти Циолковского.  Урок-игру можно применять на </a:t>
            </a:r>
            <a:r>
              <a:rPr lang="ru-RU" dirty="0" err="1" smtClean="0"/>
              <a:t>кл</a:t>
            </a:r>
            <a:r>
              <a:rPr lang="ru-RU" dirty="0" smtClean="0"/>
              <a:t>. часах в День знаний, в день рождения учёного, как итоговое мероприятие предметной недели по физике;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3. учебно- методическая. Создание методической «копилки», обмен опытом работы на различных уровнях;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4.коммуникативная, предполагающая объединение учащихся различного возраста и уровня учебной подготовки на основе их интереса к личности учёного.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Выводы: </a:t>
            </a:r>
            <a:r>
              <a:rPr lang="ru-RU" sz="3100" dirty="0" smtClean="0"/>
              <a:t>(некоторые направления  деятельности учителя при подготовки урока – игры)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10474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К. Э. Циолковский. Гений среди людей. М.: Мысль. 2002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 В. Н. Голоушкин, А. В. Костин, П. И. Леонтьев. Жизнь, отданная науке. Приок. кн. изд-во. Тула.1968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3. К. Э. Циолковский. В воспоминаниях современников. Приок. кн. изд-во. Тула.1983.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4. Калуга. Приок. кн. изд-во. 1978.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5. Фотографии из Инет и мои.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99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Выбор темы урока-игры.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Подбор литературы и информации из Инет, отбор материала, фотографии из Инет и свои.</a:t>
            </a:r>
          </a:p>
          <a:p>
            <a:pPr marL="457200" indent="-457200">
              <a:buAutoNum type="arabicPeriod"/>
            </a:pPr>
            <a:r>
              <a:rPr lang="ru-RU" dirty="0" smtClean="0"/>
              <a:t>Изучение информации и её обработка – разработка конкурсов.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Составление плана урока-игры.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Написание внеклассного мероприятия.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Создание презентации.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4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Конкурс «Имя учёного, писателя, учителя и его жены»</a:t>
            </a:r>
          </a:p>
          <a:p>
            <a:pPr marL="457200" indent="-457200">
              <a:buAutoNum type="arabicPeriod"/>
            </a:pPr>
            <a:r>
              <a:rPr lang="ru-RU" dirty="0" smtClean="0"/>
              <a:t>Викторина «Семья Циолковского»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Конкурс «Семейный альбом»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Конкурс «Труды учёного»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Конкурс «Города»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Конкурс «Дома семьи Циолковских»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Конкурс «Дети Циолковских»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Конкурс </a:t>
            </a:r>
            <a:r>
              <a:rPr lang="ru-RU" smtClean="0"/>
              <a:t>«Работа учителем в Калуге»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Конкурс «Друзья учёного»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Конкурс «Места отдыха Циолковского»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Конкурс «Внуки»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Конкурс «Награды учителю, учёному»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Содержание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36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457200" lvl="0" indent="-457200">
              <a:buAutoNum type="arabicPeriod"/>
            </a:pPr>
            <a:r>
              <a:rPr lang="ru-RU" dirty="0" smtClean="0"/>
              <a:t>Т е р а к р				1. к о т о в а</a:t>
            </a:r>
          </a:p>
          <a:p>
            <a:pPr marL="457200" lvl="0" indent="-457200">
              <a:buAutoNum type="arabicPeriod"/>
            </a:pPr>
            <a:r>
              <a:rPr lang="ru-RU" dirty="0" smtClean="0"/>
              <a:t>К а б а л о				2. и </a:t>
            </a:r>
            <a:r>
              <a:rPr lang="en-US" dirty="0" smtClean="0"/>
              <a:t>a </a:t>
            </a:r>
            <a:r>
              <a:rPr lang="ru-RU" dirty="0" smtClean="0"/>
              <a:t>а л е й</a:t>
            </a:r>
          </a:p>
          <a:p>
            <a:pPr marL="457200" lvl="0" indent="-457200">
              <a:buAutoNum type="arabicPeriod"/>
            </a:pPr>
            <a:r>
              <a:rPr lang="ru-RU" dirty="0" smtClean="0"/>
              <a:t>Т п у н е н				3. р е т а к а</a:t>
            </a:r>
          </a:p>
          <a:p>
            <a:pPr marL="457200" lvl="0" indent="-457200">
              <a:buAutoNum type="arabicPeriod"/>
            </a:pPr>
            <a:r>
              <a:rPr lang="ru-RU" dirty="0" smtClean="0"/>
              <a:t>П с и к т у н			              4. р е в а н е</a:t>
            </a:r>
          </a:p>
          <a:p>
            <a:pPr marL="457200" lvl="0" indent="-457200">
              <a:buAutoNum type="arabicPeriod"/>
            </a:pPr>
            <a:r>
              <a:rPr lang="ru-RU" dirty="0" smtClean="0"/>
              <a:t>К с о п е т л е			5. з и м у т а</a:t>
            </a:r>
          </a:p>
          <a:p>
            <a:pPr marL="457200" lvl="0" indent="-457200">
              <a:buAutoNum type="arabicPeriod"/>
            </a:pPr>
            <a:r>
              <a:rPr lang="ru-RU" dirty="0" smtClean="0"/>
              <a:t>Г е й о п а				6. г а д у р а</a:t>
            </a:r>
          </a:p>
          <a:p>
            <a:pPr marL="457200" lvl="0" indent="-457200">
              <a:buAutoNum type="arabicPeriod"/>
            </a:pPr>
            <a:r>
              <a:rPr lang="ru-RU" dirty="0" smtClean="0"/>
              <a:t>О н б е				7. л о г а л ь</a:t>
            </a:r>
          </a:p>
          <a:p>
            <a:pPr marL="457200" lvl="0" indent="-457200">
              <a:buAutoNum type="arabicPeriod"/>
            </a:pPr>
            <a:r>
              <a:rPr lang="ru-RU" dirty="0" smtClean="0"/>
              <a:t>Р е т н а м и р о т</a:t>
            </a:r>
          </a:p>
          <a:p>
            <a:pPr marL="457200" lvl="0" indent="-457200">
              <a:buAutoNum type="arabicPeriod"/>
            </a:pPr>
            <a:r>
              <a:rPr lang="ru-RU" dirty="0" smtClean="0"/>
              <a:t>Р а к и</a:t>
            </a:r>
          </a:p>
          <a:p>
            <a:pPr marL="457200" lvl="0" indent="-457200">
              <a:buAutoNum type="arabicPeriod"/>
            </a:pPr>
            <a:r>
              <a:rPr lang="ru-RU" dirty="0" smtClean="0"/>
              <a:t>Н и р а д</a:t>
            </a:r>
          </a:p>
          <a:p>
            <a:pPr marL="457200" lvl="0" indent="-45720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dirty="0"/>
              <a:t> 1.  </a:t>
            </a:r>
            <a:r>
              <a:rPr lang="ru-RU" b="1" dirty="0"/>
              <a:t>Конкурс «Имя учёного, </a:t>
            </a:r>
            <a:r>
              <a:rPr lang="ru-RU" b="1" dirty="0" smtClean="0"/>
              <a:t>писателя,  учителя и его жены»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93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dirty="0"/>
              <a:t>1.Т е р а к р					кратер</a:t>
            </a:r>
          </a:p>
          <a:p>
            <a:pPr marL="0" lvl="0" indent="0">
              <a:buNone/>
            </a:pPr>
            <a:r>
              <a:rPr lang="ru-RU" sz="1800" dirty="0"/>
              <a:t>2. К а б а л о					облака</a:t>
            </a:r>
          </a:p>
          <a:p>
            <a:pPr marL="0" lvl="0" indent="0">
              <a:buNone/>
            </a:pPr>
            <a:r>
              <a:rPr lang="ru-RU" sz="1800" dirty="0"/>
              <a:t>3. Т п у н е н					Нептун</a:t>
            </a:r>
          </a:p>
          <a:p>
            <a:pPr marL="0" lvl="0" indent="0">
              <a:buNone/>
            </a:pPr>
            <a:r>
              <a:rPr lang="ru-RU" sz="1800" dirty="0"/>
              <a:t>4. П с и к т у н				             </a:t>
            </a:r>
            <a:r>
              <a:rPr lang="ru-RU" sz="1800" dirty="0" smtClean="0"/>
              <a:t>      </a:t>
            </a:r>
            <a:r>
              <a:rPr lang="ru-RU" sz="1800" dirty="0"/>
              <a:t>спутник</a:t>
            </a:r>
          </a:p>
          <a:p>
            <a:pPr marL="0" lvl="0" indent="0">
              <a:buNone/>
            </a:pPr>
            <a:r>
              <a:rPr lang="ru-RU" sz="1800" dirty="0"/>
              <a:t>5. К с о п е т л е				 	телескоп</a:t>
            </a:r>
          </a:p>
          <a:p>
            <a:pPr marL="0" lvl="0" indent="0">
              <a:buNone/>
            </a:pPr>
            <a:r>
              <a:rPr lang="ru-RU" sz="1800" dirty="0"/>
              <a:t>6. Г е й о п а					апогей</a:t>
            </a:r>
          </a:p>
          <a:p>
            <a:pPr marL="0" lvl="0" indent="0">
              <a:buNone/>
            </a:pPr>
            <a:r>
              <a:rPr lang="ru-RU" sz="1800" dirty="0"/>
              <a:t>7. О н б е					</a:t>
            </a:r>
            <a:r>
              <a:rPr lang="ru-RU" sz="1800" dirty="0" smtClean="0"/>
              <a:t>                   небо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8. Р е т н а м и р о т				терминатор</a:t>
            </a:r>
          </a:p>
          <a:p>
            <a:pPr marL="0" lvl="0" indent="0">
              <a:buNone/>
            </a:pPr>
            <a:r>
              <a:rPr lang="ru-RU" sz="1800" dirty="0"/>
              <a:t>9. Р а к и					</a:t>
            </a:r>
            <a:r>
              <a:rPr lang="ru-RU" sz="1800" dirty="0" smtClean="0"/>
              <a:t>                  Икар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10. Н и р а д					надир</a:t>
            </a:r>
          </a:p>
          <a:p>
            <a:pPr marL="0" indent="0">
              <a:buNone/>
            </a:pPr>
            <a:r>
              <a:rPr lang="ru-RU" sz="1800" dirty="0"/>
              <a:t> </a:t>
            </a:r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учёного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20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1</a:t>
            </a:r>
            <a:r>
              <a:rPr lang="ru-RU" dirty="0"/>
              <a:t>. к о т о в а					Восток</a:t>
            </a:r>
          </a:p>
          <a:p>
            <a:pPr marL="0" indent="0">
              <a:buNone/>
            </a:pPr>
            <a:r>
              <a:rPr lang="ru-RU" dirty="0" smtClean="0"/>
              <a:t> 2</a:t>
            </a:r>
            <a:r>
              <a:rPr lang="ru-RU" dirty="0"/>
              <a:t>. и ф а л е й					афелий</a:t>
            </a:r>
          </a:p>
          <a:p>
            <a:pPr marL="0" indent="0">
              <a:buNone/>
            </a:pPr>
            <a:r>
              <a:rPr lang="ru-RU" dirty="0" smtClean="0"/>
              <a:t> 3</a:t>
            </a:r>
            <a:r>
              <a:rPr lang="ru-RU" dirty="0"/>
              <a:t>. р е т а к а					ракета</a:t>
            </a:r>
          </a:p>
          <a:p>
            <a:pPr marL="0" indent="0">
              <a:buNone/>
            </a:pPr>
            <a:r>
              <a:rPr lang="ru-RU" dirty="0" smtClean="0"/>
              <a:t> 4</a:t>
            </a:r>
            <a:r>
              <a:rPr lang="ru-RU" dirty="0"/>
              <a:t>. р е в а н е					Венера</a:t>
            </a:r>
          </a:p>
          <a:p>
            <a:pPr marL="0" indent="0">
              <a:buNone/>
            </a:pPr>
            <a:r>
              <a:rPr lang="ru-RU" dirty="0" smtClean="0"/>
              <a:t> 5</a:t>
            </a:r>
            <a:r>
              <a:rPr lang="ru-RU" dirty="0"/>
              <a:t>. з и м у т а					азимут</a:t>
            </a:r>
          </a:p>
          <a:p>
            <a:pPr marL="0" indent="0">
              <a:buNone/>
            </a:pPr>
            <a:r>
              <a:rPr lang="ru-RU" dirty="0" smtClean="0"/>
              <a:t> 6</a:t>
            </a:r>
            <a:r>
              <a:rPr lang="ru-RU" dirty="0"/>
              <a:t>. г а д у р а					радуга</a:t>
            </a:r>
          </a:p>
          <a:p>
            <a:pPr marL="0" indent="0">
              <a:buNone/>
            </a:pPr>
            <a:r>
              <a:rPr lang="ru-RU" dirty="0" smtClean="0"/>
              <a:t> 7</a:t>
            </a:r>
            <a:r>
              <a:rPr lang="ru-RU" dirty="0"/>
              <a:t>. л о г а л ь					Алголь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</a:t>
            </a:r>
            <a:r>
              <a:rPr lang="ru-RU" b="1" dirty="0" smtClean="0"/>
              <a:t>мя жены: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00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819</TotalTime>
  <Words>1294</Words>
  <Application>Microsoft Office PowerPoint</Application>
  <PresentationFormat>Экран (4:3)</PresentationFormat>
  <Paragraphs>193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Слайд 1</vt:lpstr>
      <vt:lpstr>«Семейная жизнь Циолковского»</vt:lpstr>
      <vt:lpstr>Цель</vt:lpstr>
      <vt:lpstr>Задачи:</vt:lpstr>
      <vt:lpstr>Методы работы</vt:lpstr>
      <vt:lpstr>Содержание </vt:lpstr>
      <vt:lpstr> 1.  Конкурс «Имя учёного, писателя,  учителя и его жены»  </vt:lpstr>
      <vt:lpstr>Имя учёного</vt:lpstr>
      <vt:lpstr>Имя жены: </vt:lpstr>
      <vt:lpstr>Назовите полное имя учёного и его жены</vt:lpstr>
      <vt:lpstr>2.Викторина «Семья учёного»  </vt:lpstr>
      <vt:lpstr>2.Викторина  «Семья учёного»  </vt:lpstr>
      <vt:lpstr>2.Викторина «Семья учёного»   </vt:lpstr>
      <vt:lpstr>2.Викторина «Семья учёного»    </vt:lpstr>
      <vt:lpstr>2.Викторина «Семья учёного»   </vt:lpstr>
      <vt:lpstr>3. Конкурс «Семейный альбом»   </vt:lpstr>
      <vt:lpstr>4. Конкурс «Труды Циолковского»  </vt:lpstr>
      <vt:lpstr>Ответ</vt:lpstr>
      <vt:lpstr>5.Конкурс «Города» </vt:lpstr>
      <vt:lpstr>Конкурс «Дома семьи Циолковских в Калуге»</vt:lpstr>
      <vt:lpstr>Конкурс «Дома семьи Циолковских в Калуге»</vt:lpstr>
      <vt:lpstr>6. Конкурс «Дети Циолковских» </vt:lpstr>
      <vt:lpstr>6. Конкурс «Дети Циолковских» </vt:lpstr>
      <vt:lpstr>6. Конкурс «Дети Циолковских»  </vt:lpstr>
      <vt:lpstr>7.Конкурс  «Друзья учёного»  </vt:lpstr>
      <vt:lpstr>7.Конкурс  «Друзья учёного»   </vt:lpstr>
      <vt:lpstr>7.Конкурс  «Друзья учёного»   </vt:lpstr>
      <vt:lpstr>7.Конкурс  «Друзья учёного»  </vt:lpstr>
      <vt:lpstr>Профессия</vt:lpstr>
      <vt:lpstr>Профессия</vt:lpstr>
      <vt:lpstr>Профессия</vt:lpstr>
      <vt:lpstr>Места отдыха Циолковского </vt:lpstr>
      <vt:lpstr>Места отдыха Циолковского</vt:lpstr>
      <vt:lpstr>Места отдыха Циолковского </vt:lpstr>
      <vt:lpstr>Внуки Циолковского</vt:lpstr>
      <vt:lpstr>Награды учителю</vt:lpstr>
      <vt:lpstr>Награды учителю </vt:lpstr>
      <vt:lpstr>Награда учёному</vt:lpstr>
      <vt:lpstr> Циолковский К. Э. о браке и любви: </vt:lpstr>
      <vt:lpstr>Выводы: (некоторые направления  деятельности учителя при подготовки урока – игры)</vt:lpstr>
      <vt:lpstr>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«Семейная жизнь Циолковского»</dc:title>
  <dc:creator>Кузьмина</dc:creator>
  <cp:lastModifiedBy>revaz</cp:lastModifiedBy>
  <cp:revision>91</cp:revision>
  <dcterms:created xsi:type="dcterms:W3CDTF">2011-06-30T11:46:26Z</dcterms:created>
  <dcterms:modified xsi:type="dcterms:W3CDTF">2013-01-03T20:11:38Z</dcterms:modified>
</cp:coreProperties>
</file>