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262" r:id="rId47"/>
    <p:sldId id="263" r:id="rId48"/>
    <p:sldId id="264" r:id="rId49"/>
    <p:sldId id="265" r:id="rId50"/>
    <p:sldId id="266" r:id="rId51"/>
    <p:sldId id="267" r:id="rId52"/>
    <p:sldId id="269" r:id="rId53"/>
    <p:sldId id="268" r:id="rId54"/>
    <p:sldId id="270" r:id="rId55"/>
    <p:sldId id="271" r:id="rId56"/>
    <p:sldId id="260" r:id="rId57"/>
    <p:sldId id="26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22C3-23AE-4F0E-A6E5-DA70363D9644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E8920-40A1-4B4E-AD13-62CFD6CBB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8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A460-3287-4FD9-B28C-87F0274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190875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8377" y="60722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1828 - 1910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92867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Лев Николаевич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Толстой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285992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Личность и мировоззрение писателя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400050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учащихся 10 класса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самовоспитания Л. Толстого: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збавление 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" y="3573016"/>
            <a:ext cx="2771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бесхарактерности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573016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аздражительности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573016"/>
            <a:ext cx="10801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>
            <a:stCxn id="6" idx="2"/>
          </p:cNvCxnSpPr>
          <p:nvPr/>
        </p:nvCxnSpPr>
        <p:spPr>
          <a:xfrm rot="16200000" flipH="1">
            <a:off x="5360893" y="1229564"/>
            <a:ext cx="1050507" cy="2628292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9" idx="0"/>
          </p:cNvCxnSpPr>
          <p:nvPr/>
        </p:nvCxnSpPr>
        <p:spPr>
          <a:xfrm>
            <a:off x="7200292" y="3068960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3068960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673932" y="3068960"/>
            <a:ext cx="2898068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0"/>
          </p:cNvCxnSpPr>
          <p:nvPr/>
        </p:nvCxnSpPr>
        <p:spPr>
          <a:xfrm flipV="1">
            <a:off x="1673932" y="3068962"/>
            <a:ext cx="0" cy="504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Картинка 8 из 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42938"/>
            <a:ext cx="4070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42844" y="5572140"/>
            <a:ext cx="41433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Шарль Монтескьё,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французский писатель,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философ.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6" name="Picture 8" descr="Картинка 11 из 4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642938"/>
            <a:ext cx="3714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000628" y="5643563"/>
            <a:ext cx="3889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Жан – Жак Руссо,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французский писатель,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философ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89456" y="175280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Любимые писатели Л. Н. Толстого.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 дневника писателя: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 Надо составить себе круг чтения: Эпиктет,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Аврелий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Лаоцы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Будда, Паскаль, Евангелие. Это и для всех нужно» </a:t>
            </a:r>
          </a:p>
        </p:txBody>
      </p:sp>
      <p:pic>
        <p:nvPicPr>
          <p:cNvPr id="9219" name="Picture 7" descr="50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43227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1438" y="1928802"/>
            <a:ext cx="4572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Эпиктет – римский философ</a:t>
            </a:r>
          </a:p>
          <a:p>
            <a:pPr>
              <a:buFont typeface="Arial" charset="0"/>
              <a:buChar char="•"/>
            </a:pP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Марк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Аврелий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– римский император, написавший философские сочинения</a:t>
            </a:r>
          </a:p>
          <a:p>
            <a:pPr>
              <a:buFont typeface="Arial" charset="0"/>
              <a:buChar char="•"/>
            </a:pP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Лао-Цзы – древнекитайский писатель</a:t>
            </a:r>
          </a:p>
          <a:p>
            <a:pPr>
              <a:buFont typeface="Arial" charset="0"/>
              <a:buChar char="•"/>
            </a:pP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Будда – основатель буддизма</a:t>
            </a:r>
          </a:p>
          <a:p>
            <a:pPr>
              <a:buFont typeface="Arial" charset="0"/>
              <a:buChar char="•"/>
            </a:pP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Паскаль – французский религиозный философ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17 из 160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Картинка 1 из 2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857250"/>
            <a:ext cx="29575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500313" y="142875"/>
            <a:ext cx="4567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 Толстой </a:t>
            </a:r>
            <a:r>
              <a:rPr lang="ru-RU" sz="32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 Франции</a:t>
            </a:r>
          </a:p>
        </p:txBody>
      </p:sp>
      <p:pic>
        <p:nvPicPr>
          <p:cNvPr id="10245" name="Picture 12" descr="Картинка 1 из 17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571875"/>
            <a:ext cx="3121401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357813" y="5929330"/>
            <a:ext cx="3071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Сорбонна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57188" y="3038773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Лувр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000625" y="3071813"/>
            <a:ext cx="4143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Национальная библиотека Франции</a:t>
            </a:r>
          </a:p>
        </p:txBody>
      </p:sp>
      <p:pic>
        <p:nvPicPr>
          <p:cNvPr id="10249" name="Рисунок 9" descr="0006-brid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75"/>
            <a:ext cx="3357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285750" y="5857875"/>
            <a:ext cx="335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Французская академия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Картинка 1 из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36782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2" descr="Картинка 4 из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143000"/>
            <a:ext cx="275272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42910" y="5429250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Ауэрбах,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писатель </a:t>
            </a:r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5072066" y="5429264"/>
            <a:ext cx="30718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немецкий педагог</a:t>
            </a:r>
          </a:p>
          <a:p>
            <a:pPr algn="ctr"/>
            <a:endParaRPr lang="ru-RU" b="1" dirty="0"/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0" y="2857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Незабываемые встречи в Германии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71741" y="5715015"/>
            <a:ext cx="8401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Главное- нравственное самоусовершенствование человека.</a:t>
            </a:r>
          </a:p>
        </p:txBody>
      </p:sp>
      <p:pic>
        <p:nvPicPr>
          <p:cNvPr id="12291" name="Picture 6" descr="Картинка 3 из 157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5888"/>
            <a:ext cx="433387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286808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Л.Н.  Толстого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Андрей\Desktop\00ekfbx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348413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чём секрет долголетия  Л. Толстого?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329613" cy="38576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Ф.И. Тютчев – 69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М.Е. Салтыков-Щедрин - 63 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 М. Горький – 68 лет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 А. Некрасов - 56 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А. А. Фет -  72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Ф. М. Достоевский – 59 лет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 С. Лесков – 64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И. С. Тургенев – 64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А. П. Чехов – 44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 Н. Толстой – 82 года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5716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лет жили наши классики?</a:t>
            </a:r>
            <a:endParaRPr lang="ru-RU" sz="28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0482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3" imgW="8429743" imgH="4486386" progId="Excel.Sheet.8">
                  <p:embed/>
                </p:oleObj>
              </mc:Choice>
              <mc:Fallback>
                <p:oleObj name="Worksheet" r:id="rId3" imgW="8429743" imgH="4486386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04"/>
                        <a:ext cx="9144000" cy="542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75" y="285750"/>
            <a:ext cx="3000375" cy="70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Толстого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2214563"/>
            <a:ext cx="1571625" cy="9286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4429125"/>
            <a:ext cx="2143125" cy="1000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3013" y="4572000"/>
            <a:ext cx="2214559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2143125"/>
            <a:ext cx="2286000" cy="1000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Единство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природой</a:t>
            </a:r>
          </a:p>
        </p:txBody>
      </p: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rot="5400000">
            <a:off x="1821656" y="1035844"/>
            <a:ext cx="1214438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356769" y="1999456"/>
            <a:ext cx="20002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0"/>
          </p:cNvCxnSpPr>
          <p:nvPr/>
        </p:nvCxnSpPr>
        <p:spPr>
          <a:xfrm>
            <a:off x="6000750" y="1000125"/>
            <a:ext cx="1285875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393019" y="2464577"/>
            <a:ext cx="3429000" cy="500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6" idx="0"/>
          </p:cNvCxnSpPr>
          <p:nvPr/>
        </p:nvCxnSpPr>
        <p:spPr>
          <a:xfrm>
            <a:off x="5357813" y="1000125"/>
            <a:ext cx="1122480" cy="3571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57554" y="3071810"/>
            <a:ext cx="2214562" cy="1000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Физический труд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– вопрос, с которого начинался проект.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 Горький о Л. Н. Толстом: «…Нет человека более достойного имени гения, более сложного, противоречивого и во всём прекрасного…».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чём  гениальность, сложность и противоречивость личности Л. Н. Толстого?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– что мы можем предположить?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мы изучим литературу о  Л. Н. Толстом, его статьи и дневники, узнаем, в чём  гениальность, сложность и противоречивость взглядов писателя,  соотнесём его жизненные ценности со своими ценностями, наконец, лучше поймём его героев».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790"/>
            <a:ext cx="8229600" cy="16910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выполнения физических упражнений.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1. Останавливайся, как только почувствуешь легкую усталость.</a:t>
            </a: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2.   Сделав какое-нибудь упражнение, не начинать нового, пока дыхание не вернется к своему нормальному состоянию.</a:t>
            </a: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3.   Стараться сделать на следующий день то же количество движений, как и накануне, если не больше.</a:t>
            </a:r>
          </a:p>
          <a:p>
            <a:endParaRPr lang="ru-RU" sz="29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466866" cy="980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335758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Велоспорт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Джигитовка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Езда верхом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Плавание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Андрей\Desktop\lev%20tols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345" y="1628800"/>
            <a:ext cx="4722810" cy="354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ac4917165a5cbc83bb73a19fc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08160" cy="3357562"/>
          </a:xfrm>
        </p:spPr>
      </p:pic>
      <p:pic>
        <p:nvPicPr>
          <p:cNvPr id="5" name="Рисунок 4" descr="L_Tolstoi_CHT19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16" y="3357562"/>
            <a:ext cx="4743584" cy="3500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114298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Верхом на коне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 игрой в шахматы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447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Физический труд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4143404" cy="29003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 делал работу по дому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Пахал поля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Косил сено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Пилил и колол дрова</a:t>
            </a:r>
          </a:p>
        </p:txBody>
      </p:sp>
      <p:pic>
        <p:nvPicPr>
          <p:cNvPr id="24579" name="Picture 2" descr="C:\Users\Администратор\Videos\297911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50"/>
            <a:ext cx="3646487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41346" y="-171400"/>
            <a:ext cx="8229600" cy="1447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Бросил курить ( бросал 3 раза)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Отказался от вина</a:t>
            </a:r>
          </a:p>
        </p:txBody>
      </p:sp>
      <p:pic>
        <p:nvPicPr>
          <p:cNvPr id="25603" name="Picture 2" descr="C:\Users\Администратор\Videos\s88578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714625"/>
            <a:ext cx="354806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Администратор\Videos\xok5ac_c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Единство с природой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91081" y="1916832"/>
            <a:ext cx="4757742" cy="34563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Давало новые мысли для произведений</a:t>
            </a:r>
          </a:p>
          <a:p>
            <a:pPr>
              <a:lnSpc>
                <a:spcPct val="17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Расслабляло, избавляло от всей суеты</a:t>
            </a:r>
          </a:p>
          <a:p>
            <a:pPr>
              <a:lnSpc>
                <a:spcPct val="170000"/>
              </a:lnSpc>
              <a:buFont typeface="Arial" charset="0"/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C:\Users\Администратор\Videos\59929918_repi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4000503" cy="507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6759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037" y="1124744"/>
            <a:ext cx="4753794" cy="53009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Был вегетарианцем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 ел больше нормы, но иногда было трудно ограничивать себя в еде.</a:t>
            </a:r>
          </a:p>
          <a:p>
            <a:pPr indent="0" fontAlgn="auto">
              <a:spcAft>
                <a:spcPts val="0"/>
              </a:spcAft>
              <a:buNone/>
              <a:defRPr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дневниках  написано: «Ел лишнее- стыдно», «Не удержался от второй порции щей- пеняю на себя».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51" name="Picture 2" descr="C:\Users\Администратор\Videos\0_6af19_ec509b9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310634"/>
            <a:ext cx="3904857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6500813" y="571500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al_tour_r3-2.jpg"/>
          <p:cNvPicPr>
            <a:picLocks noChangeAspect="1"/>
          </p:cNvPicPr>
          <p:nvPr/>
        </p:nvPicPr>
        <p:blipFill>
          <a:blip r:embed="rId3"/>
          <a:srcRect r="3508" b="1961"/>
          <a:stretch>
            <a:fillRect/>
          </a:stretch>
        </p:blipFill>
        <p:spPr>
          <a:xfrm>
            <a:off x="5214910" y="3286100"/>
            <a:ext cx="3929090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2357430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Дом Л. Н. Толстого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Ясной Поляне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42852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 Н. Толстого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6"/>
            <a:ext cx="5214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свои 82 года Толстой ушёл из  дома, которым очень дорожил, от своей семьи, которую очень любил… Почему же?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474270" cy="5000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Лев Николаевич женился осенью 1862 года на дочери врача придворного ведомства Софье Андреевне Берс. Первые семейные радости создали у Л.Н. Толстого ощущение обретенного мира и большого счастья.  </a:t>
            </a:r>
          </a:p>
        </p:txBody>
      </p:sp>
      <p:pic>
        <p:nvPicPr>
          <p:cNvPr id="2050" name="Picture 2" descr="C:\Users\ОЛЯ\Desktop\толстой\0_69342_f7bacbb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72797" cy="51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857232"/>
            <a:ext cx="4572032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лице своей жены он нашёл помощницу во всех делах, практических и литературных – в отсутствие секретаря она по нескольку раз переписывала набело черновики своего мужа.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429024" cy="4675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57224" y="5844802"/>
            <a:ext cx="3240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Софья Андреевна Толстая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будем оценивать себя?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внутренней оценки: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объём выполненной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качество выполненной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оперативность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внешней оценки: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интересный материал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соответствие плану выступления (вопрос, развёрнутый ответ и вывод)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умение общаться со слушателями (свободное владение материалом, чёткая речь, достойный ответ на вопрос оппонентов)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время выступления – 5 минут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Общая оценка: средний балл!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5143512"/>
            <a:ext cx="9001156" cy="17144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Льва Николаевича и Софьи Андреевны родилось 13 детей. Некоторые из них умерли в младенчестве. </a:t>
            </a:r>
          </a:p>
        </p:txBody>
      </p:sp>
      <p:pic>
        <p:nvPicPr>
          <p:cNvPr id="4098" name="Picture 2" descr="C:\Users\ОЛЯ\Desktop\толстой\Лев Толстой с семьей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572164" cy="3691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5"/>
          <p:cNvSpPr>
            <a:spLocks noGrp="1"/>
          </p:cNvSpPr>
          <p:nvPr>
            <p:ph sz="half" idx="2"/>
          </p:nvPr>
        </p:nvSpPr>
        <p:spPr>
          <a:xfrm>
            <a:off x="0" y="4581128"/>
            <a:ext cx="9144000" cy="2276872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Л.Н. Толстой был сторонником семейного воспитания и обучения детей дошкольного и раннего школьного возраста. Воспитание детей он считал одной из самых важных задач и обязанностей родителей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60648"/>
            <a:ext cx="4643470" cy="4008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7214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2979047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357850" cy="5781457"/>
          </a:xfrm>
        </p:spPr>
      </p:pic>
      <p:sp>
        <p:nvSpPr>
          <p:cNvPr id="8" name="TextBox 7"/>
          <p:cNvSpPr txBox="1"/>
          <p:nvPr/>
        </p:nvSpPr>
        <p:spPr>
          <a:xfrm>
            <a:off x="1571604" y="592933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дочерью Александрой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3"/>
          <p:cNvSpPr>
            <a:spLocks noGrp="1"/>
          </p:cNvSpPr>
          <p:nvPr>
            <p:ph sz="half" idx="2"/>
          </p:nvPr>
        </p:nvSpPr>
        <p:spPr>
          <a:xfrm>
            <a:off x="4611486" y="1556792"/>
            <a:ext cx="4532514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рубеже 1880-х годов Л.Н. Толстой переживает резкий идейный  и духовный перелом. Это отразилось на взаимоотношениях с семьёй.</a:t>
            </a:r>
          </a:p>
        </p:txBody>
      </p:sp>
      <p:pic>
        <p:nvPicPr>
          <p:cNvPr id="18434" name="Picture 2" descr="C:\Users\ОЛЯ\Desktop\толстой\leo_tolsto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14356"/>
            <a:ext cx="413925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29132"/>
            <a:ext cx="9144000" cy="2428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Изо дня в день углубляется его разлад с семьёй, особенно с сыновьями и женой, которые не принимают его нового миросозерцания и противятся претворению его в жизнь.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5" name="Рисунок 4" descr="151078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7"/>
            <a:ext cx="3943366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297953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516"/>
            <a:ext cx="3643306" cy="3277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364331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Л. Н. Толстой с женой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64331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Сыновья (слева направо: Лев, Илья, Сергей, Андрей, Михаил)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5072066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Они разрывают меня на части. Иногда думается: уйти ото всех…»       (Дневник от 24. 09. 1910.) 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  После мучительных раздумий Толстой решил тайком покинуть Ясную Поляну. </a:t>
            </a:r>
          </a:p>
          <a:p>
            <a:pPr>
              <a:lnSpc>
                <a:spcPct val="80000"/>
              </a:lnSpc>
            </a:pPr>
            <a:endParaRPr lang="ru-RU" sz="2200" b="1" dirty="0" smtClean="0"/>
          </a:p>
        </p:txBody>
      </p:sp>
      <p:pic>
        <p:nvPicPr>
          <p:cNvPr id="1026" name="Picture 2" descr="C:\Users\Андрей\Desktop\151077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92907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Марина\Desktop\толстой\lev_tols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357437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488" y="428604"/>
            <a:ext cx="628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Толстой и дворянство.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Толстой и народ. </a:t>
            </a:r>
            <a:endParaRPr lang="ru-RU" sz="32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357430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Почему граф Л. Н. Толстой всегда одевался очень просто, как крестьянин?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Генеалогическое древо Л. Толстого.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Содержимое 3" descr="800px-Tolstoj-ro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85794"/>
            <a:ext cx="9212689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" y="0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После раздела имущества Л.Н. Толстому досталось родовое </a:t>
            </a:r>
            <a:r>
              <a:rPr lang="ru-RU" sz="32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имение -  </a:t>
            </a:r>
            <a:r>
              <a:rPr lang="ru-RU" sz="32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Ясная Поляна.</a:t>
            </a:r>
          </a:p>
        </p:txBody>
      </p:sp>
      <p:pic>
        <p:nvPicPr>
          <p:cNvPr id="5" name="Содержимое 4" descr="0297601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30962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Марина\Desktop\толстой\article_image-image-article.1fb37906-8b27-43c0-a3a8-e38e3bc455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814096"/>
            <a:ext cx="6840760" cy="473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Лев Николаевич обвиняет себя в роскоши, демонстративно решает начать жить трудами своих рук: убирает сам свою комнату, колет дрова, шьет сапоги, возит воду и пашет землю.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295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защита проекта.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 защиты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выступление  групп.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 проекта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альбом – презентация «Лев Толстой. Личность и мировоззрение писателя».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Ванюта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Таисия.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Ответственная за компьютерный дизайн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Ивашкевич Мария.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Марина\Desktop\толстой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8" y="980728"/>
            <a:ext cx="88430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0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Кабинет Толстого. Поражает скромность и простота.</a:t>
            </a:r>
            <a:endParaRPr lang="ru-RU" sz="24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Марина\Desktop\толсто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56012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6314" y="2071678"/>
            <a:ext cx="43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«Я отрёкся от жизни нашего круга…»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(из «Исповеди»).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Л. Толстой среди крестьян.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olst_k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501" y="1600200"/>
            <a:ext cx="70169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4786314" y="1473347"/>
            <a:ext cx="43576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Помогая народу, Л.Н.Толстой открывает в Ясной Поляне школу</a:t>
            </a:r>
          </a:p>
        </p:txBody>
      </p:sp>
      <p:pic>
        <p:nvPicPr>
          <p:cNvPr id="24578" name="Picture 2" descr="C:\Users\Марина\Desktop\толстой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357688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Марина\Desktop\толстой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4438"/>
            <a:ext cx="74295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Л.Н.Толстой проводил много времени 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крестьянскими детьми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Марина\Desktop\толстой\aae0016312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3954462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4286250" y="1214438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Под  конец жизни  Лев Николаевич  задумал уйти   жить к знакомому крестьянину и остаток жизни провести в крестьянской избе.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352_cc14c11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89"/>
            <a:ext cx="8215370" cy="501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429264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Могила Л. Н. Толстого в Ясной Поляне.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Почему на ней нет креста?</a:t>
            </a:r>
            <a:endParaRPr 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Толстой и Бог. Толстой и религия. Толстой и церковь.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olstoy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00" t="7500" r="19999" b="7499"/>
          <a:stretch>
            <a:fillRect/>
          </a:stretch>
        </p:blipFill>
        <p:spPr>
          <a:xfrm>
            <a:off x="142844" y="1643050"/>
            <a:ext cx="2143108" cy="3036070"/>
          </a:xfrm>
          <a:effectLst>
            <a:softEdge rad="127000"/>
          </a:effectLst>
        </p:spPr>
      </p:pic>
      <p:pic>
        <p:nvPicPr>
          <p:cNvPr id="7" name="Рисунок 6" descr="872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714752"/>
            <a:ext cx="1898684" cy="2857520"/>
          </a:xfrm>
          <a:prstGeom prst="rect">
            <a:avLst/>
          </a:prstGeom>
        </p:spPr>
      </p:pic>
      <p:pic>
        <p:nvPicPr>
          <p:cNvPr id="8" name="Рисунок 7" descr="8723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4488"/>
            <a:ext cx="1928826" cy="2902883"/>
          </a:xfrm>
          <a:prstGeom prst="rect">
            <a:avLst/>
          </a:prstGeom>
        </p:spPr>
      </p:pic>
      <p:pic>
        <p:nvPicPr>
          <p:cNvPr id="9" name="Рисунок 8" descr="bs00007645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571876"/>
            <a:ext cx="189239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Бог 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417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4527145" cy="3357586"/>
          </a:xfrm>
        </p:spPr>
      </p:pic>
      <p:pic>
        <p:nvPicPr>
          <p:cNvPr id="7" name="Рисунок 6" descr="tolstoi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06" y="357166"/>
            <a:ext cx="3563337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«…любите врагов ваших…»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749187-7f80bbfa904fbb6d_600_kop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93848" cy="3357587"/>
          </a:xfrm>
        </p:spPr>
      </p:pic>
      <p:pic>
        <p:nvPicPr>
          <p:cNvPr id="5" name="Рисунок 4" descr="6f3a1edf414e3b16387033259be.jpg"/>
          <p:cNvPicPr>
            <a:picLocks noChangeAspect="1"/>
          </p:cNvPicPr>
          <p:nvPr/>
        </p:nvPicPr>
        <p:blipFill>
          <a:blip r:embed="rId3"/>
          <a:srcRect l="3922" t="1556" r="1961" b="2002"/>
          <a:stretch>
            <a:fillRect/>
          </a:stretch>
        </p:blipFill>
        <p:spPr>
          <a:xfrm flipH="1">
            <a:off x="6357918" y="0"/>
            <a:ext cx="2786082" cy="3598689"/>
          </a:xfrm>
          <a:prstGeom prst="rect">
            <a:avLst/>
          </a:prstGeom>
        </p:spPr>
      </p:pic>
      <p:pic>
        <p:nvPicPr>
          <p:cNvPr id="6" name="Рисунок 5" descr="23nagornaja_p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357430"/>
            <a:ext cx="3643338" cy="273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0" y="428625"/>
            <a:ext cx="4857750" cy="13573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Самообразование и самовоспитание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Л. Н. Толстого </a:t>
            </a:r>
          </a:p>
        </p:txBody>
      </p:sp>
      <p:pic>
        <p:nvPicPr>
          <p:cNvPr id="2051" name="Picture 6" descr="Картинка 19 из 33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0005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357688" y="25003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Как, не имея высшего университетского образования, Л.Н.Толстой стал великим гением своего времени?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Беседа с духовными лицами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olomat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59" t="1578" b="9084"/>
          <a:stretch>
            <a:fillRect/>
          </a:stretch>
        </p:blipFill>
        <p:spPr>
          <a:xfrm>
            <a:off x="1857356" y="285728"/>
            <a:ext cx="5286412" cy="4825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229600" cy="221457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1880-ые годы Толстой встал на позиции критического отношения к церковному вероучению, духовенству, официальной церковности.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pphoto_6640_05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52"/>
            <a:ext cx="5238786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001156" cy="1143000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Святейшего Синода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 20-22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февраля 1901 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«Известный миру писатель, православный по крещению и воспитанию своему, граф Толстой, в прельщении гордого ума своего, дерзко восстал на Господа и на Христа Его и на святое Его достояние, явно пред всеми отрёкся от вскормившей и воспитавшей его Матери, Церкви православной.  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Посему Церковь не считает его своим членом и не может считать, доколе он не раскается и не восстановит своего общения с нею».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42876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Лев Толстой в аду.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фрагменте стенной росписи из церкви с.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Тазова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Курской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губернии.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o_Tolstoy_in_the_h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5206374" cy="485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Синоду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571612"/>
            <a:ext cx="500404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«То, что я отрёкся от церкви, называющей себя православной, это совершенно справедливо. Но отрёкся я от неё не потому, что я восстал на Господа, а напротив, только потому, что всеми силами души желал служить ему».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Л. Н. Толстой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" y="1214422"/>
            <a:ext cx="38730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1906 год. «Есть ли бог? Не знаю. Знаю, что есть закон моего духовного существа. Источник, причину этого закона я называю богом».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olstoi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353" y="1556792"/>
            <a:ext cx="5225796" cy="3689604"/>
          </a:xfrm>
        </p:spPr>
      </p:pic>
      <p:sp>
        <p:nvSpPr>
          <p:cNvPr id="7" name="TextBox 6"/>
          <p:cNvSpPr txBox="1"/>
          <p:nvPr/>
        </p:nvSpPr>
        <p:spPr>
          <a:xfrm>
            <a:off x="3251" y="54875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1909 год. «Бог – любовь, это так. Он для меня всё, и объяснение и цель моей жизни». </a:t>
            </a:r>
            <a:endParaRPr lang="ru-RU" sz="24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1435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 по проекту.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.N.Tolstoy Prokudin-Gor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4613"/>
            <a:ext cx="2830770" cy="40145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550072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Выберите эпиграф к проекту: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«Чтобы жить честно, надо рваться, путаться, биться, ошибаться, начинать и бросать, и опять начинать и опять бросать, и вечно бороться и лишаться. А спокойствие – душевная подлость».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«Каждый человек – алмаз, который может очистить и не очистить себя. В той мере, в которой он очищен, через него светит вечный свет. Стало быть, дело человека не стараться светить, но стараться очищать себя».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Л. Н. Толстой</a:t>
            </a:r>
          </a:p>
          <a:p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«Всему, чему он в жизни выучился, он выучился сам, своим усиленным трудом…». </a:t>
            </a:r>
          </a:p>
          <a:p>
            <a:pPr algn="r"/>
            <a:r>
              <a:rPr lang="ru-RU" sz="24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(С. А. Толстая, жена писателя)</a:t>
            </a:r>
          </a:p>
        </p:txBody>
      </p:sp>
      <p:pic>
        <p:nvPicPr>
          <p:cNvPr id="3076" name="Рисунок 4" descr="190-0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071563" y="5857875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Дневник Л. Н.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Толстого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3244334"/>
            <a:ext cx="23042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жизни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85835"/>
            <a:ext cx="283276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Что назначено непременно исполнить, то исполняй, несмотря ни на что.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20" y="404664"/>
            <a:ext cx="29213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Что исполняешь, исполняй хорошо.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085835"/>
            <a:ext cx="280831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Никогда не справляйся в книге, если что-то забыл, а старайся сам припомнить.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7656" y="3869250"/>
            <a:ext cx="309634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Заставь постоянно ум твой действовать со всею ему возможною силою.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088" y="5517232"/>
            <a:ext cx="277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Читай и думай всегда громко.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85030"/>
            <a:ext cx="290477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Не стыдись говорить людям, которые тебе мешают, что они мешают.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3" idx="0"/>
            <a:endCxn id="5" idx="2"/>
          </p:cNvCxnSpPr>
          <p:nvPr/>
        </p:nvCxnSpPr>
        <p:spPr>
          <a:xfrm flipV="1">
            <a:off x="4572000" y="1235661"/>
            <a:ext cx="14988" cy="2008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1"/>
          </p:cNvCxnSpPr>
          <p:nvPr/>
        </p:nvCxnSpPr>
        <p:spPr>
          <a:xfrm flipV="1">
            <a:off x="5724128" y="2055331"/>
            <a:ext cx="504056" cy="1189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5724128" y="3693876"/>
            <a:ext cx="323528" cy="960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>
            <a:off x="4572000" y="4075331"/>
            <a:ext cx="14988" cy="1441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3"/>
          </p:cNvCxnSpPr>
          <p:nvPr/>
        </p:nvCxnSpPr>
        <p:spPr>
          <a:xfrm flipH="1">
            <a:off x="2904777" y="3618199"/>
            <a:ext cx="515096" cy="1236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3"/>
          </p:cNvCxnSpPr>
          <p:nvPr/>
        </p:nvCxnSpPr>
        <p:spPr>
          <a:xfrm flipH="1" flipV="1">
            <a:off x="2832769" y="2239997"/>
            <a:ext cx="587104" cy="1001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"/>
          <p:cNvSpPr>
            <a:spLocks noGrp="1" noChangeArrowheads="1"/>
          </p:cNvSpPr>
          <p:nvPr>
            <p:ph type="body" idx="1"/>
          </p:nvPr>
        </p:nvSpPr>
        <p:spPr>
          <a:xfrm>
            <a:off x="0" y="142875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развития молодого Л. Н. Толстого.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1. Изучить весь курс юридических наук, нужных для окончательного экзамена в университете.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2. Изучить практическую медицину и часть теоретической.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3. Изучить языки: французский, русский, немецкий, английский, итальянский и латинский.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4. Изучить сельское хозяйство как теоретическое, так и практическое.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5. Изучить историю, географию и статистику.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6. Изучить математику, гимназический курс.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7. Написать диссертацию.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8. Достигнуть средней степени совершенства в музыке и живописи.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9. Получить некоторые познания в естественных науках.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10. Составить сочинения из всех предметов, которые буду изучать.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75"/>
            <a:ext cx="5143504" cy="3455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 Я дурен собой, неловок, нечистоплотен, совсем необразован. Я раздражителен, скучен для других, нескромен… Я умен, но ум мой ещё никогда ни на чем не был основательно испытан. У меня нет ни ума практического, ни ума светского, ни ума делового…»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14282" y="100010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дневника 1854 года: </a:t>
            </a:r>
          </a:p>
        </p:txBody>
      </p:sp>
      <p:pic>
        <p:nvPicPr>
          <p:cNvPr id="6148" name="Рисунок 4" descr="735d65eed49a5fbba592f3ec3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928688"/>
            <a:ext cx="38655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402</TotalTime>
  <Words>1640</Words>
  <Application>Microsoft Office PowerPoint</Application>
  <PresentationFormat>Экран (4:3)</PresentationFormat>
  <Paragraphs>206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Human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Самообразование и самовоспитание  Л. Н. Толстого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самовоспитания Л. Толстого: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Здоровый образ жизни  Л.Н.  Толстого</vt:lpstr>
      <vt:lpstr>В чём секрет долголетия  Л. Толстого?</vt:lpstr>
      <vt:lpstr>Презентация PowerPoint</vt:lpstr>
      <vt:lpstr>Презентация PowerPoint</vt:lpstr>
      <vt:lpstr> Правила выполнения физических упражнений. </vt:lpstr>
      <vt:lpstr>Спорт</vt:lpstr>
      <vt:lpstr>Презентация PowerPoint</vt:lpstr>
      <vt:lpstr>Физический труд</vt:lpstr>
      <vt:lpstr>Отказ от вредных привычек</vt:lpstr>
      <vt:lpstr>Единство с природой</vt:lpstr>
      <vt:lpstr>Правильное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Генеалогическое древо Л. Толстого.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Л. Толстой среди крестьян.</vt:lpstr>
      <vt:lpstr>Презентация PowerPoint</vt:lpstr>
      <vt:lpstr>Презентация PowerPoint</vt:lpstr>
      <vt:lpstr>Презентация PowerPoint</vt:lpstr>
      <vt:lpstr>Презентация PowerPoint</vt:lpstr>
      <vt:lpstr>Толстой и Бог. Толстой и религия. Толстой и церковь.</vt:lpstr>
      <vt:lpstr>Что такое Бог ?</vt:lpstr>
      <vt:lpstr>«…любите врагов ваших…»</vt:lpstr>
      <vt:lpstr>Беседа с духовными лицами</vt:lpstr>
      <vt:lpstr>В 1880-ые годы Толстой встал на позиции критического отношения к церковному вероучению, духовенству, официальной церковности.</vt:lpstr>
      <vt:lpstr>Определение Святейшего Синода  от 20-22 февраля 1901 г.</vt:lpstr>
      <vt:lpstr>Лев Толстой в аду.  На фрагменте стенной росписи из церкви с. Тазова Курской губернии. </vt:lpstr>
      <vt:lpstr>Ответ Синоду</vt:lpstr>
      <vt:lpstr>1906 год. «Есть ли бог? Не знаю. Знаю, что есть закон моего духовного существа. Источник, причину этого закона я называю богом».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84</cp:revision>
  <dcterms:created xsi:type="dcterms:W3CDTF">2012-02-03T15:10:07Z</dcterms:created>
  <dcterms:modified xsi:type="dcterms:W3CDTF">2012-06-18T11:01:17Z</dcterms:modified>
</cp:coreProperties>
</file>