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uaexpert.ru/pict/img_1544.jp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33.ru/pic/fvlo/04gus/iagodino/640/P4268293.jp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39.radikal.ru/i084/1005/fe/ce5505d663c6.jp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Гусь-Хрустальному району 85 лет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/>
            <a:r>
              <a:rPr lang="ru-RU" b="1" i="1" dirty="0" smtClean="0"/>
              <a:t>Дробные выражения</a:t>
            </a:r>
          </a:p>
          <a:p>
            <a:pPr algn="ctr"/>
            <a:r>
              <a:rPr lang="ru-RU" b="1" i="1" dirty="0" smtClean="0"/>
              <a:t>6 класс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9894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6777317" cy="5400600"/>
          </a:xfrm>
        </p:spPr>
        <p:txBody>
          <a:bodyPr>
            <a:normAutofit/>
          </a:bodyPr>
          <a:lstStyle/>
          <a:p>
            <a:r>
              <a:rPr lang="ru-RU" sz="1600" b="1" dirty="0"/>
              <a:t>Задание </a:t>
            </a:r>
            <a:r>
              <a:rPr lang="ru-RU" sz="1600" b="1" dirty="0" smtClean="0"/>
              <a:t>4</a:t>
            </a:r>
          </a:p>
          <a:p>
            <a:endParaRPr lang="ru-RU" sz="1600" b="1" dirty="0"/>
          </a:p>
          <a:p>
            <a:endParaRPr lang="ru-RU" sz="1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0896450"/>
                  </p:ext>
                </p:extLst>
              </p:nvPr>
            </p:nvGraphicFramePr>
            <p:xfrm>
              <a:off x="1475656" y="1556792"/>
              <a:ext cx="6077585" cy="12406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68045"/>
                    <a:gridCol w="868045"/>
                    <a:gridCol w="868045"/>
                    <a:gridCol w="868045"/>
                    <a:gridCol w="868045"/>
                    <a:gridCol w="868680"/>
                    <a:gridCol w="868680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48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6,9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1,05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С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У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Д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О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Г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Д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А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460896450"/>
                  </p:ext>
                </p:extLst>
              </p:nvPr>
            </p:nvGraphicFramePr>
            <p:xfrm>
              <a:off x="1475656" y="1556792"/>
              <a:ext cx="6077585" cy="12268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68045"/>
                    <a:gridCol w="868045"/>
                    <a:gridCol w="868045"/>
                    <a:gridCol w="868045"/>
                    <a:gridCol w="868045"/>
                    <a:gridCol w="868680"/>
                    <a:gridCol w="868680"/>
                  </a:tblGrid>
                  <a:tr h="80619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r="-602817" b="-6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99301" r="-498601" b="-6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704" r="-402113" b="-62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6,9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1,05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069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С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У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Д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О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Г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Д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А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9218" name="Picture 2" descr="Картинка 1 из 10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56992"/>
            <a:ext cx="345638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03848" y="5805264"/>
            <a:ext cx="1991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Река Судогда</a:t>
            </a:r>
          </a:p>
        </p:txBody>
      </p:sp>
    </p:spTree>
    <p:extLst>
      <p:ext uri="{BB962C8B-B14F-4D97-AF65-F5344CB8AC3E}">
        <p14:creationId xmlns:p14="http://schemas.microsoft.com/office/powerpoint/2010/main" xmlns="" val="394036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908720"/>
                <a:ext cx="6777317" cy="4896544"/>
              </a:xfrm>
            </p:spPr>
            <p:txBody>
              <a:bodyPr/>
              <a:lstStyle/>
              <a:p>
                <a:r>
                  <a:rPr lang="ru-RU" b="1" dirty="0"/>
                  <a:t>Задние 6:</a:t>
                </a:r>
                <a:r>
                  <a:rPr lang="ru-RU" dirty="0"/>
                  <a:t> Выполнить действие:</a:t>
                </a:r>
              </a:p>
              <a:p>
                <a:r>
                  <a:rPr lang="ru-RU" dirty="0"/>
                  <a:t>0,4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:endParaRPr lang="ru-RU" dirty="0" smtClean="0"/>
              </a:p>
              <a:p>
                <a:r>
                  <a:rPr lang="ru-RU" dirty="0"/>
                  <a:t>10 * 0,7 = </a:t>
                </a:r>
                <a:endParaRPr lang="ru-RU" dirty="0" smtClean="0"/>
              </a:p>
              <a:p>
                <a:r>
                  <a:rPr lang="ru-RU" dirty="0"/>
                  <a:t>(1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/>
                  <a:t>)</a:t>
                </a:r>
                <a:r>
                  <a:rPr lang="ru-RU" baseline="30000" dirty="0"/>
                  <a:t>2</a:t>
                </a:r>
                <a:r>
                  <a:rPr lang="ru-RU" dirty="0"/>
                  <a:t> = </a:t>
                </a:r>
                <a:endParaRPr lang="ru-RU" dirty="0" smtClean="0"/>
              </a:p>
              <a:p>
                <a:r>
                  <a:rPr lang="ru-RU" dirty="0"/>
                  <a:t>1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908720"/>
                <a:ext cx="6777317" cy="4896544"/>
              </a:xfrm>
              <a:blipFill rotWithShape="1">
                <a:blip r:embed="rId2" cstate="email"/>
                <a:stretch>
                  <a:fillRect t="-9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36912"/>
            <a:ext cx="38100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887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268761"/>
                <a:ext cx="6777317" cy="2592288"/>
              </a:xfrm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</p:spPr>
            <p:txBody>
              <a:bodyPr>
                <a:normAutofit/>
              </a:bodyPr>
              <a:lstStyle/>
              <a:p>
                <a:r>
                  <a:rPr lang="ru-RU" sz="1400" b="1" dirty="0" smtClean="0"/>
                  <a:t>Задние 6:</a:t>
                </a:r>
                <a:r>
                  <a:rPr lang="ru-RU" sz="1400" dirty="0"/>
                  <a:t> Выполнить действие:</a:t>
                </a:r>
              </a:p>
              <a:p>
                <a:r>
                  <a:rPr lang="ru-RU" sz="1400" dirty="0"/>
                  <a:t>0,4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4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400" dirty="0"/>
                  <a:t> = </a:t>
                </a:r>
                <a:r>
                  <a:rPr lang="ru-RU" sz="1400" dirty="0" smtClean="0"/>
                  <a:t>0,2                                                       7 </a:t>
                </a:r>
                <a:r>
                  <a:rPr lang="ru-RU" sz="1400" dirty="0"/>
                  <a:t>– известняк</a:t>
                </a:r>
              </a:p>
              <a:p>
                <a:r>
                  <a:rPr lang="ru-RU" sz="1400" dirty="0"/>
                  <a:t>10 * 0,7 = </a:t>
                </a:r>
                <a:r>
                  <a:rPr lang="ru-RU" sz="1400" dirty="0" smtClean="0"/>
                  <a:t>7                                                       2,1 </a:t>
                </a:r>
                <a:r>
                  <a:rPr lang="ru-RU" sz="1400" dirty="0"/>
                  <a:t>– газ</a:t>
                </a:r>
              </a:p>
              <a:p>
                <a:r>
                  <a:rPr lang="ru-RU" sz="1400" dirty="0"/>
                  <a:t>(1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1400" dirty="0"/>
                  <a:t>)</a:t>
                </a:r>
                <a:r>
                  <a:rPr lang="ru-RU" sz="1400" baseline="30000" dirty="0"/>
                  <a:t>2</a:t>
                </a:r>
                <a:r>
                  <a:rPr lang="ru-RU" sz="1400" dirty="0"/>
                  <a:t> = </a:t>
                </a:r>
                <a:r>
                  <a:rPr lang="ru-RU" sz="14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1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1400" dirty="0" smtClean="0"/>
                  <a:t> )</a:t>
                </a:r>
                <a:r>
                  <a:rPr lang="ru-RU" sz="1400" baseline="30000" dirty="0" smtClean="0"/>
                  <a:t>2</a:t>
                </a:r>
                <a:r>
                  <a:rPr lang="ru-RU" sz="1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ru-RU" sz="1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1400" dirty="0" smtClean="0"/>
                  <a:t>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1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1400" dirty="0" smtClean="0"/>
                  <a:t/>
                </a:r>
                <a:r>
                  <a:rPr lang="ru-RU" sz="1400" dirty="0"/>
                  <a:t>700-каменный уголь</a:t>
                </a:r>
              </a:p>
              <a:p>
                <a:r>
                  <a:rPr lang="ru-RU" sz="1400" dirty="0"/>
                  <a:t>1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4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1400" dirty="0"/>
                  <a:t> = </a:t>
                </a:r>
                <a:r>
                  <a:rPr lang="ru-RU" sz="1400" dirty="0" smtClean="0"/>
                  <a:t>9                                                             1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14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1400" dirty="0"/>
                  <a:t> - песок</a:t>
                </a:r>
              </a:p>
              <a:p>
                <a:r>
                  <a:rPr lang="ru-RU" sz="1400" dirty="0"/>
                  <a:t/>
                </a:r>
                <a:r>
                  <a:rPr lang="ru-RU" sz="1400" dirty="0" smtClean="0"/>
                  <a:t>                                                               0,2 – торф          </a:t>
                </a:r>
                <a:endParaRPr lang="ru-RU" sz="1400" dirty="0"/>
              </a:p>
              <a:p>
                <a:r>
                  <a:rPr lang="ru-RU" sz="1400" dirty="0"/>
                  <a:t/>
                </a:r>
                <a:r>
                  <a:rPr lang="ru-RU" sz="1400" dirty="0" smtClean="0"/>
                  <a:t>                                                               0,7 </a:t>
                </a:r>
                <a:r>
                  <a:rPr lang="ru-RU" sz="1400" dirty="0"/>
                  <a:t>- нефть</a:t>
                </a:r>
              </a:p>
              <a:p>
                <a:r>
                  <a:rPr lang="ru-RU" sz="1400" dirty="0"/>
                  <a:t/>
                </a:r>
                <a:r>
                  <a:rPr lang="ru-RU" sz="1400" dirty="0" smtClean="0"/>
                  <a:t>                                                               9 </a:t>
                </a:r>
                <a:r>
                  <a:rPr lang="ru-RU" sz="1400" dirty="0"/>
                  <a:t>– глина</a:t>
                </a:r>
              </a:p>
              <a:p>
                <a:endParaRPr lang="ru-RU" sz="1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268761"/>
                <a:ext cx="6777317" cy="2592288"/>
              </a:xfrm>
              <a:blipFill rotWithShape="1">
                <a:blip r:embed="rId2"/>
                <a:stretch>
                  <a:fillRect t="-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4943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52736" cy="157504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Цели: 1) формировать новые знания по данной теме; совершенствовать вычислительные навыки;</a:t>
            </a:r>
            <a:br>
              <a:rPr lang="ru-RU" sz="2000" b="1" dirty="0" smtClean="0"/>
            </a:br>
            <a:r>
              <a:rPr lang="ru-RU" sz="2000" b="1" dirty="0" smtClean="0"/>
              <a:t>2) расширить знания  о районе, увидеть и понять его красоту.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3" y="2852936"/>
            <a:ext cx="6192688" cy="1605296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smtClean="0"/>
              <a:t>Предварительная работа:</a:t>
            </a:r>
          </a:p>
          <a:p>
            <a:pPr marL="68580" indent="0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- создание презентации к уроку;</a:t>
            </a:r>
          </a:p>
          <a:p>
            <a:pPr marL="68580" indent="0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- изготовление карточек-рыбок для устной работы;</a:t>
            </a:r>
          </a:p>
          <a:p>
            <a:pPr marL="68580" indent="0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- изготовление </a:t>
            </a:r>
            <a:r>
              <a:rPr lang="ru-RU" sz="1600" b="1" dirty="0" err="1" smtClean="0"/>
              <a:t>плакатиков</a:t>
            </a:r>
            <a:r>
              <a:rPr lang="ru-RU" sz="1600" b="1" dirty="0" smtClean="0"/>
              <a:t> с названиями пород </a:t>
            </a:r>
          </a:p>
          <a:p>
            <a:pPr marL="68580" indent="0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 деревьев.</a:t>
            </a:r>
          </a:p>
          <a:p>
            <a:pPr marL="68580" indent="0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</a:t>
            </a:r>
            <a:endParaRPr lang="ru-RU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58231"/>
            <a:ext cx="3312368" cy="177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672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В каждой строке найти лишние числа.</a:t>
            </a:r>
            <a:endParaRPr lang="ru-RU" sz="1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                                                       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6084788"/>
                  </p:ext>
                </p:extLst>
              </p:nvPr>
            </p:nvGraphicFramePr>
            <p:xfrm>
              <a:off x="2101691" y="3354959"/>
              <a:ext cx="4659630" cy="16877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88670"/>
                    <a:gridCol w="900430"/>
                    <a:gridCol w="989965"/>
                    <a:gridCol w="989965"/>
                    <a:gridCol w="990600"/>
                  </a:tblGrid>
                  <a:tr h="5867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/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/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/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𝟏𝟑</m:t>
                                    </m:r>
                                  </m:num>
                                  <m:den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𝟒𝟎</m:t>
                                    </m:r>
                                  </m:num>
                                  <m:den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𝟒𝟏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0,3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0830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С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Д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Е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М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К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546084788"/>
                  </p:ext>
                </p:extLst>
              </p:nvPr>
            </p:nvGraphicFramePr>
            <p:xfrm>
              <a:off x="2101691" y="3354959"/>
              <a:ext cx="4659630" cy="167163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88670"/>
                    <a:gridCol w="900430"/>
                    <a:gridCol w="989965"/>
                    <a:gridCol w="989965"/>
                    <a:gridCol w="990600"/>
                  </a:tblGrid>
                  <a:tr h="93554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775" r="-493023" b="-76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87838" r="-329730" b="-76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71605" r="-201235" b="-76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69939" r="-100000" b="-76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0,3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7200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С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Д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Е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М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К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55776" y="3354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67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68968409"/>
                  </p:ext>
                </p:extLst>
              </p:nvPr>
            </p:nvGraphicFramePr>
            <p:xfrm>
              <a:off x="1403648" y="1052736"/>
              <a:ext cx="6077585" cy="12406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5390"/>
                    <a:gridCol w="1215390"/>
                    <a:gridCol w="1215390"/>
                    <a:gridCol w="1215390"/>
                    <a:gridCol w="1216025"/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48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101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103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У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С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О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Н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Ф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168968409"/>
                  </p:ext>
                </p:extLst>
              </p:nvPr>
            </p:nvGraphicFramePr>
            <p:xfrm>
              <a:off x="1403648" y="1052736"/>
              <a:ext cx="6077585" cy="12268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5390"/>
                    <a:gridCol w="1215390"/>
                    <a:gridCol w="1215390"/>
                    <a:gridCol w="1215390"/>
                    <a:gridCol w="1216025"/>
                  </a:tblGrid>
                  <a:tr h="80619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758" r="-401508" b="-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99500" t="-758" r="-299500" b="-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503" t="-758" r="-201005" b="-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9000" t="-758" r="-100000" b="-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01005" t="-758" r="-503" b="-61364"/>
                          </a:stretch>
                        </a:blipFill>
                      </a:tcPr>
                    </a:tc>
                  </a:tr>
                  <a:tr h="40697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У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С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О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Н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Ф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053457"/>
                  </p:ext>
                </p:extLst>
              </p:nvPr>
            </p:nvGraphicFramePr>
            <p:xfrm>
              <a:off x="1392714" y="3460496"/>
              <a:ext cx="6077585" cy="12355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5390"/>
                    <a:gridCol w="1215390"/>
                    <a:gridCol w="1215390"/>
                    <a:gridCol w="1215390"/>
                    <a:gridCol w="1216025"/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4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4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4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И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Х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Т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Л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А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58053457"/>
                  </p:ext>
                </p:extLst>
              </p:nvPr>
            </p:nvGraphicFramePr>
            <p:xfrm>
              <a:off x="1392714" y="3460496"/>
              <a:ext cx="6077585" cy="12218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5390"/>
                    <a:gridCol w="1215390"/>
                    <a:gridCol w="1215390"/>
                    <a:gridCol w="1215390"/>
                    <a:gridCol w="1216025"/>
                  </a:tblGrid>
                  <a:tr h="8011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t="-763" r="-401508" b="-62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99500" t="-763" r="-299500" b="-62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200503" t="-763" r="-201005" b="-62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299000" t="-763" r="-100000" b="-62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401005" t="-763" r="-503" b="-62595"/>
                          </a:stretch>
                        </a:blipFill>
                      </a:tcPr>
                    </a:tc>
                  </a:tr>
                  <a:tr h="40697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И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Х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Т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Л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А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0181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81708869"/>
                  </p:ext>
                </p:extLst>
              </p:nvPr>
            </p:nvGraphicFramePr>
            <p:xfrm>
              <a:off x="1331640" y="1052736"/>
              <a:ext cx="6077585" cy="12363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5390"/>
                    <a:gridCol w="1215390"/>
                    <a:gridCol w="1215390"/>
                    <a:gridCol w="1215390"/>
                    <a:gridCol w="1216025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4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5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11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ru-RU" sz="1200">
                                        <a:effectLst/>
                                        <a:latin typeface="Cambria Math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Р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Э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В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Ы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П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481708869"/>
                  </p:ext>
                </p:extLst>
              </p:nvPr>
            </p:nvGraphicFramePr>
            <p:xfrm>
              <a:off x="1331640" y="1052736"/>
              <a:ext cx="6077585" cy="122256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5390"/>
                    <a:gridCol w="1215390"/>
                    <a:gridCol w="1215390"/>
                    <a:gridCol w="1215390"/>
                    <a:gridCol w="1216025"/>
                  </a:tblGrid>
                  <a:tr h="80194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4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10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5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11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01005" t="-763" r="-503" b="-62595"/>
                          </a:stretch>
                        </a:blipFill>
                      </a:tcPr>
                    </a:tc>
                  </a:tr>
                  <a:tr h="4069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Р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Э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В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 </a:t>
                          </a:r>
                          <a:endParaRPr lang="ru-RU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Ы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П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9161153"/>
                  </p:ext>
                </p:extLst>
              </p:nvPr>
            </p:nvGraphicFramePr>
            <p:xfrm>
              <a:off x="1392714" y="3460115"/>
              <a:ext cx="6077585" cy="144240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5390"/>
                    <a:gridCol w="1215390"/>
                    <a:gridCol w="1215390"/>
                    <a:gridCol w="1215390"/>
                    <a:gridCol w="1216025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4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10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5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11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ru-RU" sz="1400">
                                        <a:effectLst/>
                                        <a:latin typeface="Cambria Math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4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Р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Э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В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Ы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П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949161153"/>
                  </p:ext>
                </p:extLst>
              </p:nvPr>
            </p:nvGraphicFramePr>
            <p:xfrm>
              <a:off x="1392714" y="3460115"/>
              <a:ext cx="6077585" cy="142627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5390"/>
                    <a:gridCol w="1215390"/>
                    <a:gridCol w="1215390"/>
                    <a:gridCol w="1215390"/>
                    <a:gridCol w="1216025"/>
                  </a:tblGrid>
                  <a:tr h="9355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4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10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5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11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401005" t="-654" r="-503" b="-61438"/>
                          </a:stretch>
                        </a:blipFill>
                      </a:tcPr>
                    </a:tc>
                  </a:tr>
                  <a:tr h="474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Р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Э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В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</a:rPr>
                            <a:t>Ы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</a:rPr>
                            <a:t>П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39410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124744"/>
                <a:ext cx="6777317" cy="4707885"/>
              </a:xfrm>
            </p:spPr>
            <p:txBody>
              <a:bodyPr/>
              <a:lstStyle/>
              <a:p>
                <a:pPr marL="68580" indent="0">
                  <a:buNone/>
                </a:pPr>
                <a:r>
                  <a:rPr lang="ru-RU" dirty="0" smtClean="0"/>
                  <a:t>        Решить </a:t>
                </a:r>
                <a:r>
                  <a:rPr lang="ru-RU" dirty="0"/>
                  <a:t>уравнение: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/>
                  <a:t> х = 1,2.</a:t>
                </a:r>
              </a:p>
              <a:p>
                <a:pPr algn="ctr"/>
                <a:r>
                  <a:rPr lang="ru-RU" sz="1200" b="1" i="1" dirty="0" smtClean="0"/>
                  <a:t>Вид реки </a:t>
                </a:r>
                <a:r>
                  <a:rPr lang="ru-RU" sz="1200" b="1" i="1" dirty="0" err="1" smtClean="0"/>
                  <a:t>Колпь</a:t>
                </a:r>
                <a:r>
                  <a:rPr lang="ru-RU" sz="1200" b="1" i="1" dirty="0" smtClean="0"/>
                  <a:t> со стоянки</a:t>
                </a:r>
                <a:endParaRPr lang="ru-RU" sz="1200" b="1" i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124744"/>
                <a:ext cx="6777317" cy="4707885"/>
              </a:xfrm>
              <a:blipFill rotWithShape="1">
                <a:blip r:embed="rId2" cstate="email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5"/>
            <a:ext cx="475252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641721"/>
            <a:ext cx="1380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Задание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495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836713"/>
                <a:ext cx="6777317" cy="1944216"/>
              </a:xfrm>
            </p:spPr>
            <p:txBody>
              <a:bodyPr/>
              <a:lstStyle/>
              <a:p>
                <a:r>
                  <a:rPr lang="ru-RU" b="1" dirty="0"/>
                  <a:t>Задание 2:</a:t>
                </a:r>
                <a:r>
                  <a:rPr lang="ru-RU" dirty="0"/>
                  <a:t> Велосипедисты двигались от Гусь-Хрустального до </a:t>
                </a:r>
                <a:r>
                  <a:rPr lang="ru-RU" dirty="0" err="1"/>
                  <a:t>Курлово</a:t>
                </a:r>
                <a:r>
                  <a:rPr lang="ru-RU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/>
                  <a:t> ч со скоростью 10 км/ч. Найти расстояние от Гусь-Хрустального до Курлова.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836713"/>
                <a:ext cx="6777317" cy="1944216"/>
              </a:xfrm>
              <a:blipFill rotWithShape="1">
                <a:blip r:embed="rId2"/>
                <a:stretch>
                  <a:fillRect t="-2508" r="-1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im6-tub-ru.yandex.net/i?id=312183697-48-7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7" y="3197327"/>
            <a:ext cx="4104455" cy="267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52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882423"/>
                <a:ext cx="6777317" cy="5570913"/>
              </a:xfrm>
            </p:spPr>
            <p:txBody>
              <a:bodyPr>
                <a:normAutofit/>
              </a:bodyPr>
              <a:lstStyle/>
              <a:p>
                <a:r>
                  <a:rPr lang="ru-RU" sz="1400" b="1" i="1" dirty="0"/>
                  <a:t>Задание 3:</a:t>
                </a:r>
                <a:r>
                  <a:rPr lang="ru-RU" sz="1400" i="1" dirty="0"/>
                  <a:t/>
                </a:r>
              </a:p>
              <a:p>
                <a:r>
                  <a:rPr lang="ru-RU" sz="1400" b="1" dirty="0"/>
                  <a:t>Пешком          27 км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1400" b="1" dirty="0"/>
                  <a:t>ч.</a:t>
                </a:r>
              </a:p>
              <a:p>
                <a:r>
                  <a:rPr lang="ru-RU" sz="1400" b="1" dirty="0"/>
                  <a:t>На лодках                           </a:t>
                </a:r>
                <a:r>
                  <a:rPr lang="ru-RU" sz="1400" b="1" dirty="0" smtClean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1400" b="1" i="1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b="1" dirty="0"/>
                  <a:t>ч.        ? </a:t>
                </a:r>
                <a:r>
                  <a:rPr lang="ru-RU" sz="1400" b="1" dirty="0" smtClean="0"/>
                  <a:t>км/ч</a:t>
                </a:r>
              </a:p>
              <a:p>
                <a:endParaRPr lang="ru-RU" sz="1400" b="1" dirty="0"/>
              </a:p>
              <a:p>
                <a:endParaRPr lang="ru-RU" sz="1400" b="1" dirty="0" smtClean="0"/>
              </a:p>
              <a:p>
                <a:endParaRPr lang="ru-RU" sz="1400" b="1" dirty="0"/>
              </a:p>
              <a:p>
                <a:endParaRPr lang="ru-RU" sz="1400" b="1" dirty="0" smtClean="0"/>
              </a:p>
              <a:p>
                <a:endParaRPr lang="ru-RU" sz="1400" b="1" dirty="0"/>
              </a:p>
              <a:p>
                <a:endParaRPr lang="ru-RU" sz="1400" b="1" dirty="0" smtClean="0"/>
              </a:p>
              <a:p>
                <a:endParaRPr lang="ru-RU" sz="1400" b="1" dirty="0"/>
              </a:p>
              <a:p>
                <a:endParaRPr lang="ru-RU" sz="1400" b="1" dirty="0" smtClean="0"/>
              </a:p>
              <a:p>
                <a:endParaRPr lang="ru-RU" sz="1400" b="1" dirty="0"/>
              </a:p>
              <a:p>
                <a:endParaRPr lang="ru-RU" sz="1400" b="1" dirty="0" smtClean="0"/>
              </a:p>
              <a:p>
                <a:endParaRPr lang="ru-RU" sz="1400" b="1" dirty="0"/>
              </a:p>
              <a:p>
                <a:endParaRPr lang="ru-RU" sz="1400" b="1" dirty="0" smtClean="0"/>
              </a:p>
              <a:p>
                <a:endParaRPr lang="ru-RU" sz="1400" b="1" dirty="0"/>
              </a:p>
              <a:p>
                <a:pPr algn="ctr"/>
                <a:r>
                  <a:rPr lang="ru-RU" sz="1400" b="1" dirty="0" smtClean="0"/>
                  <a:t>Речка Бужа</a:t>
                </a:r>
                <a:endParaRPr lang="ru-RU" sz="1400" b="1" dirty="0"/>
              </a:p>
              <a:p>
                <a:r>
                  <a:rPr lang="ru-RU" sz="1400" dirty="0" smtClean="0"/>
                  <a:t/>
                </a:r>
                <a:endParaRPr lang="ru-RU" sz="1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882423"/>
                <a:ext cx="6777317" cy="5570913"/>
              </a:xfrm>
              <a:blipFill rotWithShape="1">
                <a:blip r:embed="rId2" cstate="email"/>
                <a:stretch>
                  <a:fillRect t="-1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авая фигурная скобка 3"/>
          <p:cNvSpPr/>
          <p:nvPr/>
        </p:nvSpPr>
        <p:spPr>
          <a:xfrm>
            <a:off x="2411760" y="1268760"/>
            <a:ext cx="299464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19872" y="126876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39952" y="126876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4" descr="Картинка 2 из 5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50768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556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908720"/>
                <a:ext cx="6777317" cy="5040560"/>
              </a:xfrm>
            </p:spPr>
            <p:txBody>
              <a:bodyPr>
                <a:normAutofit/>
              </a:bodyPr>
              <a:lstStyle/>
              <a:p>
                <a:r>
                  <a:rPr lang="ru-RU" sz="1400" dirty="0"/>
                  <a:t>Пешком          27 км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4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400" dirty="0"/>
                  <a:t>ч.         4 км/ч</a:t>
                </a:r>
              </a:p>
              <a:p>
                <a:r>
                  <a:rPr lang="ru-RU" sz="1400" dirty="0"/>
                  <a:t>На лодках                          </a:t>
                </a:r>
                <a:r>
                  <a:rPr lang="ru-RU" sz="1400" dirty="0" smtClean="0"/>
                  <a:t/>
                </a:r>
                <a:r>
                  <a:rPr lang="ru-RU" sz="1400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14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1400" dirty="0"/>
                  <a:t>ч.        ? </a:t>
                </a:r>
                <a:r>
                  <a:rPr lang="ru-RU" sz="1400" dirty="0" smtClean="0"/>
                  <a:t>км/ч</a:t>
                </a:r>
              </a:p>
              <a:p>
                <a:pPr algn="ctr"/>
                <a:r>
                  <a:rPr lang="ru-RU" sz="1400" b="1" dirty="0" smtClean="0"/>
                  <a:t>Озеро Святое</a:t>
                </a:r>
                <a:endParaRPr lang="ru-RU" sz="1400" b="1" dirty="0"/>
              </a:p>
              <a:p>
                <a:endParaRPr lang="ru-RU" sz="1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908720"/>
                <a:ext cx="6777317" cy="5040560"/>
              </a:xfrm>
              <a:blipFill rotWithShape="1">
                <a:blip r:embed="rId2" cstate="email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авая фигурная скобка 3"/>
          <p:cNvSpPr/>
          <p:nvPr/>
        </p:nvSpPr>
        <p:spPr>
          <a:xfrm>
            <a:off x="2627784" y="1052736"/>
            <a:ext cx="45719" cy="504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91880" y="105273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1960" y="105273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Картинка 22 из 19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0768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51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279</TotalTime>
  <Words>67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Гусь-Хрустальному району 85 лет</vt:lpstr>
      <vt:lpstr>Цели: 1) формировать новые знания по данной теме; совершенствовать вычислительные навыки; 2) расширить знания  о районе, увидеть и понять его красоту.</vt:lpstr>
      <vt:lpstr>В каждой строке найти лишние числа.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Гусь-Хрустальному району 85 лет</dc:title>
  <dc:creator>Золотково СОШ</dc:creator>
  <cp:lastModifiedBy>Tata</cp:lastModifiedBy>
  <cp:revision>24</cp:revision>
  <dcterms:created xsi:type="dcterms:W3CDTF">2012-03-29T04:51:15Z</dcterms:created>
  <dcterms:modified xsi:type="dcterms:W3CDTF">2012-05-17T20:21:14Z</dcterms:modified>
</cp:coreProperties>
</file>