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59" r:id="rId5"/>
    <p:sldId id="260" r:id="rId6"/>
    <p:sldId id="277" r:id="rId7"/>
    <p:sldId id="276" r:id="rId8"/>
    <p:sldId id="261" r:id="rId9"/>
    <p:sldId id="278" r:id="rId10"/>
    <p:sldId id="263" r:id="rId11"/>
    <p:sldId id="267" r:id="rId12"/>
    <p:sldId id="289" r:id="rId13"/>
    <p:sldId id="283" r:id="rId14"/>
    <p:sldId id="264" r:id="rId15"/>
    <p:sldId id="265" r:id="rId16"/>
    <p:sldId id="266" r:id="rId17"/>
    <p:sldId id="269" r:id="rId18"/>
    <p:sldId id="270" r:id="rId19"/>
    <p:sldId id="280" r:id="rId20"/>
    <p:sldId id="271" r:id="rId21"/>
    <p:sldId id="275" r:id="rId22"/>
    <p:sldId id="281" r:id="rId23"/>
    <p:sldId id="282" r:id="rId24"/>
    <p:sldId id="284" r:id="rId25"/>
    <p:sldId id="285" r:id="rId26"/>
    <p:sldId id="290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CC33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28D30-8562-4390-9141-76BC7F5F646C}" type="datetimeFigureOut">
              <a:rPr lang="ru-RU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35A9E-369B-4591-B7F7-C2BDC3EDD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A4AEF-8CAB-44D6-8533-56D4D13C2981}" type="datetimeFigureOut">
              <a:rPr lang="ru-RU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9A40E-5392-445D-AD36-FBB0C4DD9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EFE8B-ED68-40CF-ADC7-8D90AFD64577}" type="datetimeFigureOut">
              <a:rPr lang="ru-RU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42DD5-5205-4F81-AA06-4581740A5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87110-7DE3-4BDF-9687-D630ED5B1247}" type="datetimeFigureOut">
              <a:rPr lang="ru-RU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71446-D560-4088-824A-63DAA0327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F703C-F03E-474E-94DD-53F4D41A05E8}" type="datetimeFigureOut">
              <a:rPr lang="ru-RU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C09EA-AD30-46BA-ACD8-1719615BF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BEA76-51A0-42CD-B129-417A7600903F}" type="datetimeFigureOut">
              <a:rPr lang="ru-RU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09312-CE78-4286-A105-4911D34B6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CD61C-2EC9-4928-819C-E9D52E0D752C}" type="datetimeFigureOut">
              <a:rPr lang="ru-RU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E67C1-F2F2-493E-B32C-1155A0ED0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8A70D-60C8-4390-B6B3-191C5575BE4D}" type="datetimeFigureOut">
              <a:rPr lang="ru-RU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A0CD9-3D33-4F68-BD42-1D409F58C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F105A-2CF9-4BBA-8D05-723D1DC1649E}" type="datetimeFigureOut">
              <a:rPr lang="ru-RU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3FE6E-6E38-4606-BE66-9A6877A52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65D0B-4F48-47DA-9CD8-C63EB30A36F6}" type="datetimeFigureOut">
              <a:rPr lang="ru-RU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90AFF-5C74-416A-A5B0-A97F8937D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42D2E-CF60-43F4-AB5B-C9F94623EBFB}" type="datetimeFigureOut">
              <a:rPr lang="ru-RU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BAA05-511F-4F35-8FFB-D1C0B3EF0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8D1ED8-2398-4091-A313-5D18538495FE}" type="datetimeFigureOut">
              <a:rPr lang="ru-RU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4BA291-D96C-43CD-B886-C739000C3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B58B8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B58B8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C3986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ildren-books.ru/books/12/p/101/" TargetMode="External"/><Relationship Id="rId13" Type="http://schemas.openxmlformats.org/officeDocument/2006/relationships/hyperlink" Target="http://illustrators.ru/illustrations/352599" TargetMode="External"/><Relationship Id="rId3" Type="http://schemas.openxmlformats.org/officeDocument/2006/relationships/hyperlink" Target="http://ru.picscdn.com/image/e35cb6df/" TargetMode="External"/><Relationship Id="rId7" Type="http://schemas.openxmlformats.org/officeDocument/2006/relationships/hyperlink" Target="http://www.children-books.ru/books/12/p/95/" TargetMode="External"/><Relationship Id="rId12" Type="http://schemas.openxmlformats.org/officeDocument/2006/relationships/hyperlink" Target="http://www.labirint.ru/screenshot/goods/34012/1/" TargetMode="External"/><Relationship Id="rId2" Type="http://schemas.openxmlformats.org/officeDocument/2006/relationships/hyperlink" Target="http://znamus.ru/page/eduard_uspenskii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jka.ru/blog/Chukovski/958.html" TargetMode="External"/><Relationship Id="rId11" Type="http://schemas.openxmlformats.org/officeDocument/2006/relationships/hyperlink" Target="http://kinozon.tv/kadry/10238" TargetMode="External"/><Relationship Id="rId5" Type="http://schemas.openxmlformats.org/officeDocument/2006/relationships/hyperlink" Target="http://www.torrnado.ru/viewtopic.php?uid=742808&amp;f=290&amp;t=47077&amp;watch=topic&amp;start=0&amp;hash=5755a2df" TargetMode="External"/><Relationship Id="rId10" Type="http://schemas.openxmlformats.org/officeDocument/2006/relationships/hyperlink" Target="http://900igr.net/prezentatsii/stikhi/Mojdodyr.files/002-K.-CHukovskij.html" TargetMode="External"/><Relationship Id="rId4" Type="http://schemas.openxmlformats.org/officeDocument/2006/relationships/hyperlink" Target="http://www.bibliotekar.ru/k96-Grabar_Igor/30.htm" TargetMode="External"/><Relationship Id="rId9" Type="http://schemas.openxmlformats.org/officeDocument/2006/relationships/hyperlink" Target="http://ejka.ru/blog/Chukovski/843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579563"/>
            <a:ext cx="8924925" cy="2773362"/>
          </a:xfrm>
        </p:spPr>
      </p:pic>
      <p:pic>
        <p:nvPicPr>
          <p:cNvPr id="13314" name="Picture 3" descr="C:\Documents and Settings\дефектолог\Мои документы\Мои рисунки\картинки для презентаций\knig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8763" y="4286250"/>
            <a:ext cx="253523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238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0006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7800" dirty="0" smtClean="0">
                <a:solidFill>
                  <a:schemeClr val="accent3">
                    <a:lumMod val="75000"/>
                  </a:schemeClr>
                </a:solidFill>
              </a:rPr>
              <a:t>ДОБНАРЫЙ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7800" dirty="0" smtClean="0">
                <a:solidFill>
                  <a:schemeClr val="accent3">
                    <a:lumMod val="75000"/>
                  </a:schemeClr>
                </a:solidFill>
              </a:rPr>
              <a:t>ДОКВУТОР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7800" dirty="0" smtClean="0">
                <a:solidFill>
                  <a:schemeClr val="accent3">
                    <a:lumMod val="75000"/>
                  </a:schemeClr>
                </a:solidFill>
              </a:rPr>
              <a:t> АЙЗАБОЛИТ</a:t>
            </a:r>
            <a:endParaRPr lang="ru-RU" sz="7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238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extrusionClr>
                <a:srgbClr val="C00000"/>
              </a:extrusionClr>
            </a:sp3d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ДОБ</a:t>
            </a:r>
            <a:r>
              <a:rPr lang="ru-RU" sz="7200" dirty="0" smtClean="0">
                <a:solidFill>
                  <a:srgbClr val="CC3300"/>
                </a:solidFill>
              </a:rPr>
              <a:t>НА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РЫЙ</a:t>
            </a:r>
            <a:endParaRPr lang="ru-RU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ДОК</a:t>
            </a:r>
            <a:r>
              <a:rPr lang="ru-RU" sz="7200" dirty="0" smtClean="0">
                <a:solidFill>
                  <a:srgbClr val="CC3300"/>
                </a:solidFill>
              </a:rPr>
              <a:t>ВУ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ТОР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5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 АЙ</a:t>
            </a:r>
            <a:r>
              <a:rPr lang="ru-RU" sz="7200" dirty="0" smtClean="0">
                <a:solidFill>
                  <a:srgbClr val="CC3300"/>
                </a:solidFill>
              </a:rPr>
              <a:t>ЗА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БОЛИТ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653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800" dirty="0" smtClean="0">
                <a:solidFill>
                  <a:schemeClr val="accent6">
                    <a:lumMod val="75000"/>
                  </a:schemeClr>
                </a:solidFill>
              </a:rPr>
              <a:t>ДОБРЫЙ </a:t>
            </a:r>
            <a:br>
              <a:rPr lang="ru-RU" sz="8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8800" dirty="0" smtClean="0">
                <a:solidFill>
                  <a:schemeClr val="accent6">
                    <a:lumMod val="75000"/>
                  </a:schemeClr>
                </a:solidFill>
              </a:rPr>
              <a:t>ДОКТОР </a:t>
            </a:r>
            <a:br>
              <a:rPr lang="ru-RU" sz="8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8800" dirty="0" smtClean="0">
                <a:solidFill>
                  <a:schemeClr val="accent6">
                    <a:lumMod val="75000"/>
                  </a:schemeClr>
                </a:solidFill>
              </a:rPr>
              <a:t>АЙБОЛИТ</a:t>
            </a:r>
            <a:endParaRPr lang="ru-RU" sz="8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8786874" cy="236772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smtClean="0"/>
              <a:t>   </a:t>
            </a:r>
            <a:r>
              <a:rPr lang="ru-RU" sz="8800" dirty="0" smtClean="0"/>
              <a:t>АЙБОЛИТ </a:t>
            </a:r>
            <a:r>
              <a:rPr lang="ru-RU" sz="6600" dirty="0" smtClean="0"/>
              <a:t>   </a:t>
            </a:r>
            <a:r>
              <a:rPr lang="ru-RU" sz="6000" dirty="0" smtClean="0"/>
              <a:t>(1929г.)</a:t>
            </a:r>
            <a:endParaRPr lang="ru-RU" sz="6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3017838"/>
            <a:ext cx="2667000" cy="3660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дефектолог\Рабочий стол\конкурс\НА ПРЕЗ КОНКУРС\слон.jp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5875"/>
            <a:ext cx="2214563" cy="2389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4" name="Picture 4" descr="C:\Documents and Settings\дефектолог\Рабочий стол\конкурс\НА ПРЕЗ КОНКУРС\медв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1357313"/>
            <a:ext cx="26685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5125" name="Picture 5" descr="C:\Documents and Settings\дефектолог\Рабочий стол\конкурс\НА ПРЕЗ КОНКУРС\мар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1500188"/>
            <a:ext cx="3143250" cy="2019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6" name="Picture 6" descr="C:\Documents and Settings\дефектолог\Рабочий стол\конкурс\НА ПРЕЗ КОНКУРС\газел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286250"/>
            <a:ext cx="2922588" cy="2214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7" name="Picture 7" descr="C:\Documents and Settings\дефектолог\Рабочий стол\конкурс\НА ПРЕЗ КОНКУРС\бегем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688" y="4071938"/>
            <a:ext cx="20240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05800" cy="7143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i="1" dirty="0" smtClean="0"/>
              <a:t>ИЗ КАКОЙ СКАЗКИ ЭТИ ЖИВОТНЫЕ?</a:t>
            </a:r>
            <a:endParaRPr lang="ru-RU" sz="4000" b="1" i="1" dirty="0"/>
          </a:p>
        </p:txBody>
      </p:sp>
      <p:pic>
        <p:nvPicPr>
          <p:cNvPr id="5129" name="Picture 9" descr="C:\Documents and Settings\дефектолог\Рабочий стол\конкурс\КАРТ\60f0cd24a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4286250"/>
            <a:ext cx="2986088" cy="2000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58203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dirty="0" smtClean="0"/>
              <a:t>  </a:t>
            </a:r>
            <a:r>
              <a:rPr lang="ru-RU" sz="8800" dirty="0" smtClean="0"/>
              <a:t>ТЕЛЕФОН</a:t>
            </a:r>
            <a:r>
              <a:rPr lang="ru-RU" sz="9600" dirty="0" smtClean="0"/>
              <a:t> </a:t>
            </a:r>
            <a:r>
              <a:rPr lang="ru-RU" sz="6000" dirty="0" smtClean="0"/>
              <a:t>(1926г.)</a:t>
            </a:r>
            <a:endParaRPr lang="ru-RU" sz="6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3429000"/>
            <a:ext cx="2590800" cy="3119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25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chemeClr val="tx1"/>
                </a:solidFill>
              </a:rPr>
              <a:t>Разделить слова на слоги, выделить ударный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4500562"/>
          </a:xfrm>
        </p:spPr>
        <p:txBody>
          <a:bodyPr>
            <a:normAutofit lnSpcReduction="1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СЛОН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МАРТЫШКИ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МЕДВЕДЬ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 ГАЗЕЛИ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ЗАЙЧАТКИ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БЕГЕМОТ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3786188" y="2571750"/>
            <a:ext cx="5715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5179219" y="2607469"/>
            <a:ext cx="64293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679157" y="2107406"/>
            <a:ext cx="214312" cy="142875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4143375" y="3357563"/>
            <a:ext cx="85725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5036344" y="2893219"/>
            <a:ext cx="214313" cy="142875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3607593" y="5536407"/>
            <a:ext cx="785813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4250531" y="5536407"/>
            <a:ext cx="785813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5286375" y="5072063"/>
            <a:ext cx="214313" cy="71437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3821907" y="4036219"/>
            <a:ext cx="785812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4572000" y="4000501"/>
            <a:ext cx="714375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4643437" y="3643313"/>
            <a:ext cx="214313" cy="7143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3857625" y="4786313"/>
            <a:ext cx="714375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4929187" y="4786313"/>
            <a:ext cx="714375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4750594" y="4321969"/>
            <a:ext cx="214313" cy="142875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38550" y="3279775"/>
            <a:ext cx="1866900" cy="10604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8455 -0.10671 C -0.38368 -0.12523 -0.38594 -0.14491 -0.38125 -0.1625 C -0.37656 -0.17963 -0.36215 -0.18912 -0.35226 -0.19907 C -0.3467 -0.20463 -0.3441 -0.21134 -0.33767 -0.21412 C -0.33247 -0.21898 -0.32691 -0.2206 -0.32153 -0.225 C -0.30816 -0.23588 -0.31667 -0.23148 -0.30712 -0.23565 C -0.29271 -0.24861 -0.28038 -0.25139 -0.26354 -0.25509 C -0.22726 -0.25393 -0.19132 -0.25926 -0.15868 -0.23796 C -0.15052 -0.22708 -0.15642 -0.23426 -0.1441 -0.22268 C -0.14184 -0.2206 -0.13976 -0.21852 -0.13767 -0.21643 C -0.13611 -0.21481 -0.13281 -0.21204 -0.13281 -0.21204 C -0.1283 -0.19954 -0.12639 -0.18634 -0.12326 -0.17338 C -0.12222 -0.16319 -0.11858 -0.15347 -0.1184 -0.14329 C -0.11719 -0.04468 -0.11562 -0.06389 -0.12326 -0.01412 C -0.12535 -0.00116 -0.12569 0.01343 -0.13125 0.02454 C -0.13455 0.06551 -0.13472 0.0882 -0.13281 0.13634 C -0.13264 0.14306 -0.13194 0.14977 -0.12969 0.15579 C -0.12639 0.16458 -0.11059 0.17431 -0.10538 0.1794 C -0.0908 0.19352 -0.07604 0.20764 -0.06198 0.22245 C -0.05712 0.22755 -0.0533 0.23565 -0.0474 0.2375 C -0.04306 0.23889 -0.03455 0.24167 -0.03455 0.24167 C -0.02917 0.24514 -0.02587 0.24792 -0.01997 0.25023 C -0.0158 0.25208 -0.00712 0.25463 -0.00712 0.25463 C 0.03472 0.28264 -0.00035 0.26088 0.11875 0.25671 C 0.14115 0.25602 0.16285 0.24144 0.1849 0.2375 C 0.20712 0.23357 0.22917 0.2294 0.24948 0.21597 C 0.25972 0.20903 0.27014 0.20185 0.28003 0.19445 C 0.28438 0.1912 0.28681 0.18449 0.29132 0.18148 C 0.29792 0.17708 0.30556 0.17639 0.31233 0.17292 C 0.31997 0.16273 0.3283 0.15417 0.33646 0.14491 C 0.34167 0.13889 0.34722 0.13333 0.3526 0.12778 C 0.35469 0.12546 0.35747 0.12431 0.35903 0.1213 C 0.36424 0.11088 0.36962 0.10324 0.37517 0.09329 C 0.37726 0.08472 0.38003 0.08032 0.3849 0.07407 C 0.38819 0.05556 0.39288 0.04954 0.4026 0.0331 C 0.40747 0.025 0.41111 0.01597 0.41545 0.00741 C 0.41979 -0.00116 0.42517 -0.00856 0.43003 -0.01643 C 0.43611 -0.02662 0.43767 -0.03912 0.44132 -0.05069 C 0.44271 -0.05509 0.44462 -0.05926 0.44618 -0.06366 C 0.4474 -0.06713 0.44844 -0.07083 0.44931 -0.0743 C 0.45174 -0.09375 0.45486 -0.11528 0.44618 -0.13241 C 0.44219 -0.14815 0.44531 -0.14213 0.43785 -0.15185 C 0.42778 -0.17986 0.44201 -0.14444 0.43003 -0.16481 C 0.42899 -0.16667 0.42934 -0.16944 0.42847 -0.1713 C 0.42726 -0.17384 0.425 -0.17523 0.42361 -0.17755 C 0.42014 -0.1831 0.41771 -0.18981 0.41389 -0.19491 C 0.40955 -0.20069 0.40451 -0.20532 0.40104 -0.21204 C 0.4 -0.21412 0.39931 -0.2169 0.39774 -0.21852 C 0.38941 -0.22824 0.37535 -0.23981 0.36545 -0.24653 C 0.36024 -0.26829 0.32326 -0.2713 0.30903 -0.2743 C 0.28385 -0.27361 0.25851 -0.27338 0.23333 -0.27222 C 0.22517 -0.27199 0.21684 -0.27268 0.20903 -0.27014 C 0.20313 -0.26829 0.19844 -0.26227 0.19288 -0.25926 C 0.18021 -0.25231 0.16927 -0.24444 0.15747 -0.23565 C 0.14688 -0.22801 0.1342 -0.22361 0.12344 -0.21643 C 0.11458 -0.21042 0.10052 -0.19977 0.09115 -0.19259 C 0.07344 -0.1787 0.05972 -0.16065 0.04271 -0.14537 C 0.0316 -0.12245 0.04219 -0.14097 0.02361 -0.11968 C 0.01597 -0.11088 0.01128 -0.10093 0.00417 -0.09167 C 0.00052 -0.07639 0.00382 -0.0875 -0.01024 -0.06366 C -0.0191 -0.04861 -0.02483 -0.03264 -0.03611 -0.0206 C -0.03993 -0.0044 -0.04948 0.0037 -0.05712 0.01597 C -0.0658 0.03009 -0.07431 0.04468 -0.08281 0.05903 C -0.08455 0.06181 -0.08733 0.06296 -0.08924 0.06528 C -0.09375 0.07083 -0.09896 0.0757 -0.10226 0.08264 C -0.10694 0.09213 -0.11128 0.10208 -0.1184 0.10833 C -0.11892 0.11042 -0.11875 0.1132 -0.11997 0.11482 C -0.12118 0.11644 -0.12326 0.11597 -0.12483 0.1169 C -0.13733 0.12523 -0.1224 0.11806 -0.13455 0.12338 C -0.14201 0.12199 -0.14965 0.1206 -0.15712 0.11921 C -0.16406 0.11782 -0.16962 0.11065 -0.17639 0.10833 C -0.18194 0.1037 -0.18611 0.10185 -0.19253 0.09977 C -0.19705 0.09676 -0.20087 0.09213 -0.20538 0.08912 C -0.20885 0.08681 -0.21302 0.08634 -0.21667 0.08472 C -0.23021 0.07153 -0.2401 0.05417 -0.25382 0.04167 C -0.26962 0.00995 -0.28941 -0.0125 -0.31198 -0.03565 C -0.31806 -0.0419 -0.32083 -0.05231 -0.32639 -0.05926 C -0.32847 -0.06805 -0.33194 -0.07153 -0.33767 -0.07662 C -0.34132 -0.0838 -0.34219 -0.09028 -0.3474 -0.09583 C -0.35052 -0.09907 -0.35712 -0.10463 -0.35712 -0.10463 C -0.36128 -0.11296 -0.36424 -0.11296 -0.37153 -0.11528 C -0.37552 -0.11898 -0.3816 -0.12569 -0.38611 -0.11968 " pathEditMode="relative" ptsTypes="fffffffffffffffffffffffffffffffffffffffffffffffffffffffffffffffffffffffffffffffffA">
                                      <p:cBhvr>
                                        <p:cTn id="11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-0.022 -0.02267  -0.033 -0.06133  -0.027 -0.1  C -0.024 -0.11333  -0.02 -0.12667  -0.014 -0.13733  C -0.01 -0.10667  0.004 -0.07867  0.025 -0.06133  C 0.025 -0.09867  0.041 -0.13467  0.068 -0.15067  C 0.077 -0.15733  0.087 -0.16  0.097 -0.16133  C 0.082 -0.13867  0.074 -0.10667  0.077 -0.07333  C 0.099 -0.09733  0.13 -0.10267  0.157 -0.08533  C 0.166 -0.08  0.175 -0.07067  0.181 -0.06133  C 0.158 -0.064  0.134 -0.052  0.117 -0.028  C 0.144 -0.02  0.167 0.008  0.174 0.04667  C 0.176 0.06  0.176 0.07333  0.174 0.08667  C 0.161 0.06133  0.139 0.044  0.115 0.04133  C 0.127 0.07467  0.124 0.116  0.106 0.14667  C 0.099 0.15733  0.091 0.16667  0.082 0.172  C 0.089 0.14267  0.085 0.10933  0.072 0.08267  C 0.06 0.116  0.034 0.13867  0.004 0.13867  C -0.007 0.13867  -0.017 0.136  -0.026 0.13067  C -0.004 0.12  0.013 0.09467  0.021 0.064  C -0.007 0.072  -0.036 0.06  -0.055 0.02933  C -0.062 0.01733  -0.066 0.00533  -0.069 -0.008  C -0.049 0.00933  -0.023 0.012  0 0  Z" pathEditMode="relative" ptsTypes="">
                                      <p:cBhvr>
                                        <p:cTn id="14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33 0  0.06 0.03597  0.06 0.07993  C 0.06 0.13188  0.03 0.15053  0.012 0.15852  L -0.012 0.16651  C -0.03 0.17451  -0.06 0.19449  -0.06 0.2531  C -0.06 0.2904  -0.033 0.33302  0 0.33302  C 0.033 0.33302  0.06 0.2904  0.06 0.2531  C 0.06 0.19449  0.03 0.17451  0.012 0.16651  L -0.012 0.15852  C -0.03 0.15053  -0.06 0.13188  -0.06 0.07993  C -0.06 0.03597  -0.033 0  0 0  Z" pathEditMode="relative" ptsTypes="">
                                      <p:cBhvr>
                                        <p:cTn id="1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0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23900"/>
          </a:xfrm>
        </p:spPr>
        <p:txBody>
          <a:bodyPr/>
          <a:lstStyle/>
          <a:p>
            <a:pPr algn="ctr"/>
            <a:r>
              <a:rPr lang="ru-RU" sz="4000" smtClean="0"/>
              <a:t>Изобразить  резиночками на доске</a:t>
            </a:r>
          </a:p>
        </p:txBody>
      </p:sp>
      <p:pic>
        <p:nvPicPr>
          <p:cNvPr id="8194" name="Picture 2" descr="C:\Documents and Settings\дефектолог\Рабочий стол\конкурс\свеч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13513" y="1500188"/>
            <a:ext cx="1773237" cy="2500312"/>
          </a:xfrm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8195" name="Picture 3" descr="C:\Documents and Settings\дефектолог\Рабочий стол\конкурс\печ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571625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8196" name="Picture 4" descr="C:\Documents and Settings\дефектолог\Рабочий стол\конкурс\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9950" y="4065588"/>
            <a:ext cx="2511425" cy="2511425"/>
          </a:xfrm>
          <a:prstGeom prst="rect">
            <a:avLst/>
          </a:prstGeom>
          <a:noFill/>
        </p:spPr>
      </p:pic>
      <p:pic>
        <p:nvPicPr>
          <p:cNvPr id="9" name="Picture 2" descr="F:\звук-буква К-Кь, Г-ГЬ,Диф-я К-Г\картинки К-Кь\bukvar_malu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0" y="4214813"/>
            <a:ext cx="14446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785813"/>
            <a:ext cx="6443663" cy="581977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МОН  ЛИ       НО  КИ            ВАЛ  ХА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25" y="1428750"/>
            <a:ext cx="7115175" cy="5429250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Что за Ли? Что за </a:t>
            </a:r>
            <a:r>
              <a:rPr lang="ru-RU" dirty="0" err="1" smtClean="0"/>
              <a:t>Мон</a:t>
            </a:r>
            <a:r>
              <a:rPr lang="ru-RU" dirty="0" smtClean="0"/>
              <a:t>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Никакого в звуках смысла!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А как скажут «лимон»-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Сразу станет кисло-кисло!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Что за Ки? Что за Но?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Людям вовсе неизвестно!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А как скажут «кино»-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Сразу станет интересно!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Что за Хал? Что за </a:t>
            </a:r>
            <a:r>
              <a:rPr lang="ru-RU" dirty="0" err="1" smtClean="0"/>
              <a:t>Ва</a:t>
            </a:r>
            <a:r>
              <a:rPr lang="ru-RU" dirty="0" smtClean="0"/>
              <a:t>?-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Вот ещё одна загадка.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А как скажут «халва»-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Сразу станет сладко-сладко!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                   (Э. Успенский)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1888" y="1779588"/>
            <a:ext cx="1725612" cy="1139825"/>
          </a:xfrm>
          <a:prstGeom prst="rect">
            <a:avLst/>
          </a:prstGeom>
          <a:noFill/>
        </p:spPr>
      </p:pic>
      <p:pic>
        <p:nvPicPr>
          <p:cNvPr id="6" name="Picture 2" descr="F:\Х\Новая папка\i_1048508721_xal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214938"/>
            <a:ext cx="1214438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" name="Picture 3" descr="F:\звук-буква К-Кь, Г-ГЬ,Диф-я К-Г\картинки К-Кь\kino(5718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3286125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704088"/>
            <a:ext cx="8786874" cy="229628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dirty="0" smtClean="0">
                <a:solidFill>
                  <a:schemeClr val="accent3">
                    <a:lumMod val="50000"/>
                  </a:schemeClr>
                </a:solidFill>
              </a:rPr>
              <a:t>МОЙДОДЫР</a:t>
            </a:r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6600" dirty="0" smtClean="0">
                <a:solidFill>
                  <a:schemeClr val="accent3">
                    <a:lumMod val="50000"/>
                  </a:schemeClr>
                </a:solidFill>
              </a:rPr>
              <a:t>(1923г.)</a:t>
            </a:r>
            <a:endParaRPr lang="ru-RU" sz="6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3357563"/>
            <a:ext cx="2643187" cy="3313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38150"/>
          </a:xfrm>
        </p:spPr>
        <p:txBody>
          <a:bodyPr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НАЙТИ  4-ЫЙ ЛИШНИЙ</a:t>
            </a:r>
          </a:p>
        </p:txBody>
      </p:sp>
      <p:sp>
        <p:nvSpPr>
          <p:cNvPr id="13" name="Текст 1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824412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ШАРИК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СОБАКА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АВТОМОБИЛЬ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ТРАМВАЙЧИК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428750"/>
            <a:ext cx="207168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2294" name="Picture 6" descr="C:\Documents and Settings\дефектолог\Рабочий стол\конкурс\НА ПРЕЗ КОНКУРС\соба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1357313"/>
            <a:ext cx="1609725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4643438"/>
            <a:ext cx="3392487" cy="1833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4572000"/>
            <a:ext cx="28575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0818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6">
                    <a:lumMod val="50000"/>
                  </a:schemeClr>
                </a:solidFill>
              </a:rPr>
              <a:t>СОБАКА</a:t>
            </a:r>
            <a:endParaRPr lang="ru-RU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6" descr="C:\Documents and Settings\дефектолог\Рабочий стол\конкурс\НА ПРЕЗ КОНКУРС\соба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2143125"/>
            <a:ext cx="2905125" cy="4227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3893344" y="1321594"/>
            <a:ext cx="64293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822031" y="1321594"/>
            <a:ext cx="64293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4929188" y="571500"/>
            <a:ext cx="285750" cy="14287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715436" cy="19390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8000" dirty="0" smtClean="0"/>
              <a:t>ТАРАКАНИЩЕ</a:t>
            </a:r>
            <a:r>
              <a:rPr lang="ru-RU" dirty="0" smtClean="0"/>
              <a:t>   </a:t>
            </a:r>
            <a:r>
              <a:rPr lang="ru-RU" sz="4400" dirty="0" smtClean="0"/>
              <a:t>(1921г.)</a:t>
            </a:r>
            <a:endParaRPr lang="ru-RU" sz="4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2738438"/>
            <a:ext cx="2928938" cy="3905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401050" cy="6429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СИКВЕЙН</a:t>
            </a:r>
            <a:endParaRPr lang="ru-RU" dirty="0"/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mtClean="0">
                <a:solidFill>
                  <a:srgbClr val="C00000"/>
                </a:solidFill>
              </a:rPr>
              <a:t> КТО?</a:t>
            </a:r>
          </a:p>
          <a:p>
            <a:pPr algn="ctr">
              <a:buFont typeface="Wingdings 2" pitchFamily="18" charset="2"/>
              <a:buNone/>
            </a:pPr>
            <a:endParaRPr lang="ru-RU" smtClean="0">
              <a:solidFill>
                <a:srgbClr val="C00000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ru-RU" smtClean="0">
                <a:solidFill>
                  <a:srgbClr val="C00000"/>
                </a:solidFill>
              </a:rPr>
              <a:t>КАКОЙ?</a:t>
            </a:r>
          </a:p>
          <a:p>
            <a:pPr algn="ctr">
              <a:buFont typeface="Wingdings 2" pitchFamily="18" charset="2"/>
              <a:buNone/>
            </a:pPr>
            <a:endParaRPr lang="ru-RU" smtClean="0">
              <a:solidFill>
                <a:srgbClr val="C00000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ru-RU" smtClean="0">
                <a:solidFill>
                  <a:srgbClr val="C00000"/>
                </a:solidFill>
              </a:rPr>
              <a:t>ЧТО ДЕЛАЕТ?</a:t>
            </a:r>
          </a:p>
          <a:p>
            <a:pPr algn="ctr">
              <a:buFont typeface="Wingdings 2" pitchFamily="18" charset="2"/>
              <a:buNone/>
            </a:pPr>
            <a:endParaRPr lang="ru-RU" smtClean="0">
              <a:solidFill>
                <a:srgbClr val="C00000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ru-RU" smtClean="0">
                <a:solidFill>
                  <a:srgbClr val="C00000"/>
                </a:solidFill>
              </a:rPr>
              <a:t>ЗНАЧИМЫЕ СЛОВА О НЕМ</a:t>
            </a:r>
          </a:p>
          <a:p>
            <a:pPr algn="ctr">
              <a:buFont typeface="Wingdings 2" pitchFamily="18" charset="2"/>
              <a:buNone/>
            </a:pPr>
            <a:endParaRPr lang="ru-RU" smtClean="0">
              <a:solidFill>
                <a:srgbClr val="C00000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ru-RU" smtClean="0">
                <a:solidFill>
                  <a:srgbClr val="C00000"/>
                </a:solidFill>
              </a:rPr>
              <a:t>ИТОГ,ВЫВОД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071563"/>
          </a:xfrm>
        </p:spPr>
        <p:txBody>
          <a:bodyPr/>
          <a:lstStyle/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К.И.ЧУКОВСКИЙ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85000" lnSpcReduction="2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Добрый, умный.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Учит, увлекает, высмеивает, интригует.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Любит детей, богатая фантазия, пишет с юмором, вызывает интерес.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Детский писатель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дефектолог\Рабочий стол\конкурс\НА ПРЕЗ КОНКУРС\ЧУКОВ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59300" y="1993900"/>
            <a:ext cx="4554538" cy="3681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229600" cy="78581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ОБОБЩЕНИЕ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313"/>
            <a:ext cx="4038600" cy="51435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- Как определить количество слогов в слове?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- Сколько гласных букв в русском языке?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Чем отличаются звук и буква?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- Как ставится ударение в слове?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29188" y="3714750"/>
            <a:ext cx="3898900" cy="2841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головок 4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701675"/>
            <a:ext cx="8321675" cy="4516438"/>
          </a:xfrm>
        </p:spPr>
      </p:pic>
      <p:pic>
        <p:nvPicPr>
          <p:cNvPr id="39938" name="Picture 4" descr="АПЛОДИСМЕНТ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4078288"/>
            <a:ext cx="2446337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305800" cy="421484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Презентацию составила</a:t>
            </a:r>
            <a:b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Пронова Л.А.</a:t>
            </a:r>
            <a:b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дефектолог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Ямальского районного детского дома</a:t>
            </a:r>
            <a:b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Идентефикационный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номер</a:t>
            </a:r>
            <a:r>
              <a:rPr lang="ru-RU" sz="480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241-518-480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357188"/>
            <a:ext cx="7115175" cy="6429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РЕСУРСЫ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530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600" u="sng" smtClean="0">
                <a:latin typeface="Times New Roman" pitchFamily="18" charset="0"/>
                <a:cs typeface="Times New Roman" pitchFamily="18" charset="0"/>
                <a:hlinkClick r:id="rId2"/>
              </a:rPr>
              <a:t>http://znamus.ru/page/eduard_uspenskiiy</a:t>
            </a:r>
            <a:endParaRPr lang="ru-RU" sz="1600" u="sng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600" u="sng" smtClean="0">
                <a:hlinkClick r:id="rId3"/>
              </a:rPr>
              <a:t>http://ru.picscdn.com/image/e35cb6df/</a:t>
            </a:r>
            <a:endParaRPr lang="ru-RU" sz="1600" u="sng" smtClean="0"/>
          </a:p>
          <a:p>
            <a:pPr>
              <a:buFont typeface="Wingdings 2" pitchFamily="18" charset="2"/>
              <a:buNone/>
            </a:pPr>
            <a:r>
              <a:rPr lang="ru-RU" sz="1600" smtClean="0"/>
              <a:t> </a:t>
            </a:r>
            <a:r>
              <a:rPr lang="ru-RU" sz="1600" u="sng" smtClean="0">
                <a:hlinkClick r:id="rId4"/>
              </a:rPr>
              <a:t>http://www.bibliotekar.ru/k96-Grabar_Igor/30.htm</a:t>
            </a:r>
            <a:endParaRPr lang="ru-RU" sz="1600" u="sng" smtClean="0"/>
          </a:p>
          <a:p>
            <a:pPr>
              <a:buFont typeface="Wingdings 2" pitchFamily="18" charset="2"/>
              <a:buNone/>
            </a:pPr>
            <a:r>
              <a:rPr lang="ru-RU" sz="1600" u="sng" smtClean="0">
                <a:hlinkClick r:id="rId5"/>
              </a:rPr>
              <a:t>http://www.torrnado.ru/viewtopic.php?uid=742808&amp;f=290&amp;t=47077&amp;watch=topic&amp;start=0&amp;hash=5755a2df</a:t>
            </a:r>
            <a:endParaRPr lang="ru-RU" sz="1600" smtClean="0"/>
          </a:p>
          <a:p>
            <a:pPr>
              <a:buFont typeface="Wingdings 2" pitchFamily="18" charset="2"/>
              <a:buNone/>
            </a:pPr>
            <a:r>
              <a:rPr lang="ru-RU" sz="1600" smtClean="0"/>
              <a:t> </a:t>
            </a:r>
            <a:r>
              <a:rPr lang="ru-RU" sz="1600" u="sng" smtClean="0">
                <a:hlinkClick r:id="rId6"/>
              </a:rPr>
              <a:t>http://ejka.ru/blog/Chukovski/958.html</a:t>
            </a:r>
            <a:endParaRPr lang="ru-RU" sz="1600" smtClean="0"/>
          </a:p>
          <a:p>
            <a:pPr>
              <a:buFont typeface="Wingdings 2" pitchFamily="18" charset="2"/>
              <a:buNone/>
            </a:pPr>
            <a:r>
              <a:rPr lang="ru-RU" sz="1600" u="sng" smtClean="0">
                <a:hlinkClick r:id="rId7"/>
              </a:rPr>
              <a:t>http://www.children-books.ru/books/12/p/95/</a:t>
            </a:r>
            <a:endParaRPr lang="ru-RU" sz="1600" smtClean="0"/>
          </a:p>
          <a:p>
            <a:pPr>
              <a:buFont typeface="Wingdings 2" pitchFamily="18" charset="2"/>
              <a:buNone/>
            </a:pPr>
            <a:r>
              <a:rPr lang="ru-RU" sz="1600" u="sng" smtClean="0">
                <a:hlinkClick r:id="rId8"/>
              </a:rPr>
              <a:t>http://www.children-books.ru/books/12/p/101/</a:t>
            </a:r>
            <a:r>
              <a:rPr lang="ru-RU" sz="1600" smtClean="0"/>
              <a:t> </a:t>
            </a:r>
          </a:p>
          <a:p>
            <a:pPr>
              <a:buFont typeface="Wingdings 2" pitchFamily="18" charset="2"/>
              <a:buNone/>
            </a:pPr>
            <a:r>
              <a:rPr lang="ru-RU" sz="1600" u="sng" smtClean="0">
                <a:hlinkClick r:id="rId9"/>
              </a:rPr>
              <a:t>http://ejka.ru/blog/Chukovski/843.html</a:t>
            </a:r>
            <a:endParaRPr lang="ru-RU" sz="1600" smtClean="0"/>
          </a:p>
          <a:p>
            <a:pPr>
              <a:buFont typeface="Wingdings 2" pitchFamily="18" charset="2"/>
              <a:buNone/>
            </a:pPr>
            <a:r>
              <a:rPr lang="ru-RU" sz="1600" u="sng" smtClean="0">
                <a:hlinkClick r:id="rId10"/>
              </a:rPr>
              <a:t>http://900igr.net/prezentatsii/stikhi/Mojdodyr.files/002-K.-CHukovskij.html</a:t>
            </a:r>
            <a:endParaRPr lang="ru-RU" sz="1600" u="sng" smtClean="0"/>
          </a:p>
          <a:p>
            <a:pPr>
              <a:buFont typeface="Wingdings 2" pitchFamily="18" charset="2"/>
              <a:buNone/>
            </a:pPr>
            <a:r>
              <a:rPr lang="ru-RU" sz="1600" u="sng" smtClean="0">
                <a:hlinkClick r:id="rId9"/>
              </a:rPr>
              <a:t>http://ejka.ru/blog/Chukovski/843.html</a:t>
            </a:r>
            <a:endParaRPr lang="ru-RU" sz="1600" u="sng" smtClean="0"/>
          </a:p>
          <a:p>
            <a:pPr>
              <a:buFont typeface="Wingdings 2" pitchFamily="18" charset="2"/>
              <a:buNone/>
            </a:pPr>
            <a:r>
              <a:rPr lang="ru-RU" sz="1600" u="sng" smtClean="0">
                <a:hlinkClick r:id="rId11"/>
              </a:rPr>
              <a:t>http://kinozon.tv/kadry/10238</a:t>
            </a:r>
            <a:endParaRPr lang="ru-RU" sz="1600" smtClean="0"/>
          </a:p>
          <a:p>
            <a:pPr>
              <a:buFont typeface="Wingdings 2" pitchFamily="18" charset="2"/>
              <a:buNone/>
            </a:pPr>
            <a:r>
              <a:rPr lang="ru-RU" sz="1600" u="sng" smtClean="0">
                <a:hlinkClick r:id="rId12"/>
              </a:rPr>
              <a:t>http://www.labirint.ru/screenshot/goods/34012/1/</a:t>
            </a:r>
            <a:endParaRPr lang="ru-RU" sz="1600" smtClean="0"/>
          </a:p>
          <a:p>
            <a:pPr>
              <a:buFont typeface="Wingdings 2" pitchFamily="18" charset="2"/>
              <a:buNone/>
            </a:pPr>
            <a:r>
              <a:rPr lang="ru-RU" sz="1600" u="sng" smtClean="0">
                <a:hlinkClick r:id="rId13"/>
              </a:rPr>
              <a:t>http://illustrators.ru/illustrations/352599</a:t>
            </a:r>
            <a:endParaRPr lang="ru-RU" sz="1600" u="sng" smtClean="0"/>
          </a:p>
          <a:p>
            <a:pPr>
              <a:buFont typeface="Wingdings 2" pitchFamily="18" charset="2"/>
              <a:buNone/>
            </a:pPr>
            <a:r>
              <a:rPr lang="ru-RU" sz="1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Барсукова Л.А. и другие. Логопедия в школе: практический опыт. Издание второе, исправленное и дополненное. Издательский центр «МарТ», 2005.</a:t>
            </a:r>
          </a:p>
          <a:p>
            <a:pPr>
              <a:buFont typeface="Wingdings 2" pitchFamily="18" charset="2"/>
              <a:buNone/>
            </a:pPr>
            <a:endParaRPr lang="ru-RU" sz="14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143000"/>
          </a:xfrm>
        </p:spPr>
        <p:txBody>
          <a:bodyPr/>
          <a:lstStyle/>
          <a:p>
            <a:pPr algn="ctr"/>
            <a:r>
              <a:rPr lang="ru-RU" smtClean="0"/>
              <a:t>Эдуард Успенский</a:t>
            </a:r>
          </a:p>
        </p:txBody>
      </p:sp>
      <p:pic>
        <p:nvPicPr>
          <p:cNvPr id="1026" name="Picture 2" descr="C:\Documents and Settings\дефектолог\Рабочий стол\конкурс\НА ПРЕЗ КОНКУРС\medium_221a1a436f811574887b60f060a3e797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43188" y="1643063"/>
            <a:ext cx="3643312" cy="4857750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953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КОРНЕЙ ИВАНОВИЧ  ЧУКОВСКИЙ</a:t>
            </a:r>
            <a:endParaRPr lang="ru-RU" dirty="0"/>
          </a:p>
        </p:txBody>
      </p:sp>
      <p:pic>
        <p:nvPicPr>
          <p:cNvPr id="1026" name="Picture 2" descr="C:\Documents and Settings\дефектолог\Рабочий стол\конкурс\НА ПРЕЗ КОНКУРС\ЧУКО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87488" y="1657350"/>
            <a:ext cx="6169025" cy="4945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95263" y="1000125"/>
            <a:ext cx="8716962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714500"/>
            <a:ext cx="8643938" cy="39290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</a:t>
            </a:r>
            <a:r>
              <a:rPr lang="ru-RU" sz="9600" dirty="0" smtClean="0">
                <a:solidFill>
                  <a:srgbClr val="C00000"/>
                </a:solidFill>
              </a:rPr>
              <a:t>С     А      О       М</a:t>
            </a:r>
            <a:br>
              <a:rPr lang="ru-RU" sz="9600" dirty="0" smtClean="0">
                <a:solidFill>
                  <a:srgbClr val="C00000"/>
                </a:solidFill>
              </a:rPr>
            </a:br>
            <a:r>
              <a:rPr lang="ru-RU" sz="9600" dirty="0" smtClean="0">
                <a:solidFill>
                  <a:srgbClr val="C00000"/>
                </a:solidFill>
              </a:rPr>
              <a:t/>
            </a:r>
            <a:br>
              <a:rPr lang="ru-RU" sz="9600" dirty="0" smtClean="0">
                <a:solidFill>
                  <a:srgbClr val="C00000"/>
                </a:solidFill>
              </a:rPr>
            </a:br>
            <a:r>
              <a:rPr lang="ru-RU" sz="9600" dirty="0" smtClean="0">
                <a:solidFill>
                  <a:srgbClr val="C00000"/>
                </a:solidFill>
              </a:rPr>
              <a:t>    Р         А           В</a:t>
            </a:r>
            <a:endParaRPr lang="ru-RU" sz="9600" dirty="0">
              <a:solidFill>
                <a:srgbClr val="C00000"/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329613" cy="5715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СОБРАТЬ  ИЗ БУКВ СЛОВО, ВЫЛОЖИТЬ СХЕМУ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701675"/>
            <a:ext cx="8321675" cy="5089525"/>
          </a:xfrm>
        </p:spPr>
      </p:pic>
      <p:pic>
        <p:nvPicPr>
          <p:cNvPr id="19458" name="Picture 2" descr="C:\Documents and Settings\дефектолог\Рабочий стол\конкурс\КАРТ\71393447_18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4713" y="714375"/>
            <a:ext cx="16922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ый треугольник 11"/>
          <p:cNvSpPr/>
          <p:nvPr/>
        </p:nvSpPr>
        <p:spPr>
          <a:xfrm>
            <a:off x="714375" y="4143375"/>
            <a:ext cx="1428750" cy="857250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 rot="10800000">
            <a:off x="714375" y="4143375"/>
            <a:ext cx="1428750" cy="842963"/>
          </a:xfrm>
          <a:prstGeom prst="rtTriangl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 rot="10800000">
            <a:off x="2357438" y="4143375"/>
            <a:ext cx="1428750" cy="842963"/>
          </a:xfrm>
          <a:prstGeom prst="rtTriangl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>
            <a:off x="2357438" y="4143375"/>
            <a:ext cx="1428750" cy="857250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>
          <a:xfrm>
            <a:off x="4071938" y="4143375"/>
            <a:ext cx="1428750" cy="857250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071938" y="4143375"/>
            <a:ext cx="1428750" cy="842963"/>
          </a:xfrm>
          <a:prstGeom prst="rtTriangl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786438" y="4143375"/>
            <a:ext cx="857250" cy="8572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4572000" y="2500313"/>
            <a:ext cx="214313" cy="71437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2035969" y="3250407"/>
            <a:ext cx="928687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3464719" y="3250407"/>
            <a:ext cx="928687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79621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8000" dirty="0" smtClean="0"/>
              <a:t>МУХА-ЦОКОТУХА</a:t>
            </a:r>
            <a:r>
              <a:rPr lang="ru-RU" sz="6700" dirty="0" smtClean="0"/>
              <a:t>  </a:t>
            </a:r>
            <a:r>
              <a:rPr lang="ru-RU" sz="4900" dirty="0" smtClean="0"/>
              <a:t>(1924г.)  </a:t>
            </a:r>
            <a:endParaRPr lang="ru-RU" sz="49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3071813"/>
            <a:ext cx="2938463" cy="3565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701675"/>
            <a:ext cx="8321675" cy="1150938"/>
          </a:xfrm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2143125"/>
            <a:ext cx="3143250" cy="4300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535</TotalTime>
  <Words>199</Words>
  <Application>Microsoft Office PowerPoint</Application>
  <PresentationFormat>Экран (4:3)</PresentationFormat>
  <Paragraphs>83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Constantia</vt:lpstr>
      <vt:lpstr>Arial</vt:lpstr>
      <vt:lpstr>Calibri</vt:lpstr>
      <vt:lpstr>Wingdings 2</vt:lpstr>
      <vt:lpstr>Times New Roman</vt:lpstr>
      <vt:lpstr>Поток</vt:lpstr>
      <vt:lpstr>Поток</vt:lpstr>
      <vt:lpstr>Поток</vt:lpstr>
      <vt:lpstr>Поток</vt:lpstr>
      <vt:lpstr>Слайд 1</vt:lpstr>
      <vt:lpstr>МОН  ЛИ       НО  КИ            ВАЛ  ХА</vt:lpstr>
      <vt:lpstr>Эдуард Успенский</vt:lpstr>
      <vt:lpstr>КОРНЕЙ ИВАНОВИЧ  ЧУКОВСКИЙ</vt:lpstr>
      <vt:lpstr>Слайд 5</vt:lpstr>
      <vt:lpstr>    С     А      О       М      Р         А           В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Разделить слова на слоги, выделить ударный</vt:lpstr>
      <vt:lpstr>Слайд 17</vt:lpstr>
      <vt:lpstr>Изобразить  резиночками на доске</vt:lpstr>
      <vt:lpstr>Слайд 19</vt:lpstr>
      <vt:lpstr>Слайд 20</vt:lpstr>
      <vt:lpstr>НАЙТИ  4-ЫЙ ЛИШНИЙ</vt:lpstr>
      <vt:lpstr>Слайд 22</vt:lpstr>
      <vt:lpstr>Слайд 23</vt:lpstr>
      <vt:lpstr>СИКВЕЙН</vt:lpstr>
      <vt:lpstr>К.И.ЧУКОВСКИЙ</vt:lpstr>
      <vt:lpstr>ОБОБЩЕНИЕ</vt:lpstr>
      <vt:lpstr>Слайд 27</vt:lpstr>
      <vt:lpstr>Слайд 28</vt:lpstr>
      <vt:lpstr>РЕСУРСЫ: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СЛОГОВАЯ СТРУКТУРА СЛОВА</dc:title>
  <dc:creator>дефектолог</dc:creator>
  <cp:lastModifiedBy>ольга</cp:lastModifiedBy>
  <cp:revision>81</cp:revision>
  <dcterms:created xsi:type="dcterms:W3CDTF">2012-01-25T11:14:38Z</dcterms:created>
  <dcterms:modified xsi:type="dcterms:W3CDTF">2012-06-20T20:31:39Z</dcterms:modified>
</cp:coreProperties>
</file>