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EC85-21C9-43E1-AAFC-6859BB9EFB75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5D08-1BBC-4C2D-9955-973E8305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714380"/>
          </a:xfr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Открытый урок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, посвящённый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творчеству И. Гайдна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 классе ОКФ педагога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</a:rPr>
              <a:t>Куштиной</a:t>
            </a:r>
            <a:r>
              <a:rPr lang="ru-RU" sz="3200" smtClean="0">
                <a:solidFill>
                  <a:schemeClr val="accent3">
                    <a:lumMod val="50000"/>
                  </a:schemeClr>
                </a:solidFill>
              </a:rPr>
              <a:t> О.А.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15436" cy="578647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Йозеф Гайдн (1732-1809) – основоположник венского классицизма – </a:t>
            </a:r>
            <a:r>
              <a:rPr lang="ru-RU" sz="2000" dirty="0" err="1" smtClean="0">
                <a:solidFill>
                  <a:srgbClr val="C00000"/>
                </a:solidFill>
              </a:rPr>
              <a:t>направле</a:t>
            </a:r>
            <a:endParaRPr lang="ru-RU" sz="2000" dirty="0">
              <a:solidFill>
                <a:srgbClr val="C00000"/>
              </a:solidFill>
            </a:endParaRPr>
          </a:p>
          <a:p>
            <a:pPr algn="l"/>
            <a:r>
              <a:rPr lang="ru-RU" sz="2000" dirty="0" err="1" smtClean="0">
                <a:solidFill>
                  <a:srgbClr val="C00000"/>
                </a:solidFill>
              </a:rPr>
              <a:t>ния</a:t>
            </a:r>
            <a:r>
              <a:rPr lang="ru-RU" sz="2000" dirty="0" smtClean="0">
                <a:solidFill>
                  <a:srgbClr val="C00000"/>
                </a:solidFill>
              </a:rPr>
              <a:t> , </a:t>
            </a:r>
            <a:r>
              <a:rPr lang="ru-RU" sz="2000" dirty="0">
                <a:solidFill>
                  <a:srgbClr val="C00000"/>
                </a:solidFill>
              </a:rPr>
              <a:t>п</a:t>
            </a:r>
            <a:r>
              <a:rPr lang="ru-RU" sz="2000" dirty="0" smtClean="0">
                <a:solidFill>
                  <a:srgbClr val="C00000"/>
                </a:solidFill>
              </a:rPr>
              <a:t>ришедшего на смену барокко . Стиль барокко отличается множеством</a:t>
            </a:r>
          </a:p>
          <a:p>
            <a:pPr algn="l"/>
            <a:r>
              <a:rPr lang="ru-RU" sz="2000" dirty="0">
                <a:solidFill>
                  <a:srgbClr val="C00000"/>
                </a:solidFill>
              </a:rPr>
              <a:t>у</a:t>
            </a:r>
            <a:r>
              <a:rPr lang="ru-RU" sz="2000" dirty="0" smtClean="0">
                <a:solidFill>
                  <a:srgbClr val="C00000"/>
                </a:solidFill>
              </a:rPr>
              <a:t>крашений , витиеватых фраз , некоторой манерностью и даже вычурностью</a:t>
            </a:r>
          </a:p>
          <a:p>
            <a:pPr algn="l"/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</a:t>
            </a:r>
          </a:p>
          <a:p>
            <a:pPr algn="l"/>
            <a:endParaRPr lang="ru-RU" sz="2000" dirty="0">
              <a:solidFill>
                <a:srgbClr val="C00000"/>
              </a:solidFill>
            </a:endParaRPr>
          </a:p>
          <a:p>
            <a:pPr algn="l"/>
            <a:endParaRPr lang="ru-RU" sz="2000" dirty="0" smtClean="0">
              <a:solidFill>
                <a:srgbClr val="C00000"/>
              </a:solidFill>
            </a:endParaRPr>
          </a:p>
          <a:p>
            <a:pPr algn="l"/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                                                                                   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928944" cy="418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03518"/>
            <a:ext cx="3500462" cy="418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34050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 смену ему приходит упорядоченность , гармония , равновесие , поклонение красоте , природе , радости жизни .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Происхождение Гайдна долго изучали , выяснили , наконец , что предки его были крестьянами и рабочими , чьи жизнелюбие , упорство и оптимизм и унаследовал классик .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3143272" cy="209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928670"/>
            <a:ext cx="17145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071942"/>
            <a:ext cx="2292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500570"/>
            <a:ext cx="23336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50085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сказать , что Йозеф Гайдн с 6 лет вёл самостоятельную жизнь  , он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Был самоучкой , т.к. для систематических занятий с известными учителями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хватало ни денег , ни связей .</a:t>
            </a:r>
          </a:p>
          <a:p>
            <a:pPr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Пока не огрубел голос , он пел в церковном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Хоре , а потом оказался на улице без крыши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 головой , на пропитание он зарабатывал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Себе уроками , которые уже сам давал .</a:t>
            </a:r>
          </a:p>
          <a:p>
            <a:pPr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сказать , что Гайдна приютила Вена 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Этот весёлый , интернациональный город 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котором постоянно звучала музыка , и шла она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человека к человеку , от сердца к сердцу 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Именно тогда Гайдн начинает сочинять и его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Замечают 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2000264" cy="20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286388"/>
            <a:ext cx="232256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Наиболее плодотворные годы – на службе у князя </a:t>
            </a:r>
            <a:r>
              <a:rPr lang="ru-RU" sz="2000" dirty="0" err="1" smtClean="0"/>
              <a:t>Эстергази</a:t>
            </a:r>
            <a:r>
              <a:rPr lang="ru-RU" sz="2000" dirty="0" smtClean="0"/>
              <a:t> , которая </a:t>
            </a:r>
          </a:p>
          <a:p>
            <a:pPr>
              <a:buNone/>
            </a:pPr>
            <a:r>
              <a:rPr lang="ru-RU" sz="2000" dirty="0"/>
              <a:t>п</a:t>
            </a:r>
            <a:r>
              <a:rPr lang="ru-RU" sz="2000" dirty="0" smtClean="0"/>
              <a:t>родолжалась около 30 лет . За это время написаны множество дивертисментов, серенад , квартетов , клавирных сочинений , опер 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/>
              <a:t>Последний период – английский , из Англии он привёз 12 симфоний и </a:t>
            </a:r>
          </a:p>
          <a:p>
            <a:pPr>
              <a:buNone/>
            </a:pPr>
            <a:r>
              <a:rPr lang="ru-RU" sz="2000" dirty="0" smtClean="0"/>
              <a:t>Оратории 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952744" cy="3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285860"/>
            <a:ext cx="4810129" cy="26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214950"/>
            <a:ext cx="2214578" cy="129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857761"/>
            <a:ext cx="24050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Задачи , которые стоят перед учеником , исполняющим произведения Гайдна очень непростые . Это прежде всего умение работать с текстом; точное исполнение украшений , ясная фразировка , бережное отношение к штрихам , ясное понимание мелодии и </a:t>
            </a:r>
            <a:r>
              <a:rPr lang="ru-RU" sz="2000" dirty="0" err="1" smtClean="0"/>
              <a:t>акком</a:t>
            </a:r>
            <a:r>
              <a:rPr lang="ru-RU" sz="2000" dirty="0" smtClean="0"/>
              <a:t>-</a:t>
            </a:r>
          </a:p>
          <a:p>
            <a:pPr>
              <a:buNone/>
            </a:pPr>
            <a:r>
              <a:rPr lang="ru-RU" sz="2000" dirty="0" err="1" smtClean="0"/>
              <a:t>панимента</a:t>
            </a:r>
            <a:r>
              <a:rPr lang="ru-RU" sz="2000" dirty="0" smtClean="0"/>
              <a:t> , слушание подголосков .</a:t>
            </a:r>
          </a:p>
          <a:p>
            <a:pPr>
              <a:buNone/>
            </a:pPr>
            <a:r>
              <a:rPr lang="ru-RU" sz="2000" dirty="0" smtClean="0"/>
              <a:t>Всё это делает работу даже над небольшими произведениями Гайдна </a:t>
            </a:r>
          </a:p>
          <a:p>
            <a:pPr>
              <a:buNone/>
            </a:pPr>
            <a:r>
              <a:rPr lang="ru-RU" sz="2000" dirty="0" smtClean="0"/>
              <a:t>Очень кропотливой , на неё часто не хватает терпения , и , поэтому , </a:t>
            </a:r>
          </a:p>
          <a:p>
            <a:pPr>
              <a:buNone/>
            </a:pPr>
            <a:r>
              <a:rPr lang="ru-RU" sz="2000" dirty="0" smtClean="0"/>
              <a:t>Можно сказать , что музыку Гайдна , особенно в классе ОКФ ,</a:t>
            </a:r>
          </a:p>
          <a:p>
            <a:pPr>
              <a:buNone/>
            </a:pPr>
            <a:r>
              <a:rPr lang="ru-RU" sz="2000" dirty="0" smtClean="0"/>
              <a:t>Не часто выбирают для исполнения .</a:t>
            </a:r>
          </a:p>
          <a:p>
            <a:pPr>
              <a:buNone/>
            </a:pPr>
            <a:r>
              <a:rPr lang="ru-RU" sz="2000" dirty="0" smtClean="0"/>
              <a:t>И , тем не менее , проделав такую работу , любой ученик становится </a:t>
            </a:r>
          </a:p>
          <a:p>
            <a:pPr>
              <a:buNone/>
            </a:pPr>
            <a:r>
              <a:rPr lang="ru-RU" sz="2000" dirty="0" smtClean="0"/>
              <a:t>Более опытным , воспитанным и внимательным к нотному тексту ,</a:t>
            </a:r>
          </a:p>
          <a:p>
            <a:pPr>
              <a:buNone/>
            </a:pPr>
            <a:r>
              <a:rPr lang="ru-RU" sz="2000" dirty="0" smtClean="0"/>
              <a:t>Что , конечно же , принесёт ему в дальнейшем огромную пользу 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929198"/>
            <a:ext cx="1985953" cy="143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В концерте принимал участие </a:t>
            </a:r>
            <a:r>
              <a:rPr lang="ru-RU" sz="2000" dirty="0" err="1" smtClean="0"/>
              <a:t>башилов</a:t>
            </a:r>
            <a:r>
              <a:rPr lang="ru-RU" sz="2000" dirty="0" smtClean="0"/>
              <a:t> Фёдор , ученик 7-го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Он исполнил менуэт И. Гайдна Соль мажор . Менуэт написан в 3х </a:t>
            </a:r>
          </a:p>
          <a:p>
            <a:pPr>
              <a:buNone/>
            </a:pPr>
            <a:r>
              <a:rPr lang="ru-RU" sz="2000" dirty="0" smtClean="0"/>
              <a:t>частной форме .</a:t>
            </a:r>
          </a:p>
          <a:p>
            <a:pPr>
              <a:buNone/>
            </a:pPr>
            <a:r>
              <a:rPr lang="ru-RU" sz="2000" dirty="0" smtClean="0"/>
              <a:t>1ч. Светлая , жизнерадостная , с частой сменой штрихов , противопоставления оттенков , множеством украшений ,</a:t>
            </a:r>
          </a:p>
          <a:p>
            <a:pPr>
              <a:buNone/>
            </a:pPr>
            <a:r>
              <a:rPr lang="ru-RU" sz="2000" dirty="0" smtClean="0"/>
              <a:t>Сменяется на лирическую и даже напряжённо –</a:t>
            </a:r>
          </a:p>
          <a:p>
            <a:pPr>
              <a:buNone/>
            </a:pPr>
            <a:r>
              <a:rPr lang="ru-RU" sz="2000" dirty="0" smtClean="0"/>
              <a:t>Драматическую среднюю часть .</a:t>
            </a:r>
          </a:p>
          <a:p>
            <a:pPr>
              <a:buNone/>
            </a:pPr>
            <a:r>
              <a:rPr lang="ru-RU" sz="2000" dirty="0" smtClean="0"/>
              <a:t>Средняя часть требует владения певучим и </a:t>
            </a:r>
          </a:p>
          <a:p>
            <a:pPr>
              <a:buNone/>
            </a:pPr>
            <a:r>
              <a:rPr lang="ru-RU" sz="2000" dirty="0" smtClean="0"/>
              <a:t>Глубоким звуком.</a:t>
            </a:r>
          </a:p>
          <a:p>
            <a:pPr>
              <a:buNone/>
            </a:pPr>
            <a:r>
              <a:rPr lang="ru-RU" sz="2000" dirty="0" smtClean="0"/>
              <a:t>В целом исполнение получилось довольно </a:t>
            </a:r>
          </a:p>
          <a:p>
            <a:pPr>
              <a:buNone/>
            </a:pPr>
            <a:r>
              <a:rPr lang="ru-RU" sz="2000" dirty="0" smtClean="0"/>
              <a:t>Законченным и даже выразительным.</a:t>
            </a:r>
          </a:p>
          <a:p>
            <a:pPr>
              <a:buNone/>
            </a:pPr>
            <a:r>
              <a:rPr lang="ru-RU" sz="2000" dirty="0" smtClean="0"/>
              <a:t>Работа над этой пьесой является хорошей платформой </a:t>
            </a:r>
          </a:p>
          <a:p>
            <a:pPr>
              <a:buNone/>
            </a:pPr>
            <a:r>
              <a:rPr lang="ru-RU" sz="2000" dirty="0" smtClean="0"/>
              <a:t>Для дальнейшей работы над более крупными </a:t>
            </a:r>
          </a:p>
          <a:p>
            <a:pPr>
              <a:buNone/>
            </a:pPr>
            <a:r>
              <a:rPr lang="ru-RU" sz="2000" dirty="0" smtClean="0"/>
              <a:t>Произведениями , написанными в этом стиле 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428868"/>
            <a:ext cx="2165414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2198" y="5214950"/>
            <a:ext cx="18573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Также в концерте </a:t>
            </a:r>
            <a:r>
              <a:rPr lang="ru-RU" sz="2000" dirty="0" err="1" smtClean="0"/>
              <a:t>принрмала</a:t>
            </a:r>
            <a:r>
              <a:rPr lang="ru-RU" sz="2000" dirty="0" smtClean="0"/>
              <a:t> участие </a:t>
            </a:r>
            <a:r>
              <a:rPr lang="ru-RU" sz="2000" dirty="0" err="1" smtClean="0"/>
              <a:t>уч-ца</a:t>
            </a:r>
            <a:r>
              <a:rPr lang="ru-RU" sz="2000" dirty="0" smtClean="0"/>
              <a:t> 5кл. </a:t>
            </a:r>
            <a:r>
              <a:rPr lang="ru-RU" sz="2000" dirty="0" err="1" smtClean="0"/>
              <a:t>Саттибаева</a:t>
            </a:r>
            <a:r>
              <a:rPr lang="ru-RU" sz="2000" dirty="0" smtClean="0"/>
              <a:t> </a:t>
            </a:r>
            <a:r>
              <a:rPr lang="ru-RU" sz="2000" dirty="0" err="1" smtClean="0"/>
              <a:t>Шахноза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Она исполнила сонатину И. Гайдна Соль мажор 1-ю ч. </a:t>
            </a:r>
          </a:p>
          <a:p>
            <a:pPr>
              <a:buNone/>
            </a:pPr>
            <a:r>
              <a:rPr lang="ru-RU" sz="2000" dirty="0" smtClean="0"/>
              <a:t>Задачи были </a:t>
            </a:r>
            <a:r>
              <a:rPr lang="ru-RU" sz="2000" dirty="0" err="1" smtClean="0"/>
              <a:t>теже</a:t>
            </a:r>
            <a:r>
              <a:rPr lang="ru-RU" sz="2000" dirty="0" smtClean="0"/>
              <a:t> ; аккуратность исполнения , слушание начала и конца</a:t>
            </a:r>
          </a:p>
          <a:p>
            <a:pPr>
              <a:buNone/>
            </a:pPr>
            <a:r>
              <a:rPr lang="ru-RU" sz="2000" dirty="0" smtClean="0"/>
              <a:t>Фразы , чёткость в исполнении штрихов , украшений , внимательное </a:t>
            </a:r>
          </a:p>
          <a:p>
            <a:pPr>
              <a:buNone/>
            </a:pPr>
            <a:r>
              <a:rPr lang="ru-RU" sz="2000" dirty="0" smtClean="0"/>
              <a:t>Отношение к оттенкам . </a:t>
            </a:r>
          </a:p>
          <a:p>
            <a:pPr>
              <a:buNone/>
            </a:pPr>
            <a:r>
              <a:rPr lang="ru-RU" sz="2000" dirty="0" smtClean="0"/>
              <a:t>В этой сонатине присутствуют также некоторые </a:t>
            </a:r>
          </a:p>
          <a:p>
            <a:pPr>
              <a:buNone/>
            </a:pPr>
            <a:r>
              <a:rPr lang="ru-RU" sz="2000" dirty="0" smtClean="0"/>
              <a:t>Элементы виртуозности.</a:t>
            </a:r>
          </a:p>
          <a:p>
            <a:pPr>
              <a:buNone/>
            </a:pPr>
            <a:r>
              <a:rPr lang="ru-RU" sz="2000" dirty="0" smtClean="0"/>
              <a:t>Добиться более точной передачи характера данного</a:t>
            </a:r>
          </a:p>
          <a:p>
            <a:pPr>
              <a:buNone/>
            </a:pPr>
            <a:r>
              <a:rPr lang="ru-RU" sz="2000" dirty="0" smtClean="0"/>
              <a:t>Произведения можно , прослушав тщательно всю фактуру ,</a:t>
            </a:r>
          </a:p>
          <a:p>
            <a:pPr>
              <a:buNone/>
            </a:pPr>
            <a:r>
              <a:rPr lang="ru-RU" sz="2000" dirty="0" smtClean="0"/>
              <a:t>Т. е. ,играя её медленно , и , затем точно выстроив </a:t>
            </a:r>
          </a:p>
          <a:p>
            <a:pPr>
              <a:buNone/>
            </a:pPr>
            <a:r>
              <a:rPr lang="ru-RU" sz="2000" dirty="0" smtClean="0"/>
              <a:t>Исполнительский план .</a:t>
            </a:r>
          </a:p>
          <a:p>
            <a:pPr>
              <a:buNone/>
            </a:pPr>
            <a:r>
              <a:rPr lang="ru-RU" sz="2000" dirty="0" smtClean="0"/>
              <a:t>Т. к. , известно , что на уроках в классе ОКФ ни педагог ,</a:t>
            </a:r>
          </a:p>
          <a:p>
            <a:pPr>
              <a:buNone/>
            </a:pPr>
            <a:r>
              <a:rPr lang="ru-RU" sz="2000" dirty="0" smtClean="0"/>
              <a:t>Ни ученик не имеют достаточно времени, чтобы тщательно </a:t>
            </a:r>
          </a:p>
          <a:p>
            <a:pPr>
              <a:buNone/>
            </a:pPr>
            <a:r>
              <a:rPr lang="ru-RU" sz="2000" dirty="0" smtClean="0"/>
              <a:t>Отрабатывать каждый элемент фактуры .</a:t>
            </a:r>
          </a:p>
          <a:p>
            <a:pPr>
              <a:buNone/>
            </a:pPr>
            <a:r>
              <a:rPr lang="ru-RU" sz="2000" dirty="0" smtClean="0"/>
              <a:t>В целом ученица </a:t>
            </a:r>
            <a:r>
              <a:rPr lang="ru-RU" sz="2000" dirty="0" err="1" smtClean="0"/>
              <a:t>справиласьтс</a:t>
            </a:r>
            <a:r>
              <a:rPr lang="ru-RU" sz="2000" dirty="0" smtClean="0"/>
              <a:t> программой , хотя </a:t>
            </a:r>
          </a:p>
          <a:p>
            <a:pPr>
              <a:buNone/>
            </a:pPr>
            <a:r>
              <a:rPr lang="ru-RU" sz="2000" dirty="0" smtClean="0"/>
              <a:t>Исполнение могло бы быть более уверенным 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857364"/>
            <a:ext cx="184237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857760"/>
            <a:ext cx="11240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музыке Гайдна отдохновение и бодрость . Она внушает оптимизм 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Так писали о ней современники , так её оценивают и нынешние 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</a:rPr>
              <a:t>с</a:t>
            </a:r>
            <a:r>
              <a:rPr lang="ru-RU" sz="2000" dirty="0" smtClean="0">
                <a:solidFill>
                  <a:srgbClr val="C00000"/>
                </a:solidFill>
              </a:rPr>
              <a:t>лушатели . Наша задача научиться её понимать и ценить 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1571636" cy="208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071678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498328"/>
            <a:ext cx="3000396" cy="257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72008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429132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624</Words>
  <Application>Microsoft Office PowerPoint</Application>
  <PresentationFormat>Экран (4:3)</PresentationFormat>
  <Paragraphs>86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Открытый урок , посвящённый  творчеству И. Гайдна в классе ОКФ педагога Куштиной О.А.</vt:lpstr>
      <vt:lpstr>Слайд 2</vt:lpstr>
      <vt:lpstr>Слайд 3</vt:lpstr>
      <vt:lpstr>Слайд 4</vt:lpstr>
      <vt:lpstr>Слайд 5</vt:lpstr>
      <vt:lpstr>м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, посвящённая творчеству И. Гайдна</dc:title>
  <dc:creator>Константин</dc:creator>
  <cp:lastModifiedBy>Константин</cp:lastModifiedBy>
  <cp:revision>23</cp:revision>
  <dcterms:created xsi:type="dcterms:W3CDTF">2012-01-07T17:35:41Z</dcterms:created>
  <dcterms:modified xsi:type="dcterms:W3CDTF">2012-01-08T05:07:45Z</dcterms:modified>
</cp:coreProperties>
</file>