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68" r:id="rId5"/>
    <p:sldId id="271" r:id="rId6"/>
    <p:sldId id="257" r:id="rId7"/>
    <p:sldId id="261" r:id="rId8"/>
    <p:sldId id="262" r:id="rId9"/>
    <p:sldId id="258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4800600" cy="175260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Урок русского языка в 11 классе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подготовлен учителем русского языка Шаламовой Любовью Юрьевной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НОЧУ гимназия «ПМГ»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5181600" cy="2971800"/>
          </a:xfrm>
        </p:spPr>
        <p:txBody>
          <a:bodyPr/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Задание С на ЕГЭ 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Вступление. Проблема.       Комментарий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(по рассказу    Н.Тэффи «Неживой зверь»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14338" name="Picture 2" descr="http://ruslit.traumlibrary.net/book/teffy-ss05-01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81400"/>
            <a:ext cx="1752600" cy="28956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581400"/>
            <a:ext cx="1905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Аргументы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0" y="1600200"/>
            <a:ext cx="2209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Тезис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3400" y="2971800"/>
            <a:ext cx="2895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 аргумент</a:t>
            </a:r>
          </a:p>
          <a:p>
            <a:pPr algn="ctr"/>
            <a:r>
              <a:rPr lang="ru-RU" sz="2000" dirty="0" smtClean="0"/>
              <a:t>Вспомним  произведение…</a:t>
            </a:r>
          </a:p>
          <a:p>
            <a:pPr algn="ctr"/>
            <a:r>
              <a:rPr lang="ru-RU" sz="2000" dirty="0" smtClean="0"/>
              <a:t>Правоту автора подтверждает  и….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81600" y="2971800"/>
            <a:ext cx="3200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 аргумент</a:t>
            </a:r>
          </a:p>
          <a:p>
            <a:pPr algn="ctr"/>
            <a:r>
              <a:rPr lang="ru-RU" sz="2000" dirty="0" smtClean="0"/>
              <a:t>Действительно,…</a:t>
            </a:r>
          </a:p>
          <a:p>
            <a:pPr algn="ctr"/>
            <a:r>
              <a:rPr lang="ru-RU" sz="2000" dirty="0" smtClean="0"/>
              <a:t>Об этом размышлял и….</a:t>
            </a:r>
          </a:p>
          <a:p>
            <a:pPr algn="ctr"/>
            <a:r>
              <a:rPr lang="ru-RU" sz="2000" dirty="0" smtClean="0"/>
              <a:t>Мне вспоминается…</a:t>
            </a:r>
          </a:p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95600" y="5410200"/>
            <a:ext cx="2819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Вывод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67000" y="4800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05400" y="25908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819400" y="2667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105400" y="48006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Кто в группе внёс значительный вклад в выполнение задания?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Что  вам понравилось </a:t>
            </a:r>
          </a:p>
          <a:p>
            <a:pPr>
              <a:buNone/>
            </a:pPr>
            <a:r>
              <a:rPr lang="ru-RU" dirty="0" smtClean="0"/>
              <a:t>   в совместной работе?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 вы оцениваете свою работу?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Ре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флекс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                        Вступление 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Вступление – приближение к проблеме, это 2-3 предложения:</a:t>
            </a:r>
          </a:p>
          <a:p>
            <a:pPr>
              <a:buNone/>
            </a:pPr>
            <a:r>
              <a:rPr lang="ru-RU" dirty="0" smtClean="0"/>
              <a:t>-ряд риторических вопросов</a:t>
            </a:r>
          </a:p>
          <a:p>
            <a:pPr>
              <a:buNone/>
            </a:pPr>
            <a:r>
              <a:rPr lang="ru-RU" dirty="0" smtClean="0"/>
              <a:t>- сведения об авторе</a:t>
            </a:r>
          </a:p>
          <a:p>
            <a:pPr>
              <a:buNone/>
            </a:pPr>
            <a:r>
              <a:rPr lang="ru-RU" dirty="0" smtClean="0"/>
              <a:t>- впечатление от прочитанного</a:t>
            </a:r>
          </a:p>
          <a:p>
            <a:pPr>
              <a:buNone/>
            </a:pPr>
            <a:r>
              <a:rPr lang="ru-RU" dirty="0" smtClean="0"/>
              <a:t>- тема и размышление по ней</a:t>
            </a:r>
          </a:p>
          <a:p>
            <a:pPr>
              <a:buNone/>
            </a:pPr>
            <a:r>
              <a:rPr lang="ru-RU" dirty="0" smtClean="0"/>
              <a:t>- вопросы-ответы  и т.д.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dirty="0" smtClean="0"/>
              <a:t>  Проблема – вопрос, который  выносит  на обсуждение  автор, решает его.</a:t>
            </a:r>
          </a:p>
          <a:p>
            <a:pPr>
              <a:buNone/>
            </a:pPr>
            <a:r>
              <a:rPr lang="ru-RU" dirty="0" smtClean="0"/>
              <a:t>        В текстах  художественного стиля  проблема  связана с чувствами, переживаниями главного героя, поэтому особое внимание необходимо уделить анализу изобразительных средств, которые помогают понять эмоции, переживания героя.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                   Проблема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Комментарий – это анализ аспектов </a:t>
            </a:r>
            <a:r>
              <a:rPr lang="ru-RU" u="sng" dirty="0" smtClean="0"/>
              <a:t>одной</a:t>
            </a:r>
            <a:r>
              <a:rPr lang="ru-RU" dirty="0" smtClean="0"/>
              <a:t> проблемы:</a:t>
            </a:r>
          </a:p>
          <a:p>
            <a:pPr>
              <a:buNone/>
            </a:pPr>
            <a:r>
              <a:rPr lang="ru-RU" dirty="0" smtClean="0"/>
              <a:t>   - напишите, к какому типу проблем относится данная проблема,  актуальная  это или  вечная проблема;</a:t>
            </a:r>
          </a:p>
          <a:p>
            <a:pPr>
              <a:buNone/>
            </a:pPr>
            <a:r>
              <a:rPr lang="ru-RU" dirty="0" smtClean="0"/>
              <a:t>  -назовите ключевые образы по данной проблеме, как автор привлекает внимание к ним ( можете использовать  частичное цитирование); </a:t>
            </a:r>
          </a:p>
          <a:p>
            <a:pPr>
              <a:buNone/>
            </a:pPr>
            <a:r>
              <a:rPr lang="ru-RU" dirty="0" smtClean="0"/>
              <a:t>  - выделите аспекты проблемы и объясните, что делает автор, как рассказывает  о  чувствах, событиях;</a:t>
            </a:r>
          </a:p>
          <a:p>
            <a:pPr>
              <a:buNone/>
            </a:pPr>
            <a:r>
              <a:rPr lang="ru-RU" dirty="0" smtClean="0"/>
              <a:t> - как строится текст, как изобразительные </a:t>
            </a:r>
            <a:r>
              <a:rPr lang="en-US" dirty="0" smtClean="0"/>
              <a:t> </a:t>
            </a:r>
            <a:r>
              <a:rPr lang="ru-RU" dirty="0" smtClean="0"/>
              <a:t>средства помогают понять мысль </a:t>
            </a:r>
            <a:r>
              <a:rPr lang="en-US" dirty="0" smtClean="0"/>
              <a:t> </a:t>
            </a:r>
            <a:r>
              <a:rPr lang="ru-RU" dirty="0" smtClean="0"/>
              <a:t>автора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                Комментарий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Н.Тэффи (1872-1952)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958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Тэффи (наст. имя Надежда Александровна </a:t>
            </a:r>
            <a:r>
              <a:rPr lang="ru-RU" dirty="0" err="1" smtClean="0"/>
              <a:t>Лохвицкая</a:t>
            </a:r>
            <a:r>
              <a:rPr lang="ru-RU" dirty="0" smtClean="0"/>
              <a:t>)-русская писательница и поэтесса, мемуарист, автор сборников «О любви» «Неживой зверь» и др.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Истинными ценностями для Тэффи оставались детская неискушенность и естественная приверженность нравственной правде, самоотверженная любовь.      После  революции— в эмиграции. </a:t>
            </a:r>
            <a:endParaRPr lang="ru-RU" dirty="0"/>
          </a:p>
        </p:txBody>
      </p:sp>
      <p:pic>
        <p:nvPicPr>
          <p:cNvPr id="9" name="Picture 2" descr="C:\Users\Ксю\Desktop\a292499f1b792fc1a6f141c4d19_pre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1600200"/>
            <a:ext cx="4059238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89907840aL7h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371600"/>
            <a:ext cx="1752600" cy="2286000"/>
          </a:xfrm>
          <a:prstGeom prst="rect">
            <a:avLst/>
          </a:prstGeom>
        </p:spPr>
      </p:pic>
      <p:pic>
        <p:nvPicPr>
          <p:cNvPr id="5" name="Рисунок 4" descr="51031_Papo-Toys_fantasia.ru_th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28600"/>
            <a:ext cx="2012830" cy="1600200"/>
          </a:xfrm>
          <a:prstGeom prst="rect">
            <a:avLst/>
          </a:prstGeom>
        </p:spPr>
      </p:pic>
      <p:pic>
        <p:nvPicPr>
          <p:cNvPr id="6" name="Рисунок 5" descr="ГРУСТНО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228600"/>
            <a:ext cx="1981200" cy="1676400"/>
          </a:xfrm>
          <a:prstGeom prst="rect">
            <a:avLst/>
          </a:prstGeom>
        </p:spPr>
      </p:pic>
      <p:pic>
        <p:nvPicPr>
          <p:cNvPr id="7" name="Рисунок 6" descr="cm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4114800"/>
            <a:ext cx="2514600" cy="2594020"/>
          </a:xfrm>
          <a:prstGeom prst="rect">
            <a:avLst/>
          </a:prstGeom>
        </p:spPr>
      </p:pic>
      <p:pic>
        <p:nvPicPr>
          <p:cNvPr id="1026" name="Picture 2" descr="http://www.taday.ru/data/750/680/1234/artlib_gallery-59048-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962400"/>
            <a:ext cx="2286000" cy="2590800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>
            <a:off x="5486400" y="3657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590800" y="35814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cxnSpLocks noChangeAspect="1"/>
          </p:cNvCxnSpPr>
          <p:nvPr/>
        </p:nvCxnSpPr>
        <p:spPr>
          <a:xfrm flipV="1">
            <a:off x="5486400" y="1828800"/>
            <a:ext cx="1562862" cy="429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362200" y="1600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019800" y="4800600"/>
            <a:ext cx="2514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Нянька, прислуга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5800" y="838200"/>
            <a:ext cx="2514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Мама, папа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4800600"/>
            <a:ext cx="2438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Дом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3600" y="762000"/>
            <a:ext cx="2590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 « неживой зверь»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3124200" y="2590800"/>
            <a:ext cx="2743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Девочка </a:t>
            </a:r>
          </a:p>
          <a:p>
            <a:pPr algn="ctr"/>
            <a:r>
              <a:rPr lang="ru-RU" sz="3200" dirty="0" smtClean="0"/>
              <a:t>Катя</a:t>
            </a:r>
            <a:endParaRPr lang="ru-RU" sz="3200" dirty="0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8610600" y="152400"/>
            <a:ext cx="76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cxnSp>
        <p:nvCxnSpPr>
          <p:cNvPr id="12" name="Прямая со стрелкой 11"/>
          <p:cNvCxnSpPr>
            <a:stCxn id="8" idx="5"/>
          </p:cNvCxnSpPr>
          <p:nvPr/>
        </p:nvCxnSpPr>
        <p:spPr>
          <a:xfrm>
            <a:off x="5486400" y="3962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3"/>
          </p:cNvCxnSpPr>
          <p:nvPr/>
        </p:nvCxnSpPr>
        <p:spPr>
          <a:xfrm flipH="1">
            <a:off x="2590800" y="3956656"/>
            <a:ext cx="935133" cy="92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257800" y="1676400"/>
            <a:ext cx="838200" cy="107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1"/>
          </p:cNvCxnSpPr>
          <p:nvPr/>
        </p:nvCxnSpPr>
        <p:spPr>
          <a:xfrm>
            <a:off x="3505200" y="2819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43200" y="2057400"/>
            <a:ext cx="1676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Девочка и взрослые. Что вы можете сказать об отношении родителей, взрослых  к  девочке?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Девочка и игрушка . Насколько важна игрушка  в  жизни ребёнка?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Дом и девочка. Какая  атмосфера царила в доме?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Девочка. Как живётся девочке в доме, среди взрослых?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Отвечаем на вопросы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Определяем проблемы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0772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Проблема равнодушного отношения взрослых к жизни ребёнка.</a:t>
            </a:r>
          </a:p>
          <a:p>
            <a:pPr>
              <a:buNone/>
            </a:pPr>
            <a:r>
              <a:rPr lang="ru-RU" dirty="0" smtClean="0"/>
              <a:t>-Проблема роли игрушки в жизни ребёнка.</a:t>
            </a:r>
          </a:p>
          <a:p>
            <a:pPr>
              <a:buNone/>
            </a:pPr>
            <a:r>
              <a:rPr lang="ru-RU" dirty="0" smtClean="0"/>
              <a:t>- Проблема дома, гнетущей атмосферы, негативно влияющей на человека.</a:t>
            </a:r>
          </a:p>
          <a:p>
            <a:pPr>
              <a:buNone/>
            </a:pPr>
            <a:r>
              <a:rPr lang="ru-RU" dirty="0" smtClean="0"/>
              <a:t>- Проблема одиночества.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200" y="4724400"/>
            <a:ext cx="2743200" cy="155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6">
      <a:dk1>
        <a:srgbClr val="EADDF5"/>
      </a:dk1>
      <a:lt1>
        <a:srgbClr val="EADDF5"/>
      </a:lt1>
      <a:dk2>
        <a:srgbClr val="381750"/>
      </a:dk2>
      <a:lt2>
        <a:srgbClr val="381750"/>
      </a:lt2>
      <a:accent1>
        <a:srgbClr val="B83D68"/>
      </a:accent1>
      <a:accent2>
        <a:srgbClr val="542378"/>
      </a:accent2>
      <a:accent3>
        <a:srgbClr val="451627"/>
      </a:accent3>
      <a:accent4>
        <a:srgbClr val="762753"/>
      </a:accent4>
      <a:accent5>
        <a:srgbClr val="5A2C64"/>
      </a:accent5>
      <a:accent6>
        <a:srgbClr val="7030A0"/>
      </a:accent6>
      <a:hlink>
        <a:srgbClr val="7030A0"/>
      </a:hlink>
      <a:folHlink>
        <a:srgbClr val="5C1E3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824</TotalTime>
  <Words>396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                                              Задание С на ЕГЭ   Вступление. Проблема.       Комментарий(по рассказу    Н.Тэффи «Неживой зверь») </vt:lpstr>
      <vt:lpstr>                         Вступление </vt:lpstr>
      <vt:lpstr>                   Проблема</vt:lpstr>
      <vt:lpstr>                 Комментарий</vt:lpstr>
      <vt:lpstr>        Н.Тэффи (1872-1952)</vt:lpstr>
      <vt:lpstr>Слайд 6</vt:lpstr>
      <vt:lpstr>Слайд 7</vt:lpstr>
      <vt:lpstr>          Отвечаем на вопросы</vt:lpstr>
      <vt:lpstr>        Определяем проблемы </vt:lpstr>
      <vt:lpstr>                     Аргументы</vt:lpstr>
      <vt:lpstr>                      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</dc:creator>
  <cp:lastModifiedBy>Admin</cp:lastModifiedBy>
  <cp:revision>18</cp:revision>
  <dcterms:created xsi:type="dcterms:W3CDTF">2012-01-28T19:17:32Z</dcterms:created>
  <dcterms:modified xsi:type="dcterms:W3CDTF">2012-01-30T09:23:41Z</dcterms:modified>
</cp:coreProperties>
</file>