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9" r:id="rId3"/>
    <p:sldId id="274" r:id="rId4"/>
    <p:sldId id="261" r:id="rId5"/>
    <p:sldId id="262" r:id="rId6"/>
    <p:sldId id="265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66" r:id="rId15"/>
    <p:sldId id="267" r:id="rId16"/>
    <p:sldId id="268" r:id="rId17"/>
    <p:sldId id="269" r:id="rId18"/>
    <p:sldId id="271" r:id="rId19"/>
    <p:sldId id="27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286000"/>
            <a:ext cx="624840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2350" y="152400"/>
            <a:ext cx="177165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7400" y="152400"/>
            <a:ext cx="516255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7400" y="1295400"/>
            <a:ext cx="29337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95400"/>
            <a:ext cx="29337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152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295400"/>
            <a:ext cx="6019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0C1D1EDA-D536-47F4-9B04-4058BC95623F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02C1B25-00EE-4BE8-9E6E-237425EC3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8429652" cy="1876438"/>
          </a:xfrm>
        </p:spPr>
        <p:txBody>
          <a:bodyPr/>
          <a:lstStyle/>
          <a:p>
            <a:pPr algn="ctr"/>
            <a:r>
              <a:rPr lang="ru-RU" sz="5400" dirty="0" smtClean="0"/>
              <a:t>Выборы и молодежь</a:t>
            </a:r>
            <a:endParaRPr lang="ru-RU" sz="5400" dirty="0"/>
          </a:p>
        </p:txBody>
      </p:sp>
      <p:pic>
        <p:nvPicPr>
          <p:cNvPr id="11" name="Рисунок 10" descr="miv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119719" cy="178592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30336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2357454" cy="309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 bwMode="auto">
          <a:xfrm>
            <a:off x="571472" y="4857760"/>
            <a:ext cx="2714644" cy="10001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Сергей Миронов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42910" y="1142984"/>
            <a:ext cx="2714644" cy="500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Лидер партии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214678" y="5572140"/>
            <a:ext cx="5214974" cy="10001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Политическая партия</a:t>
            </a:r>
          </a:p>
          <a:p>
            <a:pPr lvl="0" algn="ctr">
              <a:defRPr/>
            </a:pPr>
            <a:r>
              <a:rPr lang="ru-R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… РОССИЯ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1472" y="4857760"/>
            <a:ext cx="2714644" cy="10001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Владимир Вольфович Жириновский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42910" y="1142984"/>
            <a:ext cx="2714644" cy="500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Лидер партии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643306" y="5572140"/>
            <a:ext cx="5214974" cy="10001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Политическая партия </a:t>
            </a:r>
          </a:p>
          <a:p>
            <a:pPr lvl="0" algn="ctr">
              <a:defRPr/>
            </a:pPr>
            <a:r>
              <a:rPr lang="ru-R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«… … партия России</a:t>
            </a:r>
          </a:p>
        </p:txBody>
      </p:sp>
      <p:pic>
        <p:nvPicPr>
          <p:cNvPr id="9" name="Рисунок 8" descr="183imageifull_7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57364"/>
            <a:ext cx="2381250" cy="2971800"/>
          </a:xfrm>
          <a:prstGeom prst="rect">
            <a:avLst/>
          </a:prstGeom>
        </p:spPr>
      </p:pic>
      <p:pic>
        <p:nvPicPr>
          <p:cNvPr id="13" name="Содержимое 12" descr="ldp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496" y="2357430"/>
            <a:ext cx="2500330" cy="2971225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1472" y="5143512"/>
            <a:ext cx="2714644" cy="10001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Геннадий Андреевич Зюганов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42910" y="1142984"/>
            <a:ext cx="2714644" cy="500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Лидер партии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643306" y="5572140"/>
            <a:ext cx="5500694" cy="12858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Политическая партия </a:t>
            </a:r>
          </a:p>
          <a:p>
            <a:pPr lvl="0" algn="ctr">
              <a:defRPr/>
            </a:pPr>
            <a:r>
              <a:rPr lang="ru-R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«… партия Российской Федерации»</a:t>
            </a:r>
          </a:p>
        </p:txBody>
      </p:sp>
      <p:pic>
        <p:nvPicPr>
          <p:cNvPr id="12" name="Рисунок 11" descr="zu_g7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6" y="1714488"/>
            <a:ext cx="3242332" cy="328614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3383271" cy="24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1472" y="5143512"/>
            <a:ext cx="2714644" cy="10001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Путин Владимир Владимирович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5720" y="1142984"/>
            <a:ext cx="4143404" cy="500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Председатель партии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643306" y="5857892"/>
            <a:ext cx="5500694" cy="12858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Всероссийская политическая партия «… Россия»</a:t>
            </a:r>
          </a:p>
        </p:txBody>
      </p:sp>
      <p:pic>
        <p:nvPicPr>
          <p:cNvPr id="9" name="Рисунок 8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2857500" cy="304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3621087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IV</a:t>
            </a:r>
            <a:r>
              <a:rPr lang="ru-RU" dirty="0" smtClean="0"/>
              <a:t> раунд. Логическая цепь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295400"/>
            <a:ext cx="7577166" cy="4830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Составить логическую цепь этапов избирательного процесса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К. назначение сроков выборов </a:t>
            </a:r>
          </a:p>
          <a:p>
            <a:pPr>
              <a:buNone/>
            </a:pPr>
            <a:r>
              <a:rPr lang="ru-RU" sz="2800" dirty="0" smtClean="0"/>
              <a:t>Т. подведение итогов </a:t>
            </a:r>
          </a:p>
          <a:p>
            <a:pPr>
              <a:buNone/>
            </a:pPr>
            <a:r>
              <a:rPr lang="ru-RU" sz="2800" dirty="0" smtClean="0"/>
              <a:t>Д. выдвижение кандидатов от партий</a:t>
            </a:r>
          </a:p>
          <a:p>
            <a:pPr>
              <a:buNone/>
            </a:pPr>
            <a:r>
              <a:rPr lang="ru-RU" sz="2800" dirty="0" smtClean="0"/>
              <a:t>А. составление списков избирателей </a:t>
            </a:r>
          </a:p>
          <a:p>
            <a:pPr>
              <a:buNone/>
            </a:pPr>
            <a:r>
              <a:rPr lang="ru-RU" sz="2800" dirty="0" smtClean="0"/>
              <a:t>Н. образование избирательных участков </a:t>
            </a:r>
          </a:p>
          <a:p>
            <a:pPr>
              <a:buNone/>
            </a:pPr>
            <a:r>
              <a:rPr lang="ru-RU" sz="2800" dirty="0" smtClean="0"/>
              <a:t>И. регистрация кандидатов </a:t>
            </a:r>
          </a:p>
          <a:p>
            <a:pPr>
              <a:buNone/>
            </a:pPr>
            <a:r>
              <a:rPr lang="ru-RU" sz="2800" dirty="0" smtClean="0"/>
              <a:t>Д. предвыборная агитация </a:t>
            </a:r>
          </a:p>
          <a:p>
            <a:pPr>
              <a:buNone/>
            </a:pPr>
            <a:r>
              <a:rPr lang="ru-RU" sz="2800" dirty="0" smtClean="0"/>
              <a:t>А. голосование 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избирательного процесса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362852" cy="48307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К. назначение сроков выборов</a:t>
            </a:r>
          </a:p>
          <a:p>
            <a:pPr>
              <a:buNone/>
            </a:pPr>
            <a:r>
              <a:rPr lang="ru-RU" sz="2800" dirty="0" smtClean="0"/>
              <a:t>А. составление списков избирателей </a:t>
            </a:r>
          </a:p>
          <a:p>
            <a:pPr>
              <a:buNone/>
            </a:pPr>
            <a:r>
              <a:rPr lang="ru-RU" sz="2800" dirty="0" smtClean="0"/>
              <a:t>Н. образование избирательных участков </a:t>
            </a:r>
          </a:p>
          <a:p>
            <a:pPr>
              <a:buNone/>
            </a:pPr>
            <a:r>
              <a:rPr lang="ru-RU" sz="2800" dirty="0" smtClean="0"/>
              <a:t>Д. выдвижение кандидатов от партий</a:t>
            </a:r>
          </a:p>
          <a:p>
            <a:pPr>
              <a:buNone/>
            </a:pPr>
            <a:r>
              <a:rPr lang="ru-RU" sz="2800" dirty="0" smtClean="0"/>
              <a:t>И. регистрация кандидатов </a:t>
            </a:r>
          </a:p>
          <a:p>
            <a:pPr>
              <a:buNone/>
            </a:pPr>
            <a:r>
              <a:rPr lang="ru-RU" sz="2800" dirty="0" smtClean="0"/>
              <a:t>Д. предвыборная агитация</a:t>
            </a:r>
          </a:p>
          <a:p>
            <a:pPr>
              <a:buNone/>
            </a:pPr>
            <a:r>
              <a:rPr lang="ru-RU" sz="2800" dirty="0" smtClean="0"/>
              <a:t>А. голосование</a:t>
            </a:r>
          </a:p>
          <a:p>
            <a:pPr>
              <a:buNone/>
            </a:pPr>
            <a:r>
              <a:rPr lang="ru-RU" sz="2800" dirty="0" smtClean="0"/>
              <a:t>Т. подведение итогов 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избирательных комиссий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95400"/>
            <a:ext cx="8429684" cy="48307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Ы. избирательные комиссии субъектов РФ </a:t>
            </a:r>
          </a:p>
          <a:p>
            <a:pPr>
              <a:buNone/>
            </a:pPr>
            <a:r>
              <a:rPr lang="ru-RU" sz="2800" dirty="0" smtClean="0"/>
              <a:t>О. территориальные (район, город) избирательные комиссии </a:t>
            </a:r>
          </a:p>
          <a:p>
            <a:pPr>
              <a:buNone/>
            </a:pPr>
            <a:r>
              <a:rPr lang="ru-RU" sz="2800" dirty="0" smtClean="0"/>
              <a:t>Р. участковые избирательные комиссии </a:t>
            </a:r>
          </a:p>
          <a:p>
            <a:pPr>
              <a:buNone/>
            </a:pPr>
            <a:r>
              <a:rPr lang="ru-RU" sz="2800" dirty="0" smtClean="0"/>
              <a:t>В. центральная избирательная комиссия РФ </a:t>
            </a:r>
          </a:p>
          <a:p>
            <a:pPr>
              <a:buNone/>
            </a:pPr>
            <a:r>
              <a:rPr lang="ru-RU" sz="2800" dirty="0" smtClean="0"/>
              <a:t>Б. окружные избирательные комиссии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избирательных комиссий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95400"/>
            <a:ext cx="8786842" cy="4830763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В. центральная избирательная комиссия РФ </a:t>
            </a:r>
          </a:p>
          <a:p>
            <a:pPr>
              <a:buNone/>
            </a:pPr>
            <a:r>
              <a:rPr lang="ru-RU" sz="3200" dirty="0" smtClean="0"/>
              <a:t>Ы. избирательные комиссии субъектов РФ </a:t>
            </a:r>
          </a:p>
          <a:p>
            <a:pPr>
              <a:buNone/>
            </a:pPr>
            <a:r>
              <a:rPr lang="ru-RU" sz="3200" dirty="0" smtClean="0"/>
              <a:t>Б. окружные избирательные комиссии </a:t>
            </a:r>
          </a:p>
          <a:p>
            <a:pPr>
              <a:buNone/>
            </a:pPr>
            <a:r>
              <a:rPr lang="ru-RU" sz="3200" dirty="0" smtClean="0"/>
              <a:t>О. территориальные (район, город) избирательные комиссии </a:t>
            </a:r>
          </a:p>
          <a:p>
            <a:pPr>
              <a:buNone/>
            </a:pPr>
            <a:r>
              <a:rPr lang="ru-RU" sz="3200" dirty="0" smtClean="0"/>
              <a:t>Р. участковые избирательные комиссии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357298"/>
            <a:ext cx="8001056" cy="342902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Социологический опрос </a:t>
            </a:r>
            <a:br>
              <a:rPr lang="ru-RU" sz="480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</a:br>
            <a:r>
              <a:rPr lang="ru-RU" sz="480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80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</a:br>
            <a:r>
              <a:rPr lang="ru-RU" sz="480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«Отношение молодежи к выборам»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dirty="0" smtClean="0"/>
              <a:t>Избирательные права граждан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857364"/>
            <a:ext cx="7929586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КОНСТИТУЦИЯ РФ       </a:t>
            </a:r>
            <a:r>
              <a:rPr lang="ru-RU" sz="2400" b="1" dirty="0" smtClean="0"/>
              <a:t>Статья </a:t>
            </a:r>
            <a:r>
              <a:rPr lang="ru-RU" sz="2400" dirty="0" smtClean="0"/>
              <a:t>32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1. Граждане Российской Федерации имеют право участвовать в управлении делами государства как непосредственно, так и через своих представителей.</a:t>
            </a:r>
            <a:endParaRPr lang="ru-RU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2. </a:t>
            </a:r>
            <a:r>
              <a:rPr lang="ru-RU" sz="2400" dirty="0" smtClean="0"/>
              <a:t>Граждане Российской Федерации имеют право избирать и быть избранными в органы государственной власти и органы местного самоуправления, а также участвовать в референдуме.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4" name="Рисунок 3" descr="ur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285984" cy="181354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Политические партии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9144000" cy="5926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8760"/>
                <a:gridCol w="77152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Всероссийская политическая партия «ЕДИНАЯ РОССИЯ»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Политическая партия «Коммунистическая партия Российской Федерации»</a:t>
                      </a:r>
                    </a:p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Политическая партия «Либерально-демократическая партия России»</a:t>
                      </a:r>
                    </a:p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Политическая партия «Российская объединенная демократическая партия «ЯБЛОКО»</a:t>
                      </a:r>
                    </a:p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29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Политическая партия «ПАТРИОТЫ РОССИИ»</a:t>
                      </a:r>
                    </a:p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Политическая партия СПРАВЕДЛИВАЯ РОССИЯ</a:t>
                      </a:r>
                    </a:p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Всероссийская политическая партия «ПРАВОЕ ДЕЛО»</a:t>
                      </a:r>
                    </a:p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edinaya_rossi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1472" y="571480"/>
            <a:ext cx="785786" cy="999126"/>
          </a:xfrm>
          <a:prstGeom prst="rect">
            <a:avLst/>
          </a:prstGeom>
        </p:spPr>
      </p:pic>
      <p:pic>
        <p:nvPicPr>
          <p:cNvPr id="7" name="Рисунок 6" descr="kp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643050"/>
            <a:ext cx="857256" cy="857256"/>
          </a:xfrm>
          <a:prstGeom prst="rect">
            <a:avLst/>
          </a:prstGeom>
        </p:spPr>
      </p:pic>
      <p:pic>
        <p:nvPicPr>
          <p:cNvPr id="8" name="Рисунок 7" descr="ldp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500306"/>
            <a:ext cx="714380" cy="848922"/>
          </a:xfrm>
          <a:prstGeom prst="rect">
            <a:avLst/>
          </a:prstGeom>
        </p:spPr>
      </p:pic>
      <p:pic>
        <p:nvPicPr>
          <p:cNvPr id="9" name="Рисунок 8" descr="Яблок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429000"/>
            <a:ext cx="1141122" cy="852485"/>
          </a:xfrm>
          <a:prstGeom prst="rect">
            <a:avLst/>
          </a:prstGeom>
        </p:spPr>
      </p:pic>
      <p:pic>
        <p:nvPicPr>
          <p:cNvPr id="11" name="Рисунок 10" descr="Патриоты Росси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357694"/>
            <a:ext cx="759332" cy="759332"/>
          </a:xfrm>
          <a:prstGeom prst="rect">
            <a:avLst/>
          </a:prstGeom>
        </p:spPr>
      </p:pic>
      <p:pic>
        <p:nvPicPr>
          <p:cNvPr id="12" name="Рисунок 11" descr="справедливая росс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5072074"/>
            <a:ext cx="785818" cy="880116"/>
          </a:xfrm>
          <a:prstGeom prst="rect">
            <a:avLst/>
          </a:prstGeom>
        </p:spPr>
      </p:pic>
      <p:pic>
        <p:nvPicPr>
          <p:cNvPr id="10" name="Рисунок 9" descr="125px-%D0%9F%D1%80%D0%B0%D0%B2%D0%BE%D0%B5_%D0%B4%D0%B5%D0%BB%D0%B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5824721"/>
            <a:ext cx="571504" cy="103327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rlamtn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6" cy="6268686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28" y="2000240"/>
            <a:ext cx="7286676" cy="2571768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3366"/>
                </a:solidFill>
                <a:latin typeface="Baskerville Old Face" pitchFamily="18" charset="0"/>
                <a:ea typeface="+mn-ea"/>
                <a:cs typeface="+mn-cs"/>
              </a:rPr>
              <a:t>I </a:t>
            </a:r>
            <a:r>
              <a:rPr lang="ru-RU" sz="480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раунд</a:t>
            </a:r>
            <a:r>
              <a:rPr lang="en-US" sz="480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80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</a:br>
            <a:r>
              <a:rPr lang="ru-RU" sz="480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Домашнее задание «Презентация партии»</a:t>
            </a:r>
            <a:endParaRPr lang="ru-RU" sz="4800" dirty="0">
              <a:solidFill>
                <a:srgbClr val="003366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II</a:t>
            </a:r>
            <a:r>
              <a:rPr lang="ru-RU" sz="4000" dirty="0" smtClean="0"/>
              <a:t> раунд: Блицтурнир                                     «Закон и выборы»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38232"/>
            <a:ext cx="8572528" cy="5619768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ru-RU" dirty="0"/>
              <a:t>Основной закон государства, закрепляющий основы конституционного строя, государственное устройство, образование представительных, исполнительных, судебных органов власти и систему местного самоуправления, права и свободы человека и </a:t>
            </a:r>
            <a:r>
              <a:rPr lang="ru-RU" dirty="0" smtClean="0"/>
              <a:t>гражданина. </a:t>
            </a:r>
            <a:endParaRPr lang="ru-RU" dirty="0"/>
          </a:p>
          <a:p>
            <a:pPr lvl="0">
              <a:spcBef>
                <a:spcPts val="1200"/>
              </a:spcBef>
            </a:pPr>
            <a:r>
              <a:rPr lang="ru-RU" dirty="0"/>
              <a:t>Дата принятия Конституции РФ </a:t>
            </a:r>
          </a:p>
          <a:p>
            <a:pPr lvl="0">
              <a:spcBef>
                <a:spcPts val="1200"/>
              </a:spcBef>
            </a:pPr>
            <a:r>
              <a:rPr lang="ru-RU" dirty="0"/>
              <a:t>Кто представляет исполнительную </a:t>
            </a:r>
            <a:r>
              <a:rPr lang="ru-RU" dirty="0" smtClean="0"/>
              <a:t>власть? </a:t>
            </a:r>
            <a:endParaRPr lang="ru-RU" dirty="0"/>
          </a:p>
          <a:p>
            <a:pPr lvl="0">
              <a:spcBef>
                <a:spcPts val="1200"/>
              </a:spcBef>
            </a:pPr>
            <a:r>
              <a:rPr lang="ru-RU" dirty="0"/>
              <a:t>Гражданин РФ может самостоятельно в полном объеме осуществлять свои права и обязанности с … лет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400" b="1" i="1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II</a:t>
            </a:r>
            <a:r>
              <a:rPr lang="ru-RU" sz="4000" dirty="0" smtClean="0"/>
              <a:t> раунд: Блицтурнир                        « Закон и выборы» 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295400"/>
            <a:ext cx="7219976" cy="4830763"/>
          </a:xfrm>
        </p:spPr>
        <p:txBody>
          <a:bodyPr>
            <a:normAutofit/>
          </a:bodyPr>
          <a:lstStyle/>
          <a:p>
            <a:r>
              <a:rPr lang="ru-RU" dirty="0" smtClean="0"/>
              <a:t>В какое время открыты избирательные участки? </a:t>
            </a:r>
          </a:p>
          <a:p>
            <a:pPr lvl="0"/>
            <a:r>
              <a:rPr lang="ru-RU" dirty="0" smtClean="0"/>
              <a:t>Документ, выдаваемый для голосования, содержащий фамилии кандидатов </a:t>
            </a:r>
          </a:p>
          <a:p>
            <a:pPr lvl="0"/>
            <a:r>
              <a:rPr lang="ru-RU" dirty="0" smtClean="0"/>
              <a:t>Депутатом Государственной Думы может быть избран гражданин, достигший… года </a:t>
            </a:r>
          </a:p>
          <a:p>
            <a:pPr lvl="0"/>
            <a:r>
              <a:rPr lang="ru-RU" dirty="0" smtClean="0"/>
              <a:t>Если человек болен и не может прийти на избирательный участок, то, как ему сделать выбор? </a:t>
            </a:r>
          </a:p>
          <a:p>
            <a:pPr lvl="0"/>
            <a:r>
              <a:rPr lang="ru-RU" dirty="0" smtClean="0"/>
              <a:t>Как голосовать человеку, уезжающему из города и отсутствующему в день выборов?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II</a:t>
            </a:r>
            <a:r>
              <a:rPr lang="ru-RU" sz="4000" dirty="0" smtClean="0"/>
              <a:t> раунд: Блицтурнир                        « Закон и выборы» 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95400"/>
            <a:ext cx="8072494" cy="4830763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</a:pPr>
            <a:r>
              <a:rPr lang="ru-RU" sz="2200" dirty="0" smtClean="0"/>
              <a:t>В бюллетени были поставлены два крестика напротив двух фамилий кандидатов. Является ли этот бюллетень действительным? </a:t>
            </a:r>
          </a:p>
          <a:p>
            <a:pPr lvl="0">
              <a:spcBef>
                <a:spcPts val="1200"/>
              </a:spcBef>
            </a:pPr>
            <a:r>
              <a:rPr lang="ru-RU" sz="2200" dirty="0" smtClean="0"/>
              <a:t>Гражданин не хочет принимать участие в выборах. Избирательная комиссия пришла к нему домой и требует, чтобы гражданин проголосовал. Правомерны ли действия комиссии? </a:t>
            </a:r>
          </a:p>
          <a:p>
            <a:pPr lvl="0">
              <a:spcBef>
                <a:spcPts val="1200"/>
              </a:spcBef>
            </a:pPr>
            <a:r>
              <a:rPr lang="ru-RU" sz="2200" dirty="0" smtClean="0"/>
              <a:t>Кто может быть членом избирательной комиссии? </a:t>
            </a:r>
          </a:p>
          <a:p>
            <a:pPr lvl="0">
              <a:spcBef>
                <a:spcPts val="1200"/>
              </a:spcBef>
            </a:pPr>
            <a:r>
              <a:rPr lang="ru-RU" sz="2200" dirty="0" smtClean="0"/>
              <a:t>Может ли проголосовать вместо одного человека другой? </a:t>
            </a:r>
          </a:p>
          <a:p>
            <a:pPr lvl="0">
              <a:spcBef>
                <a:spcPts val="1200"/>
              </a:spcBef>
            </a:pPr>
            <a:r>
              <a:rPr lang="ru-RU" sz="2200" dirty="0" smtClean="0"/>
              <a:t>Гражданин опустил в урну для голосования чистый бюллетень, как будет считаться его голос при подсчете?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 раунд. Ассоциация</a:t>
            </a:r>
            <a:endParaRPr lang="ru-RU" dirty="0"/>
          </a:p>
        </p:txBody>
      </p:sp>
      <p:pic>
        <p:nvPicPr>
          <p:cNvPr id="4" name="Рисунок 3" descr="f1a8fe0f8f30a7a67e3b874076bef38b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00372"/>
            <a:ext cx="2357454" cy="23372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2600335" cy="2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 bwMode="auto">
          <a:xfrm>
            <a:off x="3643306" y="5572140"/>
            <a:ext cx="5214974" cy="10001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Политическая партия «Российская объединенная демократическая партия …»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00034" y="4000504"/>
            <a:ext cx="2714644" cy="10001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Георгий Явлинский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42910" y="1142984"/>
            <a:ext cx="2714644" cy="500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Лидер партии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95401"/>
            <a:ext cx="4786346" cy="3419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Руководитель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Дунаев Андрей Геннадьевич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d693e3fdf6d5a4e5316d78a3abc00f4-300x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85926"/>
            <a:ext cx="2857500" cy="22193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2667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 bwMode="auto">
          <a:xfrm>
            <a:off x="1571604" y="5214950"/>
            <a:ext cx="5214974" cy="10001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Всероссийская политическая партия</a:t>
            </a:r>
          </a:p>
          <a:p>
            <a:pPr lvl="0" algn="ctr">
              <a:defRPr/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«… ДЕЛО»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95401"/>
            <a:ext cx="4786346" cy="3419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Лидер партии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Геннадий </a:t>
            </a:r>
            <a:r>
              <a:rPr lang="ru-RU" dirty="0" err="1" smtClean="0"/>
              <a:t>Семигин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71604" y="5214950"/>
            <a:ext cx="5214974" cy="10001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Политическая партия </a:t>
            </a:r>
          </a:p>
          <a:p>
            <a:pPr lvl="0" algn="ctr">
              <a:defRPr/>
            </a:pPr>
            <a:r>
              <a:rPr lang="ru-R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«… РОССИИ»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6003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3932491" cy="193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ubble_wrap">
  <a:themeElements>
    <a:clrScheme name="bubble_wr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bble_wr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bble_wr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bubble_wrap</Template>
  <TotalTime>232</TotalTime>
  <Words>559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bubble_wrap</vt:lpstr>
      <vt:lpstr>Выборы и молодежь</vt:lpstr>
      <vt:lpstr>Политические партии</vt:lpstr>
      <vt:lpstr>I раунд Домашнее задание «Презентация партии»</vt:lpstr>
      <vt:lpstr>II раунд: Блицтурнир                                     «Закон и выборы» </vt:lpstr>
      <vt:lpstr>II раунд: Блицтурнир                        « Закон и выборы» </vt:lpstr>
      <vt:lpstr>II раунд: Блицтурнир                        « Закон и выборы» </vt:lpstr>
      <vt:lpstr>III раунд. Ассоциация</vt:lpstr>
      <vt:lpstr>Слайд 8</vt:lpstr>
      <vt:lpstr>Слайд 9</vt:lpstr>
      <vt:lpstr>Слайд 10</vt:lpstr>
      <vt:lpstr>Слайд 11</vt:lpstr>
      <vt:lpstr>Слайд 12</vt:lpstr>
      <vt:lpstr>Слайд 13</vt:lpstr>
      <vt:lpstr>IV раунд. Логическая цепь</vt:lpstr>
      <vt:lpstr>Этапы избирательного процесса</vt:lpstr>
      <vt:lpstr>Структура избирательных комиссий</vt:lpstr>
      <vt:lpstr>Структура избирательных комиссий</vt:lpstr>
      <vt:lpstr>Социологический опрос   «Отношение молодежи к выборам»</vt:lpstr>
      <vt:lpstr>Избирательные права граждан</vt:lpstr>
      <vt:lpstr>Слайд 20</vt:lpstr>
    </vt:vector>
  </TitlesOfParts>
  <Company>PL3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Молодежь и выборы</dc:title>
  <dc:creator>Svetlana</dc:creator>
  <cp:lastModifiedBy>Svetlana</cp:lastModifiedBy>
  <cp:revision>34</cp:revision>
  <dcterms:created xsi:type="dcterms:W3CDTF">2011-11-18T10:32:00Z</dcterms:created>
  <dcterms:modified xsi:type="dcterms:W3CDTF">2012-01-24T10:24:15Z</dcterms:modified>
</cp:coreProperties>
</file>