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4717" autoAdjust="0"/>
  </p:normalViewPr>
  <p:slideViewPr>
    <p:cSldViewPr>
      <p:cViewPr varScale="1">
        <p:scale>
          <a:sx n="104" d="100"/>
          <a:sy n="104" d="100"/>
        </p:scale>
        <p:origin x="-1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622A2-AF8E-4167-A911-EE38344BF78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1F3A64-C048-4AFE-BFAA-E0E3AC242F3D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7030A0"/>
              </a:solidFill>
            </a:rPr>
            <a:t>ДЕТИ</a:t>
          </a:r>
          <a:endParaRPr lang="ru-RU" b="1" i="1" dirty="0">
            <a:solidFill>
              <a:srgbClr val="7030A0"/>
            </a:solidFill>
          </a:endParaRPr>
        </a:p>
      </dgm:t>
    </dgm:pt>
    <dgm:pt modelId="{291A7214-30DC-4641-B455-89BCCFFFC16E}" type="parTrans" cxnId="{F0A884F0-9F2A-41E6-9FCE-0B126F553673}">
      <dgm:prSet/>
      <dgm:spPr/>
      <dgm:t>
        <a:bodyPr/>
        <a:lstStyle/>
        <a:p>
          <a:endParaRPr lang="ru-RU"/>
        </a:p>
      </dgm:t>
    </dgm:pt>
    <dgm:pt modelId="{ECF83B1C-7E9A-4315-9FA7-096682374C02}" type="sibTrans" cxnId="{F0A884F0-9F2A-41E6-9FCE-0B126F553673}">
      <dgm:prSet/>
      <dgm:spPr/>
      <dgm:t>
        <a:bodyPr/>
        <a:lstStyle/>
        <a:p>
          <a:endParaRPr lang="ru-RU"/>
        </a:p>
      </dgm:t>
    </dgm:pt>
    <dgm:pt modelId="{32FB334C-2BE0-4D3D-8B92-3190C75A061E}">
      <dgm:prSet custT="1"/>
      <dgm:spPr/>
      <dgm:t>
        <a:bodyPr/>
        <a:lstStyle/>
        <a:p>
          <a:pPr rtl="0"/>
          <a:r>
            <a:rPr lang="ru-RU" sz="1600" b="1" i="1" dirty="0" smtClean="0">
              <a:solidFill>
                <a:srgbClr val="7030A0"/>
              </a:solidFill>
            </a:rPr>
            <a:t>Родители</a:t>
          </a:r>
          <a:endParaRPr lang="ru-RU" sz="1600" b="1" i="1" dirty="0">
            <a:solidFill>
              <a:srgbClr val="7030A0"/>
            </a:solidFill>
          </a:endParaRPr>
        </a:p>
      </dgm:t>
    </dgm:pt>
    <dgm:pt modelId="{311608FB-4223-4F77-B255-222ECA9E8807}" type="parTrans" cxnId="{D5A43A7D-04A9-4343-9994-BAB8FB3EFD5F}">
      <dgm:prSet/>
      <dgm:spPr/>
      <dgm:t>
        <a:bodyPr/>
        <a:lstStyle/>
        <a:p>
          <a:endParaRPr lang="ru-RU"/>
        </a:p>
      </dgm:t>
    </dgm:pt>
    <dgm:pt modelId="{A0C3B9DA-ADF4-4FC0-BF49-5233E2594EB6}" type="sibTrans" cxnId="{D5A43A7D-04A9-4343-9994-BAB8FB3EFD5F}">
      <dgm:prSet/>
      <dgm:spPr/>
      <dgm:t>
        <a:bodyPr/>
        <a:lstStyle/>
        <a:p>
          <a:endParaRPr lang="ru-RU"/>
        </a:p>
      </dgm:t>
    </dgm:pt>
    <dgm:pt modelId="{770462E5-8E05-4494-86D5-76A38356D8D7}">
      <dgm:prSet custT="1"/>
      <dgm:spPr/>
      <dgm:t>
        <a:bodyPr/>
        <a:lstStyle/>
        <a:p>
          <a:pPr rtl="0"/>
          <a:r>
            <a:rPr lang="ru-RU" sz="3200" b="1" i="1" dirty="0" smtClean="0">
              <a:solidFill>
                <a:srgbClr val="7030A0"/>
              </a:solidFill>
            </a:rPr>
            <a:t>Педагоги</a:t>
          </a:r>
          <a:endParaRPr lang="ru-RU" sz="3200" b="1" i="1" dirty="0">
            <a:solidFill>
              <a:srgbClr val="7030A0"/>
            </a:solidFill>
          </a:endParaRPr>
        </a:p>
      </dgm:t>
    </dgm:pt>
    <dgm:pt modelId="{060E2A7F-0F28-401F-BF80-7C1AEAC21270}" type="parTrans" cxnId="{9F46EF4C-4B21-4BC4-B25E-D7696F95BDED}">
      <dgm:prSet/>
      <dgm:spPr/>
      <dgm:t>
        <a:bodyPr/>
        <a:lstStyle/>
        <a:p>
          <a:endParaRPr lang="ru-RU"/>
        </a:p>
      </dgm:t>
    </dgm:pt>
    <dgm:pt modelId="{A9B91E51-ABAC-409A-BB31-D8C4F20E7DE8}" type="sibTrans" cxnId="{9F46EF4C-4B21-4BC4-B25E-D7696F95BDED}">
      <dgm:prSet/>
      <dgm:spPr/>
      <dgm:t>
        <a:bodyPr/>
        <a:lstStyle/>
        <a:p>
          <a:endParaRPr lang="ru-RU"/>
        </a:p>
      </dgm:t>
    </dgm:pt>
    <dgm:pt modelId="{706709E0-4502-48FA-B937-349039B39FBD}">
      <dgm:prSet custT="1"/>
      <dgm:spPr/>
      <dgm:t>
        <a:bodyPr/>
        <a:lstStyle/>
        <a:p>
          <a:r>
            <a:rPr lang="ru-RU" sz="1800" dirty="0" smtClean="0">
              <a:solidFill>
                <a:srgbClr val="7030A0"/>
              </a:solidFill>
            </a:rPr>
            <a:t>Взаимодействие воспитателей и родителей по ознакомлению детей с растениями;</a:t>
          </a:r>
          <a:endParaRPr lang="ru-RU" sz="1800" dirty="0">
            <a:solidFill>
              <a:srgbClr val="7030A0"/>
            </a:solidFill>
          </a:endParaRPr>
        </a:p>
      </dgm:t>
    </dgm:pt>
    <dgm:pt modelId="{8CBAA410-F031-4E58-906A-FC42CF8333FD}" type="parTrans" cxnId="{0473CB34-68A1-4C00-90DB-F9A0B5233EF5}">
      <dgm:prSet/>
      <dgm:spPr/>
      <dgm:t>
        <a:bodyPr/>
        <a:lstStyle/>
        <a:p>
          <a:endParaRPr lang="ru-RU"/>
        </a:p>
      </dgm:t>
    </dgm:pt>
    <dgm:pt modelId="{A432A42F-4D0F-4C47-A339-51793DD70A0E}" type="sibTrans" cxnId="{0473CB34-68A1-4C00-90DB-F9A0B5233EF5}">
      <dgm:prSet/>
      <dgm:spPr/>
      <dgm:t>
        <a:bodyPr/>
        <a:lstStyle/>
        <a:p>
          <a:endParaRPr lang="ru-RU"/>
        </a:p>
      </dgm:t>
    </dgm:pt>
    <dgm:pt modelId="{8E756022-94F9-4452-B4B0-33EA0B355770}">
      <dgm:prSet custT="1"/>
      <dgm:spPr/>
      <dgm:t>
        <a:bodyPr/>
        <a:lstStyle/>
        <a:p>
          <a:r>
            <a:rPr lang="ru-RU" sz="1800" dirty="0" smtClean="0">
              <a:solidFill>
                <a:srgbClr val="7030A0"/>
              </a:solidFill>
            </a:rPr>
            <a:t>Обобщение опыта работы по теме проекта на педсоветах;</a:t>
          </a:r>
          <a:endParaRPr lang="ru-RU" sz="1800" dirty="0">
            <a:solidFill>
              <a:srgbClr val="7030A0"/>
            </a:solidFill>
          </a:endParaRPr>
        </a:p>
      </dgm:t>
    </dgm:pt>
    <dgm:pt modelId="{640AA800-5E12-4D03-BC8A-1F2A88558FAB}" type="parTrans" cxnId="{DAC8237E-7C9C-41A7-B9C5-053455E07787}">
      <dgm:prSet/>
      <dgm:spPr/>
      <dgm:t>
        <a:bodyPr/>
        <a:lstStyle/>
        <a:p>
          <a:endParaRPr lang="ru-RU"/>
        </a:p>
      </dgm:t>
    </dgm:pt>
    <dgm:pt modelId="{08C19C9D-1747-4F5C-A3A0-8C95E1483A08}" type="sibTrans" cxnId="{DAC8237E-7C9C-41A7-B9C5-053455E07787}">
      <dgm:prSet/>
      <dgm:spPr/>
      <dgm:t>
        <a:bodyPr/>
        <a:lstStyle/>
        <a:p>
          <a:endParaRPr lang="ru-RU"/>
        </a:p>
      </dgm:t>
    </dgm:pt>
    <dgm:pt modelId="{0A95D7E0-3D6F-45C9-B0CE-634946DE2988}">
      <dgm:prSet custT="1"/>
      <dgm:spPr/>
      <dgm:t>
        <a:bodyPr/>
        <a:lstStyle/>
        <a:p>
          <a:r>
            <a:rPr lang="ru-RU" sz="1600" b="1" i="1" dirty="0" smtClean="0">
              <a:solidFill>
                <a:srgbClr val="7030A0"/>
              </a:solidFill>
            </a:rPr>
            <a:t>Воспитатели </a:t>
          </a:r>
        </a:p>
        <a:p>
          <a:r>
            <a:rPr lang="ru-RU" sz="1600" b="1" i="1" dirty="0" smtClean="0">
              <a:solidFill>
                <a:srgbClr val="7030A0"/>
              </a:solidFill>
            </a:rPr>
            <a:t>группы</a:t>
          </a:r>
          <a:endParaRPr lang="ru-RU" sz="1600" b="1" i="1" dirty="0">
            <a:solidFill>
              <a:srgbClr val="7030A0"/>
            </a:solidFill>
          </a:endParaRPr>
        </a:p>
      </dgm:t>
    </dgm:pt>
    <dgm:pt modelId="{C54BF565-1394-4DDF-ADFE-F29C4F49B92C}" type="parTrans" cxnId="{0067F949-E760-4113-B54D-C2EA5224BE85}">
      <dgm:prSet/>
      <dgm:spPr/>
      <dgm:t>
        <a:bodyPr/>
        <a:lstStyle/>
        <a:p>
          <a:endParaRPr lang="ru-RU"/>
        </a:p>
      </dgm:t>
    </dgm:pt>
    <dgm:pt modelId="{88229BEA-EC8F-40A0-BB6C-2539418E9DA0}" type="sibTrans" cxnId="{0067F949-E760-4113-B54D-C2EA5224BE85}">
      <dgm:prSet/>
      <dgm:spPr/>
      <dgm:t>
        <a:bodyPr/>
        <a:lstStyle/>
        <a:p>
          <a:endParaRPr lang="ru-RU"/>
        </a:p>
      </dgm:t>
    </dgm:pt>
    <dgm:pt modelId="{0CC6D894-C415-4FB9-9E74-8EAB2A7575DD}">
      <dgm:prSet custT="1"/>
      <dgm:spPr/>
      <dgm:t>
        <a:bodyPr/>
        <a:lstStyle/>
        <a:p>
          <a:r>
            <a:rPr lang="ru-RU" sz="1600" dirty="0" smtClean="0">
              <a:solidFill>
                <a:srgbClr val="7030A0"/>
              </a:solidFill>
            </a:rPr>
            <a:t>Расширение активного и пассивного словаря;</a:t>
          </a:r>
          <a:endParaRPr lang="ru-RU" sz="1600" dirty="0">
            <a:solidFill>
              <a:srgbClr val="7030A0"/>
            </a:solidFill>
          </a:endParaRPr>
        </a:p>
      </dgm:t>
    </dgm:pt>
    <dgm:pt modelId="{41DEACD6-8F93-46E1-A4A9-776D3A27B095}" type="sibTrans" cxnId="{E9396AF9-BA49-493E-BDB5-664796C47D14}">
      <dgm:prSet/>
      <dgm:spPr/>
      <dgm:t>
        <a:bodyPr/>
        <a:lstStyle/>
        <a:p>
          <a:endParaRPr lang="ru-RU"/>
        </a:p>
      </dgm:t>
    </dgm:pt>
    <dgm:pt modelId="{69F8CF74-BF48-45C1-8FBC-66C1F519CFE9}" type="parTrans" cxnId="{E9396AF9-BA49-493E-BDB5-664796C47D14}">
      <dgm:prSet/>
      <dgm:spPr/>
      <dgm:t>
        <a:bodyPr/>
        <a:lstStyle/>
        <a:p>
          <a:endParaRPr lang="ru-RU"/>
        </a:p>
      </dgm:t>
    </dgm:pt>
    <dgm:pt modelId="{A1929928-4908-42F9-86DC-98E0835FD851}">
      <dgm:prSet custT="1"/>
      <dgm:spPr/>
      <dgm:t>
        <a:bodyPr/>
        <a:lstStyle/>
        <a:p>
          <a:r>
            <a:rPr lang="ru-RU" sz="1600" dirty="0" smtClean="0">
              <a:solidFill>
                <a:srgbClr val="7030A0"/>
              </a:solidFill>
            </a:rPr>
            <a:t>Элементарные понятия и представления о растениях;</a:t>
          </a:r>
          <a:endParaRPr lang="ru-RU" sz="1600" dirty="0">
            <a:solidFill>
              <a:srgbClr val="7030A0"/>
            </a:solidFill>
          </a:endParaRPr>
        </a:p>
      </dgm:t>
    </dgm:pt>
    <dgm:pt modelId="{ABB6D933-9E6D-43FC-BA7B-9C1239D20F4C}" type="parTrans" cxnId="{50E2C603-C714-474D-8ECE-4D1A93E3F2BC}">
      <dgm:prSet/>
      <dgm:spPr/>
      <dgm:t>
        <a:bodyPr/>
        <a:lstStyle/>
        <a:p>
          <a:endParaRPr lang="ru-RU"/>
        </a:p>
      </dgm:t>
    </dgm:pt>
    <dgm:pt modelId="{49E5ADAB-668D-4ABE-B029-224BC33AFE88}" type="sibTrans" cxnId="{50E2C603-C714-474D-8ECE-4D1A93E3F2BC}">
      <dgm:prSet/>
      <dgm:spPr/>
      <dgm:t>
        <a:bodyPr/>
        <a:lstStyle/>
        <a:p>
          <a:endParaRPr lang="ru-RU"/>
        </a:p>
      </dgm:t>
    </dgm:pt>
    <dgm:pt modelId="{C4783DC1-7972-4A74-A3B4-FFC1295F18D2}">
      <dgm:prSet custT="1"/>
      <dgm:spPr/>
      <dgm:t>
        <a:bodyPr/>
        <a:lstStyle/>
        <a:p>
          <a:r>
            <a:rPr lang="ru-RU" sz="1600" dirty="0" smtClean="0">
              <a:solidFill>
                <a:srgbClr val="7030A0"/>
              </a:solidFill>
            </a:rPr>
            <a:t>Узнавать растения по внешнему виду, цвету, форме, размеру и запаху;</a:t>
          </a:r>
          <a:endParaRPr lang="ru-RU" sz="1600" dirty="0">
            <a:solidFill>
              <a:srgbClr val="7030A0"/>
            </a:solidFill>
          </a:endParaRPr>
        </a:p>
      </dgm:t>
    </dgm:pt>
    <dgm:pt modelId="{0711FD1C-DAC4-43CF-B971-48272FF898DE}" type="parTrans" cxnId="{743848E8-BB9B-4CB9-B29A-0649DBC97906}">
      <dgm:prSet/>
      <dgm:spPr/>
      <dgm:t>
        <a:bodyPr/>
        <a:lstStyle/>
        <a:p>
          <a:endParaRPr lang="ru-RU"/>
        </a:p>
      </dgm:t>
    </dgm:pt>
    <dgm:pt modelId="{6D9CBB0A-547A-464D-A7EF-8D309E1001B5}" type="sibTrans" cxnId="{743848E8-BB9B-4CB9-B29A-0649DBC97906}">
      <dgm:prSet/>
      <dgm:spPr/>
      <dgm:t>
        <a:bodyPr/>
        <a:lstStyle/>
        <a:p>
          <a:endParaRPr lang="ru-RU"/>
        </a:p>
      </dgm:t>
    </dgm:pt>
    <dgm:pt modelId="{A9439175-331F-402F-A6F3-2AA6E83C62FA}">
      <dgm:prSet custT="1"/>
      <dgm:spPr/>
      <dgm:t>
        <a:bodyPr/>
        <a:lstStyle/>
        <a:p>
          <a:r>
            <a:rPr lang="ru-RU" sz="1600" dirty="0" smtClean="0">
              <a:solidFill>
                <a:srgbClr val="7030A0"/>
              </a:solidFill>
            </a:rPr>
            <a:t>Развитие мелкой моторики (пальчиковые игры, методы и приёмы ИЗО).</a:t>
          </a:r>
          <a:endParaRPr lang="ru-RU" sz="1600" dirty="0">
            <a:solidFill>
              <a:srgbClr val="7030A0"/>
            </a:solidFill>
          </a:endParaRPr>
        </a:p>
      </dgm:t>
    </dgm:pt>
    <dgm:pt modelId="{2D39F345-C9A4-49EC-B041-187C62203DE9}" type="parTrans" cxnId="{BBD3E432-64FE-4BD8-9587-0F7377D720A3}">
      <dgm:prSet/>
      <dgm:spPr/>
      <dgm:t>
        <a:bodyPr/>
        <a:lstStyle/>
        <a:p>
          <a:endParaRPr lang="ru-RU"/>
        </a:p>
      </dgm:t>
    </dgm:pt>
    <dgm:pt modelId="{4AAA7ABD-E3C9-403C-8518-581B0B493721}" type="sibTrans" cxnId="{BBD3E432-64FE-4BD8-9587-0F7377D720A3}">
      <dgm:prSet/>
      <dgm:spPr/>
      <dgm:t>
        <a:bodyPr/>
        <a:lstStyle/>
        <a:p>
          <a:endParaRPr lang="ru-RU"/>
        </a:p>
      </dgm:t>
    </dgm:pt>
    <dgm:pt modelId="{DA236B05-136A-447B-BBDE-E8F79BB49C0B}">
      <dgm:prSet custT="1"/>
      <dgm:spPr/>
      <dgm:t>
        <a:bodyPr/>
        <a:lstStyle/>
        <a:p>
          <a:r>
            <a:rPr lang="ru-RU" sz="1600" dirty="0" smtClean="0">
              <a:solidFill>
                <a:srgbClr val="7030A0"/>
              </a:solidFill>
            </a:rPr>
            <a:t>Расширение знаний и опыта работы по формированию элементарных экологических представлений у детей группы;</a:t>
          </a:r>
          <a:endParaRPr lang="ru-RU" sz="1600" dirty="0">
            <a:solidFill>
              <a:srgbClr val="7030A0"/>
            </a:solidFill>
          </a:endParaRPr>
        </a:p>
      </dgm:t>
    </dgm:pt>
    <dgm:pt modelId="{F4997E9D-6E7D-40BE-AEF8-854762A750E8}" type="parTrans" cxnId="{9D3BC0A0-9816-4D01-BB46-3BD21A01FE45}">
      <dgm:prSet/>
      <dgm:spPr/>
      <dgm:t>
        <a:bodyPr/>
        <a:lstStyle/>
        <a:p>
          <a:endParaRPr lang="ru-RU"/>
        </a:p>
      </dgm:t>
    </dgm:pt>
    <dgm:pt modelId="{52E08D38-EBB3-4FAA-AB86-2A176C4417A6}" type="sibTrans" cxnId="{9D3BC0A0-9816-4D01-BB46-3BD21A01FE45}">
      <dgm:prSet/>
      <dgm:spPr/>
      <dgm:t>
        <a:bodyPr/>
        <a:lstStyle/>
        <a:p>
          <a:endParaRPr lang="ru-RU"/>
        </a:p>
      </dgm:t>
    </dgm:pt>
    <dgm:pt modelId="{E8FC7C0A-FBA9-4713-A150-4FB9EAF39C85}">
      <dgm:prSet custT="1"/>
      <dgm:spPr/>
      <dgm:t>
        <a:bodyPr/>
        <a:lstStyle/>
        <a:p>
          <a:r>
            <a:rPr lang="ru-RU" sz="1600" dirty="0" smtClean="0">
              <a:solidFill>
                <a:srgbClr val="7030A0"/>
              </a:solidFill>
            </a:rPr>
            <a:t>Использование методов и приёмов по развитию у детей способностей к продуктивной деятельности.</a:t>
          </a:r>
          <a:endParaRPr lang="ru-RU" sz="1600" dirty="0">
            <a:solidFill>
              <a:srgbClr val="7030A0"/>
            </a:solidFill>
          </a:endParaRPr>
        </a:p>
      </dgm:t>
    </dgm:pt>
    <dgm:pt modelId="{B60F55C9-E9A8-42BB-B922-F9D455840F01}" type="parTrans" cxnId="{CBC905D1-B987-458C-96FA-37299D5DE38E}">
      <dgm:prSet/>
      <dgm:spPr/>
      <dgm:t>
        <a:bodyPr/>
        <a:lstStyle/>
        <a:p>
          <a:endParaRPr lang="ru-RU"/>
        </a:p>
      </dgm:t>
    </dgm:pt>
    <dgm:pt modelId="{229F66C1-946D-4F57-907D-41A290480AFE}" type="sibTrans" cxnId="{CBC905D1-B987-458C-96FA-37299D5DE38E}">
      <dgm:prSet/>
      <dgm:spPr/>
      <dgm:t>
        <a:bodyPr/>
        <a:lstStyle/>
        <a:p>
          <a:endParaRPr lang="ru-RU"/>
        </a:p>
      </dgm:t>
    </dgm:pt>
    <dgm:pt modelId="{0DCE8B61-5B7F-42CF-AC3F-35656A92083A}">
      <dgm:prSet custT="1"/>
      <dgm:spPr/>
      <dgm:t>
        <a:bodyPr/>
        <a:lstStyle/>
        <a:p>
          <a:r>
            <a:rPr lang="ru-RU" sz="1800" dirty="0" smtClean="0">
              <a:solidFill>
                <a:srgbClr val="7030A0"/>
              </a:solidFill>
            </a:rPr>
            <a:t>Проведение консультаций, бесед, совместных мероприятий по теме проекта.</a:t>
          </a:r>
          <a:endParaRPr lang="ru-RU" sz="1800" dirty="0">
            <a:solidFill>
              <a:srgbClr val="7030A0"/>
            </a:solidFill>
          </a:endParaRPr>
        </a:p>
      </dgm:t>
    </dgm:pt>
    <dgm:pt modelId="{18AAC4ED-CEAB-4015-AB08-16F62210381F}" type="parTrans" cxnId="{CD770BFB-D4B3-4848-88A1-A6AFB2C31483}">
      <dgm:prSet/>
      <dgm:spPr/>
      <dgm:t>
        <a:bodyPr/>
        <a:lstStyle/>
        <a:p>
          <a:endParaRPr lang="ru-RU"/>
        </a:p>
      </dgm:t>
    </dgm:pt>
    <dgm:pt modelId="{AF313277-3D99-4C9D-BB04-0428730865B8}" type="sibTrans" cxnId="{CD770BFB-D4B3-4848-88A1-A6AFB2C31483}">
      <dgm:prSet/>
      <dgm:spPr/>
      <dgm:t>
        <a:bodyPr/>
        <a:lstStyle/>
        <a:p>
          <a:endParaRPr lang="ru-RU"/>
        </a:p>
      </dgm:t>
    </dgm:pt>
    <dgm:pt modelId="{C7A8C325-C38E-4E42-880E-DC2ACF43834A}">
      <dgm:prSet custT="1"/>
      <dgm:spPr/>
      <dgm:t>
        <a:bodyPr/>
        <a:lstStyle/>
        <a:p>
          <a:endParaRPr lang="ru-RU" sz="1800" dirty="0">
            <a:solidFill>
              <a:srgbClr val="7030A0"/>
            </a:solidFill>
          </a:endParaRPr>
        </a:p>
      </dgm:t>
    </dgm:pt>
    <dgm:pt modelId="{8CD8275D-8057-43F5-A7E1-E6F480B99BA7}" type="parTrans" cxnId="{9F395385-FBEC-42F5-B2F9-C3EAEDA56D7B}">
      <dgm:prSet/>
      <dgm:spPr/>
      <dgm:t>
        <a:bodyPr/>
        <a:lstStyle/>
        <a:p>
          <a:endParaRPr lang="ru-RU"/>
        </a:p>
      </dgm:t>
    </dgm:pt>
    <dgm:pt modelId="{039F3C5B-A451-472D-9A41-EC8011D965AC}" type="sibTrans" cxnId="{9F395385-FBEC-42F5-B2F9-C3EAEDA56D7B}">
      <dgm:prSet/>
      <dgm:spPr/>
      <dgm:t>
        <a:bodyPr/>
        <a:lstStyle/>
        <a:p>
          <a:endParaRPr lang="ru-RU"/>
        </a:p>
      </dgm:t>
    </dgm:pt>
    <dgm:pt modelId="{8BECF674-3463-4F34-B83E-CC3B118132FA}">
      <dgm:prSet custT="1"/>
      <dgm:spPr/>
      <dgm:t>
        <a:bodyPr/>
        <a:lstStyle/>
        <a:p>
          <a:r>
            <a:rPr lang="ru-RU" sz="1800" dirty="0" smtClean="0">
              <a:solidFill>
                <a:srgbClr val="7030A0"/>
              </a:solidFill>
            </a:rPr>
            <a:t>Обмен педагогическими идеями и наработками.</a:t>
          </a:r>
          <a:endParaRPr lang="ru-RU" sz="1800" dirty="0">
            <a:solidFill>
              <a:srgbClr val="7030A0"/>
            </a:solidFill>
          </a:endParaRPr>
        </a:p>
      </dgm:t>
    </dgm:pt>
    <dgm:pt modelId="{4BB699C2-4523-4AEB-97A4-A6B473C93FFB}" type="parTrans" cxnId="{EEFB4798-B2FA-4A00-BB7D-2399EC860D6F}">
      <dgm:prSet/>
      <dgm:spPr/>
      <dgm:t>
        <a:bodyPr/>
        <a:lstStyle/>
        <a:p>
          <a:endParaRPr lang="ru-RU"/>
        </a:p>
      </dgm:t>
    </dgm:pt>
    <dgm:pt modelId="{9F54F39D-48F0-41DE-A5A0-699943ACEA38}" type="sibTrans" cxnId="{EEFB4798-B2FA-4A00-BB7D-2399EC860D6F}">
      <dgm:prSet/>
      <dgm:spPr/>
      <dgm:t>
        <a:bodyPr/>
        <a:lstStyle/>
        <a:p>
          <a:endParaRPr lang="ru-RU"/>
        </a:p>
      </dgm:t>
    </dgm:pt>
    <dgm:pt modelId="{ED7E786E-4F00-4D44-947B-18F7F09FF323}" type="pres">
      <dgm:prSet presAssocID="{B63622A2-AF8E-4167-A911-EE38344BF7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B89A73-9182-4B2F-8321-C7293DB4F12D}" type="pres">
      <dgm:prSet presAssocID="{511F3A64-C048-4AFE-BFAA-E0E3AC242F3D}" presName="composite" presStyleCnt="0"/>
      <dgm:spPr/>
    </dgm:pt>
    <dgm:pt modelId="{0DBDEB3C-CED5-42BD-A4D2-8A980C323FCE}" type="pres">
      <dgm:prSet presAssocID="{511F3A64-C048-4AFE-BFAA-E0E3AC242F3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1F45A-41AE-410E-B510-652512095D27}" type="pres">
      <dgm:prSet presAssocID="{511F3A64-C048-4AFE-BFAA-E0E3AC242F3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1A929-10C1-4ABB-A005-FD17B7C4F138}" type="pres">
      <dgm:prSet presAssocID="{ECF83B1C-7E9A-4315-9FA7-096682374C02}" presName="sp" presStyleCnt="0"/>
      <dgm:spPr/>
    </dgm:pt>
    <dgm:pt modelId="{C41291CC-7796-464B-A491-A6B27992E272}" type="pres">
      <dgm:prSet presAssocID="{0A95D7E0-3D6F-45C9-B0CE-634946DE2988}" presName="composite" presStyleCnt="0"/>
      <dgm:spPr/>
    </dgm:pt>
    <dgm:pt modelId="{1CB8156C-8FEF-4B55-9904-7485F9569F16}" type="pres">
      <dgm:prSet presAssocID="{0A95D7E0-3D6F-45C9-B0CE-634946DE298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9BB35-FC34-4F18-9C9E-B79EC7BBD981}" type="pres">
      <dgm:prSet presAssocID="{0A95D7E0-3D6F-45C9-B0CE-634946DE298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E929B-9F61-4CCF-9153-5B7B089FC899}" type="pres">
      <dgm:prSet presAssocID="{88229BEA-EC8F-40A0-BB6C-2539418E9DA0}" presName="sp" presStyleCnt="0"/>
      <dgm:spPr/>
    </dgm:pt>
    <dgm:pt modelId="{82293B7E-51AE-4B30-BA70-1E0F15205113}" type="pres">
      <dgm:prSet presAssocID="{32FB334C-2BE0-4D3D-8B92-3190C75A061E}" presName="composite" presStyleCnt="0"/>
      <dgm:spPr/>
    </dgm:pt>
    <dgm:pt modelId="{77A1D60C-7454-4E0A-AFAF-1CB4A31308BD}" type="pres">
      <dgm:prSet presAssocID="{32FB334C-2BE0-4D3D-8B92-3190C75A061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62972-0C30-4DCA-A4E1-C32BFF3F27E5}" type="pres">
      <dgm:prSet presAssocID="{32FB334C-2BE0-4D3D-8B92-3190C75A061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55E58-594F-40DC-B7C6-7C7677860554}" type="pres">
      <dgm:prSet presAssocID="{A0C3B9DA-ADF4-4FC0-BF49-5233E2594EB6}" presName="sp" presStyleCnt="0"/>
      <dgm:spPr/>
    </dgm:pt>
    <dgm:pt modelId="{3520F336-5843-45BB-BD2A-11530EBF7F55}" type="pres">
      <dgm:prSet presAssocID="{770462E5-8E05-4494-86D5-76A38356D8D7}" presName="composite" presStyleCnt="0"/>
      <dgm:spPr/>
    </dgm:pt>
    <dgm:pt modelId="{C5E9D99F-E3BC-4F27-893D-EBC1EB1A2496}" type="pres">
      <dgm:prSet presAssocID="{770462E5-8E05-4494-86D5-76A38356D8D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8D2A1-2DF2-46B3-82B1-8CCE66624232}" type="pres">
      <dgm:prSet presAssocID="{770462E5-8E05-4494-86D5-76A38356D8D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075C5C-B31C-44AF-BFDE-1B3BC831BEC8}" type="presOf" srcId="{B63622A2-AF8E-4167-A911-EE38344BF78F}" destId="{ED7E786E-4F00-4D44-947B-18F7F09FF323}" srcOrd="0" destOrd="0" presId="urn:microsoft.com/office/officeart/2005/8/layout/chevron2"/>
    <dgm:cxn modelId="{CD770BFB-D4B3-4848-88A1-A6AFB2C31483}" srcId="{32FB334C-2BE0-4D3D-8B92-3190C75A061E}" destId="{0DCE8B61-5B7F-42CF-AC3F-35656A92083A}" srcOrd="1" destOrd="0" parTransId="{18AAC4ED-CEAB-4015-AB08-16F62210381F}" sibTransId="{AF313277-3D99-4C9D-BB04-0428730865B8}"/>
    <dgm:cxn modelId="{743848E8-BB9B-4CB9-B29A-0649DBC97906}" srcId="{511F3A64-C048-4AFE-BFAA-E0E3AC242F3D}" destId="{C4783DC1-7972-4A74-A3B4-FFC1295F18D2}" srcOrd="2" destOrd="0" parTransId="{0711FD1C-DAC4-43CF-B971-48272FF898DE}" sibTransId="{6D9CBB0A-547A-464D-A7EF-8D309E1001B5}"/>
    <dgm:cxn modelId="{EEFB4798-B2FA-4A00-BB7D-2399EC860D6F}" srcId="{770462E5-8E05-4494-86D5-76A38356D8D7}" destId="{8BECF674-3463-4F34-B83E-CC3B118132FA}" srcOrd="1" destOrd="0" parTransId="{4BB699C2-4523-4AEB-97A4-A6B473C93FFB}" sibTransId="{9F54F39D-48F0-41DE-A5A0-699943ACEA38}"/>
    <dgm:cxn modelId="{C274647E-9DC6-4972-A878-2BA262923A1A}" type="presOf" srcId="{770462E5-8E05-4494-86D5-76A38356D8D7}" destId="{C5E9D99F-E3BC-4F27-893D-EBC1EB1A2496}" srcOrd="0" destOrd="0" presId="urn:microsoft.com/office/officeart/2005/8/layout/chevron2"/>
    <dgm:cxn modelId="{9928B520-CF55-419E-AF22-A12B88EFD2FB}" type="presOf" srcId="{8BECF674-3463-4F34-B83E-CC3B118132FA}" destId="{39A8D2A1-2DF2-46B3-82B1-8CCE66624232}" srcOrd="0" destOrd="1" presId="urn:microsoft.com/office/officeart/2005/8/layout/chevron2"/>
    <dgm:cxn modelId="{A08F6D64-69A0-4179-9B2E-99FD02E5DF53}" type="presOf" srcId="{706709E0-4502-48FA-B937-349039B39FBD}" destId="{FC962972-0C30-4DCA-A4E1-C32BFF3F27E5}" srcOrd="0" destOrd="0" presId="urn:microsoft.com/office/officeart/2005/8/layout/chevron2"/>
    <dgm:cxn modelId="{D5A43A7D-04A9-4343-9994-BAB8FB3EFD5F}" srcId="{B63622A2-AF8E-4167-A911-EE38344BF78F}" destId="{32FB334C-2BE0-4D3D-8B92-3190C75A061E}" srcOrd="2" destOrd="0" parTransId="{311608FB-4223-4F77-B255-222ECA9E8807}" sibTransId="{A0C3B9DA-ADF4-4FC0-BF49-5233E2594EB6}"/>
    <dgm:cxn modelId="{A03EFD28-9A81-4F9E-8C8D-08D78B50AB1D}" type="presOf" srcId="{A1929928-4908-42F9-86DC-98E0835FD851}" destId="{8F81F45A-41AE-410E-B510-652512095D27}" srcOrd="0" destOrd="1" presId="urn:microsoft.com/office/officeart/2005/8/layout/chevron2"/>
    <dgm:cxn modelId="{ACE19796-07A2-43FE-9E84-BC5B56DBE985}" type="presOf" srcId="{32FB334C-2BE0-4D3D-8B92-3190C75A061E}" destId="{77A1D60C-7454-4E0A-AFAF-1CB4A31308BD}" srcOrd="0" destOrd="0" presId="urn:microsoft.com/office/officeart/2005/8/layout/chevron2"/>
    <dgm:cxn modelId="{74A84A37-30B4-4BFA-920A-3920D622B27F}" type="presOf" srcId="{A9439175-331F-402F-A6F3-2AA6E83C62FA}" destId="{8F81F45A-41AE-410E-B510-652512095D27}" srcOrd="0" destOrd="3" presId="urn:microsoft.com/office/officeart/2005/8/layout/chevron2"/>
    <dgm:cxn modelId="{BBD3E432-64FE-4BD8-9587-0F7377D720A3}" srcId="{511F3A64-C048-4AFE-BFAA-E0E3AC242F3D}" destId="{A9439175-331F-402F-A6F3-2AA6E83C62FA}" srcOrd="3" destOrd="0" parTransId="{2D39F345-C9A4-49EC-B041-187C62203DE9}" sibTransId="{4AAA7ABD-E3C9-403C-8518-581B0B493721}"/>
    <dgm:cxn modelId="{F7099616-8EFA-4172-9F02-1298C77896F7}" type="presOf" srcId="{DA236B05-136A-447B-BBDE-E8F79BB49C0B}" destId="{AF79BB35-FC34-4F18-9C9E-B79EC7BBD981}" srcOrd="0" destOrd="0" presId="urn:microsoft.com/office/officeart/2005/8/layout/chevron2"/>
    <dgm:cxn modelId="{F0A884F0-9F2A-41E6-9FCE-0B126F553673}" srcId="{B63622A2-AF8E-4167-A911-EE38344BF78F}" destId="{511F3A64-C048-4AFE-BFAA-E0E3AC242F3D}" srcOrd="0" destOrd="0" parTransId="{291A7214-30DC-4641-B455-89BCCFFFC16E}" sibTransId="{ECF83B1C-7E9A-4315-9FA7-096682374C02}"/>
    <dgm:cxn modelId="{DAC8237E-7C9C-41A7-B9C5-053455E07787}" srcId="{770462E5-8E05-4494-86D5-76A38356D8D7}" destId="{8E756022-94F9-4452-B4B0-33EA0B355770}" srcOrd="0" destOrd="0" parTransId="{640AA800-5E12-4D03-BC8A-1F2A88558FAB}" sibTransId="{08C19C9D-1747-4F5C-A3A0-8C95E1483A08}"/>
    <dgm:cxn modelId="{71801D81-133E-49C9-BA2B-BB23E3A691C0}" type="presOf" srcId="{E8FC7C0A-FBA9-4713-A150-4FB9EAF39C85}" destId="{AF79BB35-FC34-4F18-9C9E-B79EC7BBD981}" srcOrd="0" destOrd="1" presId="urn:microsoft.com/office/officeart/2005/8/layout/chevron2"/>
    <dgm:cxn modelId="{69D13806-3440-4EB2-92B2-7D0A53708DE6}" type="presOf" srcId="{511F3A64-C048-4AFE-BFAA-E0E3AC242F3D}" destId="{0DBDEB3C-CED5-42BD-A4D2-8A980C323FCE}" srcOrd="0" destOrd="0" presId="urn:microsoft.com/office/officeart/2005/8/layout/chevron2"/>
    <dgm:cxn modelId="{503FFCFF-2093-419B-9EAC-E540F900EC77}" type="presOf" srcId="{0A95D7E0-3D6F-45C9-B0CE-634946DE2988}" destId="{1CB8156C-8FEF-4B55-9904-7485F9569F16}" srcOrd="0" destOrd="0" presId="urn:microsoft.com/office/officeart/2005/8/layout/chevron2"/>
    <dgm:cxn modelId="{9F395385-FBEC-42F5-B2F9-C3EAEDA56D7B}" srcId="{770462E5-8E05-4494-86D5-76A38356D8D7}" destId="{C7A8C325-C38E-4E42-880E-DC2ACF43834A}" srcOrd="2" destOrd="0" parTransId="{8CD8275D-8057-43F5-A7E1-E6F480B99BA7}" sibTransId="{039F3C5B-A451-472D-9A41-EC8011D965AC}"/>
    <dgm:cxn modelId="{E7F65F8B-1E67-469E-BFF2-77267D22FEBC}" type="presOf" srcId="{C4783DC1-7972-4A74-A3B4-FFC1295F18D2}" destId="{8F81F45A-41AE-410E-B510-652512095D27}" srcOrd="0" destOrd="2" presId="urn:microsoft.com/office/officeart/2005/8/layout/chevron2"/>
    <dgm:cxn modelId="{0067F949-E760-4113-B54D-C2EA5224BE85}" srcId="{B63622A2-AF8E-4167-A911-EE38344BF78F}" destId="{0A95D7E0-3D6F-45C9-B0CE-634946DE2988}" srcOrd="1" destOrd="0" parTransId="{C54BF565-1394-4DDF-ADFE-F29C4F49B92C}" sibTransId="{88229BEA-EC8F-40A0-BB6C-2539418E9DA0}"/>
    <dgm:cxn modelId="{CBC905D1-B987-458C-96FA-37299D5DE38E}" srcId="{0A95D7E0-3D6F-45C9-B0CE-634946DE2988}" destId="{E8FC7C0A-FBA9-4713-A150-4FB9EAF39C85}" srcOrd="1" destOrd="0" parTransId="{B60F55C9-E9A8-42BB-B922-F9D455840F01}" sibTransId="{229F66C1-946D-4F57-907D-41A290480AFE}"/>
    <dgm:cxn modelId="{50E2C603-C714-474D-8ECE-4D1A93E3F2BC}" srcId="{511F3A64-C048-4AFE-BFAA-E0E3AC242F3D}" destId="{A1929928-4908-42F9-86DC-98E0835FD851}" srcOrd="1" destOrd="0" parTransId="{ABB6D933-9E6D-43FC-BA7B-9C1239D20F4C}" sibTransId="{49E5ADAB-668D-4ABE-B029-224BC33AFE88}"/>
    <dgm:cxn modelId="{A9C27276-20A7-4B5D-AFEA-5EB4B5810D77}" type="presOf" srcId="{0DCE8B61-5B7F-42CF-AC3F-35656A92083A}" destId="{FC962972-0C30-4DCA-A4E1-C32BFF3F27E5}" srcOrd="0" destOrd="1" presId="urn:microsoft.com/office/officeart/2005/8/layout/chevron2"/>
    <dgm:cxn modelId="{0473CB34-68A1-4C00-90DB-F9A0B5233EF5}" srcId="{32FB334C-2BE0-4D3D-8B92-3190C75A061E}" destId="{706709E0-4502-48FA-B937-349039B39FBD}" srcOrd="0" destOrd="0" parTransId="{8CBAA410-F031-4E58-906A-FC42CF8333FD}" sibTransId="{A432A42F-4D0F-4C47-A339-51793DD70A0E}"/>
    <dgm:cxn modelId="{F6D65EF5-7E55-4FC8-BB2F-25994DD3C7A5}" type="presOf" srcId="{0CC6D894-C415-4FB9-9E74-8EAB2A7575DD}" destId="{8F81F45A-41AE-410E-B510-652512095D27}" srcOrd="0" destOrd="0" presId="urn:microsoft.com/office/officeart/2005/8/layout/chevron2"/>
    <dgm:cxn modelId="{E9396AF9-BA49-493E-BDB5-664796C47D14}" srcId="{511F3A64-C048-4AFE-BFAA-E0E3AC242F3D}" destId="{0CC6D894-C415-4FB9-9E74-8EAB2A7575DD}" srcOrd="0" destOrd="0" parTransId="{69F8CF74-BF48-45C1-8FBC-66C1F519CFE9}" sibTransId="{41DEACD6-8F93-46E1-A4A9-776D3A27B095}"/>
    <dgm:cxn modelId="{9D3BC0A0-9816-4D01-BB46-3BD21A01FE45}" srcId="{0A95D7E0-3D6F-45C9-B0CE-634946DE2988}" destId="{DA236B05-136A-447B-BBDE-E8F79BB49C0B}" srcOrd="0" destOrd="0" parTransId="{F4997E9D-6E7D-40BE-AEF8-854762A750E8}" sibTransId="{52E08D38-EBB3-4FAA-AB86-2A176C4417A6}"/>
    <dgm:cxn modelId="{9F46EF4C-4B21-4BC4-B25E-D7696F95BDED}" srcId="{B63622A2-AF8E-4167-A911-EE38344BF78F}" destId="{770462E5-8E05-4494-86D5-76A38356D8D7}" srcOrd="3" destOrd="0" parTransId="{060E2A7F-0F28-401F-BF80-7C1AEAC21270}" sibTransId="{A9B91E51-ABAC-409A-BB31-D8C4F20E7DE8}"/>
    <dgm:cxn modelId="{DCA26588-781E-4275-994C-A4CC63BCFBD3}" type="presOf" srcId="{8E756022-94F9-4452-B4B0-33EA0B355770}" destId="{39A8D2A1-2DF2-46B3-82B1-8CCE66624232}" srcOrd="0" destOrd="0" presId="urn:microsoft.com/office/officeart/2005/8/layout/chevron2"/>
    <dgm:cxn modelId="{E87CE224-D766-4837-B05E-87A0CD66F474}" type="presOf" srcId="{C7A8C325-C38E-4E42-880E-DC2ACF43834A}" destId="{39A8D2A1-2DF2-46B3-82B1-8CCE66624232}" srcOrd="0" destOrd="2" presId="urn:microsoft.com/office/officeart/2005/8/layout/chevron2"/>
    <dgm:cxn modelId="{347E36B3-5AC6-4BEB-B245-839C82404708}" type="presParOf" srcId="{ED7E786E-4F00-4D44-947B-18F7F09FF323}" destId="{26B89A73-9182-4B2F-8321-C7293DB4F12D}" srcOrd="0" destOrd="0" presId="urn:microsoft.com/office/officeart/2005/8/layout/chevron2"/>
    <dgm:cxn modelId="{91B753E8-D70A-45A3-9249-7A1FD1DCD77B}" type="presParOf" srcId="{26B89A73-9182-4B2F-8321-C7293DB4F12D}" destId="{0DBDEB3C-CED5-42BD-A4D2-8A980C323FCE}" srcOrd="0" destOrd="0" presId="urn:microsoft.com/office/officeart/2005/8/layout/chevron2"/>
    <dgm:cxn modelId="{C49CB9CD-3454-479A-BAC4-4B345DF3380B}" type="presParOf" srcId="{26B89A73-9182-4B2F-8321-C7293DB4F12D}" destId="{8F81F45A-41AE-410E-B510-652512095D27}" srcOrd="1" destOrd="0" presId="urn:microsoft.com/office/officeart/2005/8/layout/chevron2"/>
    <dgm:cxn modelId="{525B9272-F5D3-4704-B753-CDC046657E1F}" type="presParOf" srcId="{ED7E786E-4F00-4D44-947B-18F7F09FF323}" destId="{0301A929-10C1-4ABB-A005-FD17B7C4F138}" srcOrd="1" destOrd="0" presId="urn:microsoft.com/office/officeart/2005/8/layout/chevron2"/>
    <dgm:cxn modelId="{DEDA92EE-6F30-494B-8E0F-D6A22EE16F54}" type="presParOf" srcId="{ED7E786E-4F00-4D44-947B-18F7F09FF323}" destId="{C41291CC-7796-464B-A491-A6B27992E272}" srcOrd="2" destOrd="0" presId="urn:microsoft.com/office/officeart/2005/8/layout/chevron2"/>
    <dgm:cxn modelId="{71291F82-9E24-4C06-B8C0-30D0FF83C417}" type="presParOf" srcId="{C41291CC-7796-464B-A491-A6B27992E272}" destId="{1CB8156C-8FEF-4B55-9904-7485F9569F16}" srcOrd="0" destOrd="0" presId="urn:microsoft.com/office/officeart/2005/8/layout/chevron2"/>
    <dgm:cxn modelId="{55A6754B-163A-4DBE-8AAE-D0E560A832CA}" type="presParOf" srcId="{C41291CC-7796-464B-A491-A6B27992E272}" destId="{AF79BB35-FC34-4F18-9C9E-B79EC7BBD981}" srcOrd="1" destOrd="0" presId="urn:microsoft.com/office/officeart/2005/8/layout/chevron2"/>
    <dgm:cxn modelId="{12F8A95A-E9C2-4D9A-9274-1FE457B3B393}" type="presParOf" srcId="{ED7E786E-4F00-4D44-947B-18F7F09FF323}" destId="{8ABE929B-9F61-4CCF-9153-5B7B089FC899}" srcOrd="3" destOrd="0" presId="urn:microsoft.com/office/officeart/2005/8/layout/chevron2"/>
    <dgm:cxn modelId="{75882663-8C22-476F-8816-8119DDFA9DDD}" type="presParOf" srcId="{ED7E786E-4F00-4D44-947B-18F7F09FF323}" destId="{82293B7E-51AE-4B30-BA70-1E0F15205113}" srcOrd="4" destOrd="0" presId="urn:microsoft.com/office/officeart/2005/8/layout/chevron2"/>
    <dgm:cxn modelId="{09FECA13-CA02-4E74-9205-F8BFB8BD9F5D}" type="presParOf" srcId="{82293B7E-51AE-4B30-BA70-1E0F15205113}" destId="{77A1D60C-7454-4E0A-AFAF-1CB4A31308BD}" srcOrd="0" destOrd="0" presId="urn:microsoft.com/office/officeart/2005/8/layout/chevron2"/>
    <dgm:cxn modelId="{B6476BEE-3263-4CAC-B6D1-A97A8D717E13}" type="presParOf" srcId="{82293B7E-51AE-4B30-BA70-1E0F15205113}" destId="{FC962972-0C30-4DCA-A4E1-C32BFF3F27E5}" srcOrd="1" destOrd="0" presId="urn:microsoft.com/office/officeart/2005/8/layout/chevron2"/>
    <dgm:cxn modelId="{DE2A85C3-6AD6-4C05-9823-0CB6165CA3A5}" type="presParOf" srcId="{ED7E786E-4F00-4D44-947B-18F7F09FF323}" destId="{4E355E58-594F-40DC-B7C6-7C7677860554}" srcOrd="5" destOrd="0" presId="urn:microsoft.com/office/officeart/2005/8/layout/chevron2"/>
    <dgm:cxn modelId="{2739AAF3-0895-464D-A091-58464B6C638C}" type="presParOf" srcId="{ED7E786E-4F00-4D44-947B-18F7F09FF323}" destId="{3520F336-5843-45BB-BD2A-11530EBF7F55}" srcOrd="6" destOrd="0" presId="urn:microsoft.com/office/officeart/2005/8/layout/chevron2"/>
    <dgm:cxn modelId="{C00376A6-5EB7-4CB2-B6A3-EA660D6C9B6F}" type="presParOf" srcId="{3520F336-5843-45BB-BD2A-11530EBF7F55}" destId="{C5E9D99F-E3BC-4F27-893D-EBC1EB1A2496}" srcOrd="0" destOrd="0" presId="urn:microsoft.com/office/officeart/2005/8/layout/chevron2"/>
    <dgm:cxn modelId="{43B4E77F-C164-4B37-B818-C5A65220BBC4}" type="presParOf" srcId="{3520F336-5843-45BB-BD2A-11530EBF7F55}" destId="{39A8D2A1-2DF2-46B3-82B1-8CCE66624232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BDEB3C-CED5-42BD-A4D2-8A980C323FCE}">
      <dsp:nvSpPr>
        <dsp:cNvPr id="0" name=""/>
        <dsp:cNvSpPr/>
      </dsp:nvSpPr>
      <dsp:spPr>
        <a:xfrm rot="5400000">
          <a:off x="-239649" y="247450"/>
          <a:ext cx="1597662" cy="11183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i="1" kern="1200" dirty="0" smtClean="0">
              <a:solidFill>
                <a:srgbClr val="7030A0"/>
              </a:solidFill>
            </a:rPr>
            <a:t>ДЕТИ</a:t>
          </a:r>
          <a:endParaRPr lang="ru-RU" sz="3100" b="1" i="1" kern="1200" dirty="0">
            <a:solidFill>
              <a:srgbClr val="7030A0"/>
            </a:solidFill>
          </a:endParaRPr>
        </a:p>
      </dsp:txBody>
      <dsp:txXfrm rot="5400000">
        <a:off x="-239649" y="247450"/>
        <a:ext cx="1597662" cy="1118363"/>
      </dsp:txXfrm>
    </dsp:sp>
    <dsp:sp modelId="{8F81F45A-41AE-410E-B510-652512095D27}">
      <dsp:nvSpPr>
        <dsp:cNvPr id="0" name=""/>
        <dsp:cNvSpPr/>
      </dsp:nvSpPr>
      <dsp:spPr>
        <a:xfrm rot="5400000">
          <a:off x="4383341" y="-3257176"/>
          <a:ext cx="1038480" cy="7568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7030A0"/>
              </a:solidFill>
            </a:rPr>
            <a:t>Расширение активного и пассивного словаря;</a:t>
          </a:r>
          <a:endParaRPr lang="ru-RU" sz="1600" kern="1200" dirty="0">
            <a:solidFill>
              <a:srgbClr val="7030A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7030A0"/>
              </a:solidFill>
            </a:rPr>
            <a:t>Элементарные понятия и представления о растениях;</a:t>
          </a:r>
          <a:endParaRPr lang="ru-RU" sz="1600" kern="1200" dirty="0">
            <a:solidFill>
              <a:srgbClr val="7030A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7030A0"/>
              </a:solidFill>
            </a:rPr>
            <a:t>Узнавать растения по внешнему виду, цвету, форме, размеру и запаху;</a:t>
          </a:r>
          <a:endParaRPr lang="ru-RU" sz="1600" kern="1200" dirty="0">
            <a:solidFill>
              <a:srgbClr val="7030A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7030A0"/>
              </a:solidFill>
            </a:rPr>
            <a:t>Развитие мелкой моторики (пальчиковые игры, методы и приёмы ИЗО).</a:t>
          </a:r>
          <a:endParaRPr lang="ru-RU" sz="1600" kern="1200" dirty="0">
            <a:solidFill>
              <a:srgbClr val="7030A0"/>
            </a:solidFill>
          </a:endParaRPr>
        </a:p>
      </dsp:txBody>
      <dsp:txXfrm rot="5400000">
        <a:off x="4383341" y="-3257176"/>
        <a:ext cx="1038480" cy="7568436"/>
      </dsp:txXfrm>
    </dsp:sp>
    <dsp:sp modelId="{1CB8156C-8FEF-4B55-9904-7485F9569F16}">
      <dsp:nvSpPr>
        <dsp:cNvPr id="0" name=""/>
        <dsp:cNvSpPr/>
      </dsp:nvSpPr>
      <dsp:spPr>
        <a:xfrm rot="5400000">
          <a:off x="-239649" y="1701916"/>
          <a:ext cx="1597662" cy="11183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7030A0"/>
              </a:solidFill>
            </a:rPr>
            <a:t>Воспитатели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7030A0"/>
              </a:solidFill>
            </a:rPr>
            <a:t>группы</a:t>
          </a:r>
          <a:endParaRPr lang="ru-RU" sz="1600" b="1" i="1" kern="1200" dirty="0">
            <a:solidFill>
              <a:srgbClr val="7030A0"/>
            </a:solidFill>
          </a:endParaRPr>
        </a:p>
      </dsp:txBody>
      <dsp:txXfrm rot="5400000">
        <a:off x="-239649" y="1701916"/>
        <a:ext cx="1597662" cy="1118363"/>
      </dsp:txXfrm>
    </dsp:sp>
    <dsp:sp modelId="{AF79BB35-FC34-4F18-9C9E-B79EC7BBD981}">
      <dsp:nvSpPr>
        <dsp:cNvPr id="0" name=""/>
        <dsp:cNvSpPr/>
      </dsp:nvSpPr>
      <dsp:spPr>
        <a:xfrm rot="5400000">
          <a:off x="4383068" y="-1802437"/>
          <a:ext cx="1039026" cy="7568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7030A0"/>
              </a:solidFill>
            </a:rPr>
            <a:t>Расширение знаний и опыта работы по формированию элементарных экологических представлений у детей группы;</a:t>
          </a:r>
          <a:endParaRPr lang="ru-RU" sz="1600" kern="1200" dirty="0">
            <a:solidFill>
              <a:srgbClr val="7030A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7030A0"/>
              </a:solidFill>
            </a:rPr>
            <a:t>Использование методов и приёмов по развитию у детей способностей к продуктивной деятельности.</a:t>
          </a:r>
          <a:endParaRPr lang="ru-RU" sz="1600" kern="1200" dirty="0">
            <a:solidFill>
              <a:srgbClr val="7030A0"/>
            </a:solidFill>
          </a:endParaRPr>
        </a:p>
      </dsp:txBody>
      <dsp:txXfrm rot="5400000">
        <a:off x="4383068" y="-1802437"/>
        <a:ext cx="1039026" cy="7568436"/>
      </dsp:txXfrm>
    </dsp:sp>
    <dsp:sp modelId="{77A1D60C-7454-4E0A-AFAF-1CB4A31308BD}">
      <dsp:nvSpPr>
        <dsp:cNvPr id="0" name=""/>
        <dsp:cNvSpPr/>
      </dsp:nvSpPr>
      <dsp:spPr>
        <a:xfrm rot="5400000">
          <a:off x="-239649" y="3156383"/>
          <a:ext cx="1597662" cy="11183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7030A0"/>
              </a:solidFill>
            </a:rPr>
            <a:t>Родители</a:t>
          </a:r>
          <a:endParaRPr lang="ru-RU" sz="1600" b="1" i="1" kern="1200" dirty="0">
            <a:solidFill>
              <a:srgbClr val="7030A0"/>
            </a:solidFill>
          </a:endParaRPr>
        </a:p>
      </dsp:txBody>
      <dsp:txXfrm rot="5400000">
        <a:off x="-239649" y="3156383"/>
        <a:ext cx="1597662" cy="1118363"/>
      </dsp:txXfrm>
    </dsp:sp>
    <dsp:sp modelId="{FC962972-0C30-4DCA-A4E1-C32BFF3F27E5}">
      <dsp:nvSpPr>
        <dsp:cNvPr id="0" name=""/>
        <dsp:cNvSpPr/>
      </dsp:nvSpPr>
      <dsp:spPr>
        <a:xfrm rot="5400000">
          <a:off x="4383341" y="-348243"/>
          <a:ext cx="1038480" cy="7568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7030A0"/>
              </a:solidFill>
            </a:rPr>
            <a:t>Взаимодействие воспитателей и родителей по ознакомлению детей с растениями;</a:t>
          </a:r>
          <a:endParaRPr lang="ru-RU" sz="1800" kern="1200" dirty="0">
            <a:solidFill>
              <a:srgbClr val="7030A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7030A0"/>
              </a:solidFill>
            </a:rPr>
            <a:t>Проведение консультаций, бесед, совместных мероприятий по теме проекта.</a:t>
          </a:r>
          <a:endParaRPr lang="ru-RU" sz="1800" kern="1200" dirty="0">
            <a:solidFill>
              <a:srgbClr val="7030A0"/>
            </a:solidFill>
          </a:endParaRPr>
        </a:p>
      </dsp:txBody>
      <dsp:txXfrm rot="5400000">
        <a:off x="4383341" y="-348243"/>
        <a:ext cx="1038480" cy="7568436"/>
      </dsp:txXfrm>
    </dsp:sp>
    <dsp:sp modelId="{C5E9D99F-E3BC-4F27-893D-EBC1EB1A2496}">
      <dsp:nvSpPr>
        <dsp:cNvPr id="0" name=""/>
        <dsp:cNvSpPr/>
      </dsp:nvSpPr>
      <dsp:spPr>
        <a:xfrm rot="5400000">
          <a:off x="-239649" y="4610849"/>
          <a:ext cx="1597662" cy="11183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rgbClr val="7030A0"/>
              </a:solidFill>
            </a:rPr>
            <a:t>Педагоги</a:t>
          </a:r>
          <a:endParaRPr lang="ru-RU" sz="3200" b="1" i="1" kern="1200" dirty="0">
            <a:solidFill>
              <a:srgbClr val="7030A0"/>
            </a:solidFill>
          </a:endParaRPr>
        </a:p>
      </dsp:txBody>
      <dsp:txXfrm rot="5400000">
        <a:off x="-239649" y="4610849"/>
        <a:ext cx="1597662" cy="1118363"/>
      </dsp:txXfrm>
    </dsp:sp>
    <dsp:sp modelId="{39A8D2A1-2DF2-46B3-82B1-8CCE66624232}">
      <dsp:nvSpPr>
        <dsp:cNvPr id="0" name=""/>
        <dsp:cNvSpPr/>
      </dsp:nvSpPr>
      <dsp:spPr>
        <a:xfrm rot="5400000">
          <a:off x="4383341" y="1106222"/>
          <a:ext cx="1038480" cy="7568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7030A0"/>
              </a:solidFill>
            </a:rPr>
            <a:t>Обобщение опыта работы по теме проекта на педсоветах;</a:t>
          </a:r>
          <a:endParaRPr lang="ru-RU" sz="1800" kern="1200" dirty="0">
            <a:solidFill>
              <a:srgbClr val="7030A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7030A0"/>
              </a:solidFill>
            </a:rPr>
            <a:t>Обмен педагогическими идеями и наработками.</a:t>
          </a:r>
          <a:endParaRPr lang="ru-RU" sz="1800" kern="1200" dirty="0">
            <a:solidFill>
              <a:srgbClr val="7030A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rgbClr val="7030A0"/>
            </a:solidFill>
          </a:endParaRPr>
        </a:p>
      </dsp:txBody>
      <dsp:txXfrm rot="5400000">
        <a:off x="4383341" y="1106222"/>
        <a:ext cx="1038480" cy="7568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E3F29AC-A13F-4CE4-AEE0-361781EB9C78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76402B5-77B3-4A55-A7F2-9C662EEF3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201B7-D0AA-4B4B-A835-938487B49D2E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E9405-3176-47E1-A728-938D58792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A1347-B767-48C7-823A-D674BA6D5B4C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588BF-9C30-43AD-80F8-E1ACF9769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D72AE-A477-468D-9B3E-83AE95C48AE2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A94BE-1FC3-4233-A33B-78DDEFA83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9E444-B390-4213-8D47-597061CAA4FF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E9DDE-3FC0-4E2E-B7A3-31DD14F8D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221FF-32C6-4AF2-A7A3-1EA072787850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F91F0-F668-4D47-A90E-6F33F3ED9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64E3E-3FD3-4D91-A7B0-5F8619F4A770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E0D10-C384-4117-A5F3-C53A0CE23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C62B8-C92E-4E65-9F07-1D75E73825C8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2419C-45AA-4794-9035-CA4F862CC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ECB0-3208-4149-A5F0-0FA16EC134D7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570DC-D9E2-4090-B1B1-7CF6FC1B6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E4618-A116-44B5-B6E6-45BB41797063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FA541-8F05-4221-ADFC-3BCAC1C5E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E4F9-C5F2-4CF9-86D8-48EDA916FC4D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0D0E6-E571-4A9E-A591-44885AD9A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62D25-3781-41A9-91AC-0B0E77989009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1BBF5-AD74-42AA-851B-9798C68EE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6E3B19-0E87-4013-800D-DAF6B0FA0D32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ACC65E-29DB-4C6C-9C28-851E23674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_________Microsoft_Office_Word1.docx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1008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Летний проект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работы с детьми группа «бабочки»</a:t>
            </a: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 2010-2015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год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412875"/>
            <a:ext cx="8458200" cy="6477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«Цветы садовые и луговые»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060848"/>
            <a:ext cx="316803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060848"/>
            <a:ext cx="331152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609329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Воспитатели: Ковальчук Л.А., Елисеева Т.В.</a:t>
            </a:r>
            <a:endParaRPr lang="ru-RU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Подборка  стихов  и  загадок  о  цветах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6713"/>
            <a:ext cx="2611016" cy="3024335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«Роза» В. </a:t>
            </a:r>
            <a:r>
              <a:rPr lang="ru-RU" sz="1800" dirty="0" err="1" smtClean="0">
                <a:solidFill>
                  <a:srgbClr val="7030A0"/>
                </a:solidFill>
              </a:rPr>
              <a:t>Мирясова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В саду благоухаю,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Роняю лепестки,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Я красотой сияю,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Но остры коготки.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Дала я имя цвету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За тёплый солнца свет,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Я благодарна лету –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Цветка нарядней нет!</a:t>
            </a:r>
          </a:p>
          <a:p>
            <a:pPr>
              <a:buNone/>
            </a:pPr>
            <a:endParaRPr lang="ru-RU" sz="16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836712"/>
            <a:ext cx="33123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«Нарцисс» В. </a:t>
            </a:r>
            <a:r>
              <a:rPr lang="ru-RU" dirty="0" err="1" smtClean="0">
                <a:solidFill>
                  <a:srgbClr val="7030A0"/>
                </a:solidFill>
              </a:rPr>
              <a:t>Мирясова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Я цветочек не парадный,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Но весёлый и нарядный,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Жёлтый или белый,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Как подснежник, смелый.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Я мороза не боюсь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И на клумбе появлюсь,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Будет вам весною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Веселей со мною.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3429000"/>
            <a:ext cx="36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«Незабудки» С. </a:t>
            </a:r>
            <a:r>
              <a:rPr lang="ru-RU" dirty="0" err="1" smtClean="0">
                <a:solidFill>
                  <a:srgbClr val="7030A0"/>
                </a:solidFill>
              </a:rPr>
              <a:t>Поверков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Я иду, иду лугами,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Незабудки под ногами.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Посмотрите, сколько их,</a:t>
            </a:r>
          </a:p>
          <a:p>
            <a:r>
              <a:rPr lang="ru-RU" sz="1600" dirty="0" err="1" smtClean="0">
                <a:solidFill>
                  <a:srgbClr val="7030A0"/>
                </a:solidFill>
              </a:rPr>
              <a:t>Бирюзово</a:t>
            </a:r>
            <a:r>
              <a:rPr lang="ru-RU" sz="1600" dirty="0" smtClean="0">
                <a:solidFill>
                  <a:srgbClr val="7030A0"/>
                </a:solidFill>
              </a:rPr>
              <a:t> - голубых!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Словно небо красил кто-то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Вот весёлая работа! –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И оттуда, с высоты,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Краской брызнул на цветы.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Если летом на болоте,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Нежные цветы найдёте,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Не теряйте ни минутки,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Собирайте незабудки!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Подборка  стихов  и  загадок  о  цветах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5"/>
            <a:ext cx="3043064" cy="2520280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«Загадка»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Шёл я лугом по тропинке,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Видел солнце на травинке.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Но совсем не горячи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Солнца белые лучи.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                             (Ромашка)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1124744"/>
            <a:ext cx="30243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«Загадка»</a:t>
            </a:r>
          </a:p>
          <a:p>
            <a:endParaRPr lang="ru-RU" sz="1600" dirty="0" smtClean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На кустах, в саду растёт,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Запах сладкий, словно мёд.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Но нередко льются слёзы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Тех, кто рвёт руками …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                                    (Розы)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3717032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«Загадка»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Синенький звонок висит,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Никогда он не звенит.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                      (Колокольчик)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5040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Дидактические  игры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47260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</a:rPr>
              <a:t>«Найди такой же цветок»;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</a:rPr>
              <a:t>«Угадай и назови цветок»;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</a:rPr>
              <a:t>«Что сначала, что потом»;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</a:rPr>
              <a:t>«Выложи цветок»;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</a:rPr>
              <a:t>«Отгадай загадку»;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</a:rPr>
              <a:t>«Найди и назови»;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</a:rPr>
              <a:t>«Там и тут, там и тут одуванчики цветут»;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</a:rPr>
              <a:t>«Понюхай и назови цветок»;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</a:rPr>
              <a:t>«Угадай цветок по описанию»;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</a:rPr>
              <a:t>«Угадай цветок по цвету и величине»;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</a:rPr>
              <a:t>«Поищи такой же цветок»;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</a:rPr>
              <a:t>«Найди по описанию».</a:t>
            </a:r>
          </a:p>
          <a:p>
            <a:pPr>
              <a:buFont typeface="Wingdings" pitchFamily="2" charset="2"/>
              <a:buChar char="v"/>
            </a:pP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Опытническая  деятельность с детьми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7030A0"/>
                </a:solidFill>
              </a:rPr>
              <a:t>Обследование одуванчика, его строение: стебель, лепестки, цветок. После цветения цветка появляются пушинки – семена одуванчика.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     На семена-пушинки можно подуть и они разлетятся в разные стороны и т.д.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7030A0"/>
                </a:solidFill>
              </a:rPr>
              <a:t>Выкопать цветы одуванчика и пересадить на клумбу нашего участка. Наблюдать с детьми и отмечать, как цветы приживаются. Обратить внимание детей на то, какие цветы быстрее будут расти, какие зацветут.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7030A0"/>
                </a:solidFill>
              </a:rPr>
              <a:t>Посеять семена цветов на клумбы и наблюдать в течение лета за ростом и цветением. Беседовать с детьми об изменениях.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Двигательная  деятельность  с  детьми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</a:rPr>
              <a:t>«Утренняя гимнастика» :</a:t>
            </a:r>
            <a:r>
              <a:rPr lang="ru-RU" sz="2000" dirty="0" smtClean="0">
                <a:solidFill>
                  <a:srgbClr val="7030A0"/>
                </a:solidFill>
              </a:rPr>
              <a:t> «Лютики - ромашки», «Колокольчики звенят», «Одуванчики летят»;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</a:rPr>
              <a:t>«Дыхательная гимнастика» : </a:t>
            </a:r>
            <a:r>
              <a:rPr lang="ru-RU" sz="2000" dirty="0" smtClean="0">
                <a:solidFill>
                  <a:srgbClr val="7030A0"/>
                </a:solidFill>
              </a:rPr>
              <a:t>«Василёк», «Понюхаем цветочек»;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    </a:t>
            </a:r>
            <a:r>
              <a:rPr lang="ru-RU" sz="2000" dirty="0" smtClean="0">
                <a:solidFill>
                  <a:srgbClr val="7030A0"/>
                </a:solidFill>
              </a:rPr>
              <a:t>«Подуем на одуванчик»;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</a:rPr>
              <a:t>«Пальчиковые игры» : </a:t>
            </a:r>
            <a:r>
              <a:rPr lang="ru-RU" sz="2000" dirty="0" smtClean="0">
                <a:solidFill>
                  <a:srgbClr val="7030A0"/>
                </a:solidFill>
              </a:rPr>
              <a:t>«Цветок», «Бабочка», «Раскройся цветок»;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</a:rPr>
              <a:t>«Подвижные игры» : </a:t>
            </a:r>
            <a:r>
              <a:rPr lang="ru-RU" sz="2000" dirty="0" smtClean="0">
                <a:solidFill>
                  <a:srgbClr val="7030A0"/>
                </a:solidFill>
              </a:rPr>
              <a:t>«Цветочная полянка», «Кружит, кружит ветерок с одуванчиков пушок!».</a:t>
            </a:r>
          </a:p>
          <a:p>
            <a:pPr>
              <a:buFont typeface="Wingdings" pitchFamily="2" charset="2"/>
              <a:buChar char="v"/>
            </a:pP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4320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Совместная работа воспитателей с детьми. </a:t>
            </a:r>
            <a:br>
              <a:rPr lang="ru-RU" sz="2400" b="1" dirty="0" smtClean="0"/>
            </a:br>
            <a:r>
              <a:rPr lang="ru-RU" sz="2400" b="1" dirty="0" smtClean="0"/>
              <a:t>2 мл. группа.</a:t>
            </a:r>
            <a:endParaRPr lang="ru-RU" sz="2400" b="1" dirty="0"/>
          </a:p>
        </p:txBody>
      </p:sp>
      <p:pic>
        <p:nvPicPr>
          <p:cNvPr id="4" name="Содержимое 3" descr="DSC041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980728"/>
            <a:ext cx="4248471" cy="3096344"/>
          </a:xfrm>
        </p:spPr>
      </p:pic>
      <p:pic>
        <p:nvPicPr>
          <p:cNvPr id="5" name="Рисунок 4" descr="DSC04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501008"/>
            <a:ext cx="453650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187624" y="4221089"/>
            <a:ext cx="28803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</a:rPr>
              <a:t>- Эй, ромашки,</a:t>
            </a:r>
            <a:br>
              <a:rPr lang="ru-RU" dirty="0" smtClean="0">
                <a:latin typeface="Times New Roman"/>
              </a:rPr>
            </a:br>
            <a:r>
              <a:rPr lang="ru-RU" dirty="0" smtClean="0">
                <a:latin typeface="Times New Roman"/>
              </a:rPr>
              <a:t>Дайте мне ответ:</a:t>
            </a:r>
            <a:br>
              <a:rPr lang="ru-RU" dirty="0" smtClean="0">
                <a:latin typeface="Times New Roman"/>
              </a:rPr>
            </a:br>
            <a:r>
              <a:rPr lang="ru-RU" dirty="0" smtClean="0">
                <a:latin typeface="Times New Roman"/>
              </a:rPr>
              <a:t>Вы откуда,</a:t>
            </a:r>
            <a:br>
              <a:rPr lang="ru-RU" dirty="0" smtClean="0">
                <a:latin typeface="Times New Roman"/>
              </a:rPr>
            </a:br>
            <a:r>
              <a:rPr lang="ru-RU" dirty="0" smtClean="0">
                <a:latin typeface="Times New Roman"/>
              </a:rPr>
              <a:t>Если не секрет?</a:t>
            </a:r>
            <a:br>
              <a:rPr lang="ru-RU" dirty="0" smtClean="0">
                <a:latin typeface="Times New Roman"/>
              </a:rPr>
            </a:br>
            <a:r>
              <a:rPr lang="ru-RU" dirty="0" smtClean="0">
                <a:latin typeface="Times New Roman"/>
              </a:rPr>
              <a:t>- Не секрет, -</a:t>
            </a:r>
            <a:br>
              <a:rPr lang="ru-RU" dirty="0" smtClean="0">
                <a:latin typeface="Times New Roman"/>
              </a:rPr>
            </a:br>
            <a:r>
              <a:rPr lang="ru-RU" dirty="0" smtClean="0">
                <a:latin typeface="Times New Roman"/>
              </a:rPr>
              <a:t>ответили ромашки, -</a:t>
            </a:r>
            <a:br>
              <a:rPr lang="ru-RU" dirty="0" smtClean="0">
                <a:latin typeface="Times New Roman"/>
              </a:rPr>
            </a:br>
            <a:r>
              <a:rPr lang="ru-RU" dirty="0" smtClean="0">
                <a:latin typeface="Times New Roman"/>
              </a:rPr>
              <a:t>Нас носило солнышко</a:t>
            </a:r>
            <a:br>
              <a:rPr lang="ru-RU" dirty="0" smtClean="0">
                <a:latin typeface="Times New Roman"/>
              </a:rPr>
            </a:br>
            <a:r>
              <a:rPr lang="ru-RU" dirty="0" smtClean="0">
                <a:latin typeface="Times New Roman"/>
              </a:rPr>
              <a:t>В кармашке!</a:t>
            </a:r>
            <a:br>
              <a:rPr lang="ru-RU" dirty="0" smtClean="0">
                <a:latin typeface="Times New Roman"/>
              </a:rPr>
            </a:br>
            <a:r>
              <a:rPr lang="ru-RU" i="1" dirty="0" smtClean="0">
                <a:latin typeface="Times New Roman"/>
              </a:rPr>
              <a:t>В. Орлов</a:t>
            </a:r>
            <a:br>
              <a:rPr lang="ru-RU" i="1" dirty="0" smtClean="0">
                <a:latin typeface="Times New Roman"/>
              </a:rPr>
            </a:br>
            <a:r>
              <a:rPr lang="ru-RU" i="1" dirty="0" smtClean="0">
                <a:latin typeface="Times New Roman"/>
              </a:rPr>
              <a:t/>
            </a:r>
            <a:br>
              <a:rPr lang="ru-RU" i="1" dirty="0" smtClean="0">
                <a:latin typeface="Times New Roman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980728"/>
            <a:ext cx="2502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/>
              </a:rPr>
              <a:t/>
            </a:r>
            <a:br>
              <a:rPr lang="ru-RU" i="1" dirty="0" smtClean="0">
                <a:latin typeface="Times New Roman"/>
              </a:rPr>
            </a:br>
            <a:r>
              <a:rPr lang="ru-RU" i="1" dirty="0" smtClean="0">
                <a:latin typeface="Times New Roman"/>
              </a:rPr>
              <a:t/>
            </a:r>
            <a:br>
              <a:rPr lang="ru-RU" i="1" dirty="0" smtClean="0">
                <a:latin typeface="Times New Roman"/>
              </a:rPr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8593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Times New Roman"/>
              </a:rPr>
              <a:t/>
            </a:r>
            <a:br>
              <a:rPr lang="ru-RU" i="1" dirty="0" smtClean="0">
                <a:latin typeface="Times New Roman"/>
              </a:rPr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908720"/>
            <a:ext cx="4067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</a:rPr>
              <a:t>Белые ромашки-сестрички,</a:t>
            </a:r>
            <a:br>
              <a:rPr lang="ru-RU" dirty="0" smtClean="0">
                <a:latin typeface="Times New Roman"/>
              </a:rPr>
            </a:br>
            <a:r>
              <a:rPr lang="ru-RU" dirty="0" smtClean="0">
                <a:latin typeface="Times New Roman"/>
              </a:rPr>
              <a:t>У ромашек белые реснички.</a:t>
            </a:r>
            <a:br>
              <a:rPr lang="ru-RU" dirty="0" smtClean="0">
                <a:latin typeface="Times New Roman"/>
              </a:rPr>
            </a:br>
            <a:r>
              <a:rPr lang="ru-RU" dirty="0" smtClean="0">
                <a:latin typeface="Times New Roman"/>
              </a:rPr>
              <a:t>Пляшут среди летнего луга.</a:t>
            </a:r>
            <a:br>
              <a:rPr lang="ru-RU" dirty="0" smtClean="0">
                <a:latin typeface="Times New Roman"/>
              </a:rPr>
            </a:br>
            <a:r>
              <a:rPr lang="ru-RU" dirty="0" smtClean="0">
                <a:latin typeface="Times New Roman"/>
              </a:rPr>
              <a:t>До чего похожи друг на друга!</a:t>
            </a:r>
            <a:br>
              <a:rPr lang="ru-RU" dirty="0" smtClean="0">
                <a:latin typeface="Times New Roman"/>
              </a:rPr>
            </a:br>
            <a:r>
              <a:rPr lang="ru-RU" dirty="0" smtClean="0">
                <a:latin typeface="Times New Roman"/>
              </a:rPr>
              <a:t>Мальчик-ветер в дудочку дует,</a:t>
            </a:r>
            <a:br>
              <a:rPr lang="ru-RU" dirty="0" smtClean="0">
                <a:latin typeface="Times New Roman"/>
              </a:rPr>
            </a:br>
            <a:r>
              <a:rPr lang="ru-RU" dirty="0" smtClean="0">
                <a:latin typeface="Times New Roman"/>
              </a:rPr>
              <a:t>Он с ромашками польку танцует.</a:t>
            </a:r>
            <a:br>
              <a:rPr lang="ru-RU" dirty="0" smtClean="0">
                <a:latin typeface="Times New Roman"/>
              </a:rPr>
            </a:br>
            <a:r>
              <a:rPr lang="ru-RU" dirty="0" smtClean="0">
                <a:latin typeface="Times New Roman"/>
              </a:rPr>
              <a:t>Потанцует, улетит ветер:</a:t>
            </a:r>
            <a:br>
              <a:rPr lang="ru-RU" dirty="0" smtClean="0">
                <a:latin typeface="Times New Roman"/>
              </a:rPr>
            </a:br>
            <a:r>
              <a:rPr lang="ru-RU" dirty="0" smtClean="0">
                <a:latin typeface="Times New Roman"/>
              </a:rPr>
              <a:t>Мало ли ромашек на свете!</a:t>
            </a:r>
            <a:br>
              <a:rPr lang="ru-RU" dirty="0" smtClean="0">
                <a:latin typeface="Times New Roman"/>
              </a:rPr>
            </a:br>
            <a:r>
              <a:rPr lang="ru-RU" i="1" dirty="0" smtClean="0">
                <a:latin typeface="Times New Roman"/>
              </a:rPr>
              <a:t>Ф. </a:t>
            </a:r>
            <a:r>
              <a:rPr lang="ru-RU" i="1" dirty="0" err="1" smtClean="0">
                <a:latin typeface="Times New Roman"/>
              </a:rPr>
              <a:t>Грубин</a:t>
            </a:r>
            <a:r>
              <a:rPr lang="ru-RU" i="1" dirty="0" smtClean="0">
                <a:latin typeface="Times New Roman"/>
              </a:rPr>
              <a:t> </a:t>
            </a:r>
          </a:p>
          <a:p>
            <a:r>
              <a:rPr lang="ru-RU" i="1" dirty="0" smtClean="0">
                <a:latin typeface="Times New Roman"/>
              </a:rPr>
              <a:t/>
            </a:r>
            <a:br>
              <a:rPr lang="ru-RU" i="1" dirty="0" smtClean="0">
                <a:latin typeface="Times New Roman"/>
              </a:rPr>
            </a:br>
            <a:r>
              <a:rPr lang="ru-RU" i="1" dirty="0" smtClean="0">
                <a:latin typeface="Times New Roman"/>
              </a:rPr>
              <a:t/>
            </a:r>
            <a:br>
              <a:rPr lang="ru-RU" i="1" dirty="0" smtClean="0">
                <a:latin typeface="Times New Roman"/>
              </a:rPr>
            </a:br>
            <a:endParaRPr lang="ru-RU" dirty="0"/>
          </a:p>
        </p:txBody>
      </p:sp>
      <p:pic>
        <p:nvPicPr>
          <p:cNvPr id="14" name="Рисунок 13" descr="DSC041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980728"/>
            <a:ext cx="4248472" cy="3042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5040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Совместная работа воспитателей с детьми. </a:t>
            </a:r>
            <a:br>
              <a:rPr lang="ru-RU" sz="2400" b="1" dirty="0" smtClean="0"/>
            </a:br>
            <a:r>
              <a:rPr lang="ru-RU" sz="2400" b="1" dirty="0" smtClean="0"/>
              <a:t>2 мл. группа.</a:t>
            </a:r>
            <a:endParaRPr lang="ru-RU" sz="2400" dirty="0"/>
          </a:p>
        </p:txBody>
      </p:sp>
      <p:pic>
        <p:nvPicPr>
          <p:cNvPr id="5" name="Содержимое 4" descr="DSC041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1" y="908050"/>
            <a:ext cx="4104456" cy="3025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4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717033"/>
            <a:ext cx="432048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860032" y="1124744"/>
          <a:ext cx="3888432" cy="2448272"/>
        </p:xfrm>
        <a:graphic>
          <a:graphicData uri="http://schemas.openxmlformats.org/presentationml/2006/ole">
            <p:oleObj spid="_x0000_s1027" name="Точечный рисунок" r:id="rId5" imgW="1800476" imgH="1800476" progId="PBrush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932040" y="1268760"/>
            <a:ext cx="360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Одуванчик</a:t>
            </a:r>
            <a:endParaRPr lang="ru-RU" sz="11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eaLnBrk="0" hangingPunct="0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Одуванчик! До чего ж</a:t>
            </a:r>
            <a:b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Ты на облачко похож.</a:t>
            </a:r>
            <a:b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Страшно даже и взглянуть:</a:t>
            </a:r>
            <a:b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 бы облачко не сдуть!</a:t>
            </a:r>
            <a:b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Г.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Виеру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403921" y="4301480"/>
          <a:ext cx="4024064" cy="2400319"/>
        </p:xfrm>
        <a:graphic>
          <a:graphicData uri="http://schemas.openxmlformats.org/presentationml/2006/ole">
            <p:oleObj spid="_x0000_s1031" name="Точечный рисунок" r:id="rId6" imgW="1800476" imgH="1800476" progId="PBrush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395537" y="4221088"/>
          <a:ext cx="3983736" cy="2376264"/>
        </p:xfrm>
        <a:graphic>
          <a:graphicData uri="http://schemas.openxmlformats.org/presentationml/2006/ole">
            <p:oleObj spid="_x0000_s1032" name="Точечный рисунок" r:id="rId7" imgW="1800476" imgH="1800476" progId="PBrush">
              <p:embed/>
            </p:oleObj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67544" y="4437112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КОЛОКОЛЬЧИК  голубой,</a:t>
            </a:r>
            <a:endParaRPr lang="ru-RU" sz="1600" dirty="0" smtClean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lvl="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Поиграй-ка ты со мной,</a:t>
            </a:r>
            <a:endParaRPr lang="ru-RU" sz="1600" dirty="0" smtClean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lvl="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Позвони мне в свой звоночек,</a:t>
            </a:r>
            <a:endParaRPr lang="ru-RU" sz="1600" dirty="0" smtClean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lvl="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Скромный  луговой  цветочек.</a:t>
            </a:r>
          </a:p>
          <a:p>
            <a:pPr lvl="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b="1" dirty="0" smtClean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lvl="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Н. </a:t>
            </a:r>
            <a:r>
              <a:rPr lang="ru-RU" b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Майданик</a:t>
            </a:r>
            <a:endParaRPr lang="ru-RU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087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Совместная работа воспитателей с детьми. </a:t>
            </a:r>
            <a:br>
              <a:rPr lang="ru-RU" sz="2400" b="1" dirty="0" smtClean="0"/>
            </a:br>
            <a:r>
              <a:rPr lang="ru-RU" sz="2400" b="1" dirty="0" smtClean="0"/>
              <a:t>2 мл. группа.</a:t>
            </a:r>
            <a:endParaRPr lang="ru-RU" sz="2400" dirty="0"/>
          </a:p>
        </p:txBody>
      </p:sp>
      <p:pic>
        <p:nvPicPr>
          <p:cNvPr id="4" name="Содержимое 3" descr="DSC041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3" y="1093577"/>
            <a:ext cx="4214771" cy="3415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04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74995"/>
            <a:ext cx="4536504" cy="3366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932040" y="1124744"/>
          <a:ext cx="3672408" cy="2088232"/>
        </p:xfrm>
        <a:graphic>
          <a:graphicData uri="http://schemas.openxmlformats.org/presentationml/2006/ole">
            <p:oleObj spid="_x0000_s30722" name="Точечный рисунок" r:id="rId5" imgW="1800476" imgH="1800476" progId="PBrush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76056" y="1196752"/>
            <a:ext cx="33123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Чья там нежная головка</a:t>
            </a:r>
            <a:endParaRPr lang="ru-RU" sz="1600" dirty="0" smtClean="0"/>
          </a:p>
          <a:p>
            <a:pPr lvl="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 солнцу тянется неловко?</a:t>
            </a:r>
            <a:endParaRPr lang="ru-RU" sz="1600" dirty="0" smtClean="0"/>
          </a:p>
          <a:p>
            <a:pPr lvl="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ЛЮТИК, милое творенье,</a:t>
            </a:r>
            <a:endParaRPr lang="ru-RU" sz="1600" dirty="0" smtClean="0"/>
          </a:p>
          <a:p>
            <a:pPr lvl="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Про тебя стихотворенье.</a:t>
            </a:r>
          </a:p>
          <a:p>
            <a:pPr lvl="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600" b="1" dirty="0" smtClean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Н. </a:t>
            </a:r>
            <a:r>
              <a:rPr lang="ru-RU" sz="1600" b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Майданик</a:t>
            </a:r>
            <a:endParaRPr lang="ru-RU" sz="1600" b="1" dirty="0" smtClean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 lvl="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600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79512" y="4725144"/>
          <a:ext cx="3960440" cy="1800225"/>
        </p:xfrm>
        <a:graphic>
          <a:graphicData uri="http://schemas.openxmlformats.org/presentationml/2006/ole">
            <p:oleObj spid="_x0000_s30724" name="Точечный рисунок" r:id="rId6" imgW="1800476" imgH="1800476" progId="PBrush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23528" y="4797152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А красавец  ВАСИЛЕК -</a:t>
            </a:r>
            <a:endParaRPr lang="ru-RU" sz="1600" dirty="0" smtClean="0"/>
          </a:p>
          <a:p>
            <a:pPr lvl="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Гордый полевой цветок!</a:t>
            </a:r>
            <a:endParaRPr lang="ru-RU" sz="1600" dirty="0" smtClean="0"/>
          </a:p>
          <a:p>
            <a:pPr lvl="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 голубой резной короной,</a:t>
            </a:r>
            <a:endParaRPr lang="ru-RU" sz="1600" dirty="0" smtClean="0"/>
          </a:p>
          <a:p>
            <a:pPr lvl="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Как король, но нет там трона.</a:t>
            </a:r>
          </a:p>
          <a:p>
            <a:pPr lvl="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 lvl="0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Н.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Майданик</a:t>
            </a:r>
            <a:endParaRPr lang="ru-RU" sz="1600" dirty="0"/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Совместная работа воспитателей с детьми. </a:t>
            </a:r>
            <a:br>
              <a:rPr lang="ru-RU" sz="2400" b="1" dirty="0" smtClean="0"/>
            </a:br>
            <a:r>
              <a:rPr lang="ru-RU" sz="2400" b="1" dirty="0" smtClean="0"/>
              <a:t>2 мл. группа.</a:t>
            </a:r>
            <a:endParaRPr lang="ru-RU" sz="2400" dirty="0"/>
          </a:p>
        </p:txBody>
      </p:sp>
      <p:pic>
        <p:nvPicPr>
          <p:cNvPr id="4" name="Содержимое 3" descr="DSC041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4317041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04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483005"/>
            <a:ext cx="4464496" cy="3258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932040" y="1196752"/>
          <a:ext cx="3744416" cy="2088232"/>
        </p:xfrm>
        <a:graphic>
          <a:graphicData uri="http://schemas.openxmlformats.org/presentationml/2006/ole">
            <p:oleObj spid="_x0000_s31746" name="Точечный рисунок" r:id="rId5" imgW="1800476" imgH="1800476" progId="PBrush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76056" y="1268760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Катя леечку взяла,</a:t>
            </a:r>
            <a:br>
              <a:rPr lang="ru-RU" dirty="0" smtClean="0"/>
            </a:br>
            <a:r>
              <a:rPr lang="ru-RU" dirty="0" smtClean="0"/>
              <a:t>Все цветочки полила.</a:t>
            </a:r>
            <a:br>
              <a:rPr lang="ru-RU" dirty="0" smtClean="0"/>
            </a:br>
            <a:r>
              <a:rPr lang="ru-RU" dirty="0" smtClean="0"/>
              <a:t>Пусть попьют водички</a:t>
            </a:r>
            <a:br>
              <a:rPr lang="ru-RU" dirty="0" smtClean="0"/>
            </a:br>
            <a:r>
              <a:rPr lang="ru-RU" dirty="0" smtClean="0"/>
              <a:t>Цветочки-невелички.</a:t>
            </a:r>
          </a:p>
          <a:p>
            <a:endParaRPr lang="ru-RU" dirty="0" smtClean="0"/>
          </a:p>
          <a:p>
            <a:r>
              <a:rPr lang="ru-RU" dirty="0" smtClean="0"/>
              <a:t>Н. </a:t>
            </a:r>
            <a:r>
              <a:rPr lang="ru-RU" dirty="0" err="1" smtClean="0"/>
              <a:t>Нищева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51520" y="4365104"/>
          <a:ext cx="3816424" cy="2232248"/>
        </p:xfrm>
        <a:graphic>
          <a:graphicData uri="http://schemas.openxmlformats.org/presentationml/2006/ole">
            <p:oleObj spid="_x0000_s31748" name="Точечный рисунок" r:id="rId6" imgW="1800476" imgH="1800476" progId="PBrush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23528" y="4437112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Отчего зацвел цветок?" -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Мальчик спрашивает мать.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Оттого, что мы цветок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ленились поливать. </a:t>
            </a:r>
          </a:p>
          <a:p>
            <a:pPr lvl="0"/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Ф. Троицкий </a:t>
            </a:r>
            <a:endParaRPr lang="ru-RU" dirty="0" smtClean="0"/>
          </a:p>
        </p:txBody>
      </p:sp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171400"/>
            <a:ext cx="8686800" cy="158417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Совместная работа воспитателей с детьми. </a:t>
            </a:r>
            <a:br>
              <a:rPr lang="ru-RU" sz="2400" b="1" dirty="0" smtClean="0"/>
            </a:br>
            <a:r>
              <a:rPr lang="ru-RU" sz="2400" b="1" dirty="0" smtClean="0"/>
              <a:t>2 мл. группа.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600" dirty="0" smtClean="0"/>
              <a:t>КОЛЛЕКТИВНАЯ РАБОТА ДЕТЕЙ ГРУППЫ</a:t>
            </a:r>
            <a:endParaRPr lang="ru-RU" sz="2400" dirty="0"/>
          </a:p>
        </p:txBody>
      </p:sp>
      <p:pic>
        <p:nvPicPr>
          <p:cNvPr id="4" name="Содержимое 3" descr="DSC041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3" y="1557064"/>
            <a:ext cx="6552727" cy="5112296"/>
          </a:xfrm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7020272" y="1124744"/>
          <a:ext cx="1800225" cy="5544616"/>
        </p:xfrm>
        <a:graphic>
          <a:graphicData uri="http://schemas.openxmlformats.org/presentationml/2006/ole">
            <p:oleObj spid="_x0000_s32770" name="Точечный рисунок" r:id="rId4" imgW="1800476" imgH="1800476" progId="PBrush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020272" y="1484784"/>
            <a:ext cx="1800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Почему?</a:t>
            </a:r>
          </a:p>
          <a:p>
            <a:pPr lvl="0"/>
            <a:endParaRPr lang="ru-RU" sz="1200" dirty="0" smtClean="0">
              <a:ea typeface="Times New Roman" pitchFamily="18" charset="0"/>
            </a:endParaRPr>
          </a:p>
          <a:p>
            <a:pPr lvl="0" eaLnBrk="0" hangingPunct="0"/>
            <a:r>
              <a:rPr lang="ru-RU" sz="1200" dirty="0" smtClean="0">
                <a:ea typeface="Times New Roman" pitchFamily="18" charset="0"/>
              </a:rPr>
              <a:t>Почему на голове</a:t>
            </a:r>
            <a:br>
              <a:rPr lang="ru-RU" sz="1200" dirty="0" smtClean="0">
                <a:ea typeface="Times New Roman" pitchFamily="18" charset="0"/>
              </a:rPr>
            </a:br>
            <a:r>
              <a:rPr lang="ru-RU" sz="1200" dirty="0" smtClean="0">
                <a:ea typeface="Times New Roman" pitchFamily="18" charset="0"/>
              </a:rPr>
              <a:t>Не растут цветочки?</a:t>
            </a:r>
            <a:br>
              <a:rPr lang="ru-RU" sz="1200" dirty="0" smtClean="0">
                <a:ea typeface="Times New Roman" pitchFamily="18" charset="0"/>
              </a:rPr>
            </a:br>
            <a:r>
              <a:rPr lang="ru-RU" sz="1200" dirty="0" smtClean="0">
                <a:ea typeface="Times New Roman" pitchFamily="18" charset="0"/>
              </a:rPr>
              <a:t>Ведь растут они в траве</a:t>
            </a:r>
            <a:br>
              <a:rPr lang="ru-RU" sz="1200" dirty="0" smtClean="0">
                <a:ea typeface="Times New Roman" pitchFamily="18" charset="0"/>
              </a:rPr>
            </a:br>
            <a:r>
              <a:rPr lang="ru-RU" sz="1200" dirty="0" smtClean="0">
                <a:ea typeface="Times New Roman" pitchFamily="18" charset="0"/>
              </a:rPr>
              <a:t>И на каждой кочке!</a:t>
            </a:r>
            <a:br>
              <a:rPr lang="ru-RU" sz="1200" dirty="0" smtClean="0">
                <a:ea typeface="Times New Roman" pitchFamily="18" charset="0"/>
              </a:rPr>
            </a:br>
            <a:r>
              <a:rPr lang="ru-RU" sz="1200" dirty="0" smtClean="0">
                <a:ea typeface="Times New Roman" pitchFamily="18" charset="0"/>
              </a:rPr>
              <a:t>Если волосы растут,</a:t>
            </a:r>
            <a:br>
              <a:rPr lang="ru-RU" sz="1200" dirty="0" smtClean="0">
                <a:ea typeface="Times New Roman" pitchFamily="18" charset="0"/>
              </a:rPr>
            </a:br>
            <a:r>
              <a:rPr lang="ru-RU" sz="1200" dirty="0" smtClean="0">
                <a:ea typeface="Times New Roman" pitchFamily="18" charset="0"/>
              </a:rPr>
              <a:t>Значит, их сажают…</a:t>
            </a:r>
            <a:br>
              <a:rPr lang="ru-RU" sz="1200" dirty="0" smtClean="0">
                <a:ea typeface="Times New Roman" pitchFamily="18" charset="0"/>
              </a:rPr>
            </a:br>
            <a:r>
              <a:rPr lang="ru-RU" sz="1200" dirty="0" smtClean="0">
                <a:ea typeface="Times New Roman" pitchFamily="18" charset="0"/>
              </a:rPr>
              <a:t>А сажать цветочки тут мне</a:t>
            </a:r>
            <a:br>
              <a:rPr lang="ru-RU" sz="1200" dirty="0" smtClean="0">
                <a:ea typeface="Times New Roman" pitchFamily="18" charset="0"/>
              </a:rPr>
            </a:br>
            <a:r>
              <a:rPr lang="ru-RU" sz="1200" dirty="0" smtClean="0">
                <a:ea typeface="Times New Roman" pitchFamily="18" charset="0"/>
              </a:rPr>
              <a:t>Не разрешают!</a:t>
            </a:r>
            <a:br>
              <a:rPr lang="ru-RU" sz="1200" dirty="0" smtClean="0">
                <a:ea typeface="Times New Roman" pitchFamily="18" charset="0"/>
              </a:rPr>
            </a:br>
            <a:r>
              <a:rPr lang="ru-RU" sz="1200" dirty="0" smtClean="0">
                <a:ea typeface="Times New Roman" pitchFamily="18" charset="0"/>
              </a:rPr>
              <a:t>Почему не сделать так:</a:t>
            </a:r>
            <a:br>
              <a:rPr lang="ru-RU" sz="1200" dirty="0" smtClean="0">
                <a:ea typeface="Times New Roman" pitchFamily="18" charset="0"/>
              </a:rPr>
            </a:br>
            <a:r>
              <a:rPr lang="ru-RU" sz="1200" dirty="0" smtClean="0">
                <a:ea typeface="Times New Roman" pitchFamily="18" charset="0"/>
              </a:rPr>
              <a:t>Срезать все кудряшки,</a:t>
            </a:r>
            <a:br>
              <a:rPr lang="ru-RU" sz="1200" dirty="0" smtClean="0">
                <a:ea typeface="Times New Roman" pitchFamily="18" charset="0"/>
              </a:rPr>
            </a:br>
            <a:r>
              <a:rPr lang="ru-RU" sz="1200" dirty="0" smtClean="0">
                <a:ea typeface="Times New Roman" pitchFamily="18" charset="0"/>
              </a:rPr>
              <a:t>На макушку – красный мак,</a:t>
            </a:r>
            <a:br>
              <a:rPr lang="ru-RU" sz="1200" dirty="0" smtClean="0">
                <a:ea typeface="Times New Roman" pitchFamily="18" charset="0"/>
              </a:rPr>
            </a:br>
            <a:r>
              <a:rPr lang="ru-RU" sz="1200" dirty="0" smtClean="0">
                <a:ea typeface="Times New Roman" pitchFamily="18" charset="0"/>
              </a:rPr>
              <a:t>А вокруг – ромашки!..</a:t>
            </a:r>
            <a:br>
              <a:rPr lang="ru-RU" sz="1200" dirty="0" smtClean="0">
                <a:ea typeface="Times New Roman" pitchFamily="18" charset="0"/>
              </a:rPr>
            </a:br>
            <a:r>
              <a:rPr lang="ru-RU" sz="1200" dirty="0" smtClean="0">
                <a:ea typeface="Times New Roman" pitchFamily="18" charset="0"/>
              </a:rPr>
              <a:t>… Вот была бы голова!</a:t>
            </a:r>
            <a:br>
              <a:rPr lang="ru-RU" sz="1200" dirty="0" smtClean="0">
                <a:ea typeface="Times New Roman" pitchFamily="18" charset="0"/>
              </a:rPr>
            </a:br>
            <a:r>
              <a:rPr lang="ru-RU" sz="1200" dirty="0" smtClean="0">
                <a:ea typeface="Times New Roman" pitchFamily="18" charset="0"/>
              </a:rPr>
              <a:t>Голова что надо!</a:t>
            </a:r>
            <a:br>
              <a:rPr lang="ru-RU" sz="1200" dirty="0" smtClean="0">
                <a:ea typeface="Times New Roman" pitchFamily="18" charset="0"/>
              </a:rPr>
            </a:br>
            <a:r>
              <a:rPr lang="ru-RU" sz="1200" dirty="0" smtClean="0">
                <a:ea typeface="Times New Roman" pitchFamily="18" charset="0"/>
              </a:rPr>
              <a:t>Лес, цветы, грибы, трава…</a:t>
            </a:r>
            <a:br>
              <a:rPr lang="ru-RU" sz="1200" dirty="0" smtClean="0">
                <a:ea typeface="Times New Roman" pitchFamily="18" charset="0"/>
              </a:rPr>
            </a:br>
            <a:r>
              <a:rPr lang="ru-RU" sz="1200" dirty="0" smtClean="0">
                <a:ea typeface="Times New Roman" pitchFamily="18" charset="0"/>
              </a:rPr>
              <a:t>Тишина. Прохлада.</a:t>
            </a:r>
          </a:p>
          <a:p>
            <a:pPr lvl="0" eaLnBrk="0" hangingPunct="0"/>
            <a:r>
              <a:rPr lang="ru-RU" sz="1200" dirty="0" smtClean="0">
                <a:ea typeface="Times New Roman" pitchFamily="18" charset="0"/>
              </a:rPr>
              <a:t/>
            </a:r>
            <a:br>
              <a:rPr lang="ru-RU" sz="1200" dirty="0" smtClean="0">
                <a:ea typeface="Times New Roman" pitchFamily="18" charset="0"/>
              </a:rPr>
            </a:br>
            <a:r>
              <a:rPr lang="ru-RU" sz="1200" b="1" dirty="0" smtClean="0">
                <a:ea typeface="Times New Roman" pitchFamily="18" charset="0"/>
              </a:rPr>
              <a:t>А. Ахундова</a:t>
            </a:r>
            <a:r>
              <a:rPr lang="ru-RU" sz="1200" dirty="0" smtClean="0">
                <a:ea typeface="Times New Roman" pitchFamily="18" charset="0"/>
              </a:rPr>
              <a:t/>
            </a:r>
            <a:br>
              <a:rPr lang="ru-RU" sz="1200" dirty="0" smtClean="0">
                <a:ea typeface="Times New Roman" pitchFamily="18" charset="0"/>
              </a:rPr>
            </a:br>
            <a:r>
              <a:rPr lang="ru-RU" dirty="0" smtClean="0">
                <a:ea typeface="Times New Roman" pitchFamily="18" charset="0"/>
              </a:rPr>
              <a:t/>
            </a:r>
            <a:br>
              <a:rPr lang="ru-RU" dirty="0" smtClean="0">
                <a:ea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2068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Цели и задачи проекта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6192688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Цели:</a:t>
            </a:r>
            <a:r>
              <a:rPr lang="ru-RU" sz="42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  <a:latin typeface="+mj-lt"/>
                <a:cs typeface="Aharoni" pitchFamily="2" charset="-79"/>
              </a:rPr>
              <a:t>Содействовать интересу детей к объектам природы;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  <a:latin typeface="+mj-lt"/>
                <a:cs typeface="Aharoni" pitchFamily="2" charset="-79"/>
              </a:rPr>
              <a:t>Формировать элементарные представления о растениях нашего края;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  <a:latin typeface="+mj-lt"/>
                <a:cs typeface="Aharoni" pitchFamily="2" charset="-79"/>
              </a:rPr>
              <a:t>Воспитывать доброжелательное отношение к живым объектам природы и эмоциональную отзывчивость детей на общение с ними.</a:t>
            </a: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Обучение основам взаимодействия с природой (рассматривать растения </a:t>
            </a:r>
            <a:r>
              <a:rPr lang="ru-RU" sz="2400" smtClean="0">
                <a:solidFill>
                  <a:srgbClr val="7030A0"/>
                </a:solidFill>
                <a:latin typeface="+mj-lt"/>
              </a:rPr>
              <a:t>не причиняя </a:t>
            </a: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им вред);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Формирование  чувства прекрасного (замечать красоту природы и сезонные изменения);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Воспитание бережного отношения к природе.</a:t>
            </a:r>
          </a:p>
          <a:p>
            <a:pPr>
              <a:buNone/>
            </a:pPr>
            <a:endParaRPr lang="ru-RU" sz="2800" dirty="0" smtClean="0">
              <a:solidFill>
                <a:srgbClr val="7030A0"/>
              </a:solidFill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Совместная работа родителей с детьми. </a:t>
            </a:r>
            <a:br>
              <a:rPr lang="ru-RU" sz="2700" b="1" dirty="0" smtClean="0"/>
            </a:br>
            <a:r>
              <a:rPr lang="ru-RU" sz="2700" b="1" dirty="0" smtClean="0"/>
              <a:t>2 мл. группа.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DSC041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5" y="980728"/>
            <a:ext cx="4536503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04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8140" y="3429000"/>
            <a:ext cx="4268356" cy="3344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364088" y="1268760"/>
          <a:ext cx="2880320" cy="1800225"/>
        </p:xfrm>
        <a:graphic>
          <a:graphicData uri="http://schemas.openxmlformats.org/presentationml/2006/ole">
            <p:oleObj spid="_x0000_s33794" name="Точечный рисунок" r:id="rId5" imgW="1800476" imgH="1800476" progId="PBrush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2120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436096" y="14127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5292080" y="1423989"/>
          <a:ext cx="2948633" cy="1356940"/>
        </p:xfrm>
        <a:graphic>
          <a:graphicData uri="http://schemas.openxmlformats.org/presentationml/2006/ole">
            <p:oleObj spid="_x0000_s33795" name="Документ" r:id="rId6" imgW="2970222" imgH="1608178" progId="Word.Document.12">
              <p:embed/>
            </p:oleObj>
          </a:graphicData>
        </a:graphic>
      </p:graphicFrame>
    </p:spTree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6868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Совместная работа родителей с детьми. </a:t>
            </a:r>
            <a:br>
              <a:rPr lang="ru-RU" sz="2400" b="1" dirty="0" smtClean="0"/>
            </a:br>
            <a:r>
              <a:rPr lang="ru-RU" sz="2400" b="1" dirty="0" smtClean="0"/>
              <a:t>2 мл. группа.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ГЕРБАРИИ</a:t>
            </a:r>
            <a:endParaRPr lang="ru-RU" sz="2400" i="1" dirty="0"/>
          </a:p>
        </p:txBody>
      </p:sp>
      <p:pic>
        <p:nvPicPr>
          <p:cNvPr id="4" name="Содержимое 3" descr="DSC043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412777"/>
            <a:ext cx="4464495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044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7889" y="3356993"/>
            <a:ext cx="4330619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Совместная работа родителей с детьми. </a:t>
            </a:r>
            <a:br>
              <a:rPr lang="ru-RU" sz="2000" b="1" dirty="0" smtClean="0"/>
            </a:br>
            <a:r>
              <a:rPr lang="ru-RU" sz="2000" b="1" dirty="0" smtClean="0"/>
              <a:t>2 мл. группа.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i="1" dirty="0" smtClean="0"/>
              <a:t>ГЕРБАРИИ</a:t>
            </a:r>
            <a:endParaRPr lang="ru-RU" sz="2000" dirty="0"/>
          </a:p>
        </p:txBody>
      </p:sp>
      <p:pic>
        <p:nvPicPr>
          <p:cNvPr id="4" name="Содержимое 3" descr="DSC044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5" y="1341439"/>
            <a:ext cx="4649189" cy="3239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044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916832"/>
            <a:ext cx="3615865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4819" name="Формула" r:id="rId5" imgW="114120" imgH="21564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67544" y="5301208"/>
          <a:ext cx="3528392" cy="1251545"/>
        </p:xfrm>
        <a:graphic>
          <a:graphicData uri="http://schemas.openxmlformats.org/presentationml/2006/ole">
            <p:oleObj spid="_x0000_s34821" name="Точечный рисунок" r:id="rId6" imgW="1800476" imgH="1800476" progId="PBrush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7544" y="544522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ГУЛЯЕВА СОФЬЯ</a:t>
            </a:r>
          </a:p>
          <a:p>
            <a:pPr algn="ctr"/>
            <a:r>
              <a:rPr lang="ru-RU" dirty="0" smtClean="0"/>
              <a:t>С</a:t>
            </a:r>
          </a:p>
          <a:p>
            <a:pPr algn="ctr"/>
            <a:r>
              <a:rPr lang="ru-RU" dirty="0" smtClean="0"/>
              <a:t>РОДИТЕЛЯМИ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Совместная работа родителей с детьми. </a:t>
            </a:r>
            <a:br>
              <a:rPr lang="ru-RU" sz="2400" b="1" dirty="0" smtClean="0"/>
            </a:br>
            <a:r>
              <a:rPr lang="ru-RU" sz="2400" b="1" dirty="0" smtClean="0"/>
              <a:t>2 мл. группа.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ГЕРБАРИИ</a:t>
            </a:r>
            <a:endParaRPr lang="ru-RU" sz="2400" dirty="0"/>
          </a:p>
        </p:txBody>
      </p:sp>
      <p:pic>
        <p:nvPicPr>
          <p:cNvPr id="4" name="Содержимое 3" descr="DSC044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5" y="1412875"/>
            <a:ext cx="4991374" cy="3312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04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700808"/>
            <a:ext cx="3656434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5229200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ГУЛЯЕВА СОФЬЯ</a:t>
            </a:r>
          </a:p>
          <a:p>
            <a:pPr algn="ctr"/>
            <a:r>
              <a:rPr lang="ru-RU" dirty="0" smtClean="0"/>
              <a:t>С</a:t>
            </a:r>
          </a:p>
          <a:p>
            <a:pPr algn="ctr"/>
            <a:r>
              <a:rPr lang="ru-RU" dirty="0" smtClean="0"/>
              <a:t>РОДИТЕЛЯМИ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Совместная работа родителей с детьми. </a:t>
            </a:r>
            <a:br>
              <a:rPr lang="ru-RU" sz="2400" b="1" dirty="0" smtClean="0"/>
            </a:br>
            <a:r>
              <a:rPr lang="ru-RU" sz="2400" b="1" dirty="0" smtClean="0"/>
              <a:t>2 мл. группа.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ГЕРБАРИИ</a:t>
            </a:r>
            <a:endParaRPr lang="ru-RU" sz="2400" dirty="0"/>
          </a:p>
        </p:txBody>
      </p:sp>
      <p:pic>
        <p:nvPicPr>
          <p:cNvPr id="4" name="Содержимое 3" descr="DSC044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5" y="1484784"/>
            <a:ext cx="4752527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04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20820"/>
            <a:ext cx="3669871" cy="4893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5301208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ГУЛЯЕВА СОФЬЯ</a:t>
            </a:r>
          </a:p>
          <a:p>
            <a:pPr algn="ctr"/>
            <a:r>
              <a:rPr lang="ru-RU" dirty="0" smtClean="0"/>
              <a:t>С</a:t>
            </a:r>
          </a:p>
          <a:p>
            <a:pPr algn="ctr"/>
            <a:r>
              <a:rPr lang="ru-RU" dirty="0" smtClean="0"/>
              <a:t>РОДИТЕЛЯМИ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Совместная работа родителей с детьми. </a:t>
            </a:r>
            <a:br>
              <a:rPr lang="ru-RU" sz="2400" b="1" dirty="0" smtClean="0"/>
            </a:br>
            <a:r>
              <a:rPr lang="ru-RU" sz="2400" b="1" dirty="0" smtClean="0"/>
              <a:t>2 мл. группа.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ПОДЕЛКИ</a:t>
            </a:r>
            <a:endParaRPr lang="ru-RU" sz="2400" dirty="0"/>
          </a:p>
        </p:txBody>
      </p:sp>
      <p:pic>
        <p:nvPicPr>
          <p:cNvPr id="4" name="Содержимое 3" descr="DSC0438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484783"/>
            <a:ext cx="4968552" cy="3654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043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844824"/>
            <a:ext cx="3695482" cy="4896544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51520" y="5301208"/>
          <a:ext cx="4752528" cy="1440160"/>
        </p:xfrm>
        <a:graphic>
          <a:graphicData uri="http://schemas.openxmlformats.org/presentationml/2006/ole">
            <p:oleObj spid="_x0000_s35842" name="Точечный рисунок" r:id="rId5" imgW="1800476" imgH="1800476" progId="PBrush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5373216"/>
            <a:ext cx="46085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ПОПОВ АНДРЕЙ</a:t>
            </a:r>
            <a:endParaRPr lang="ru-RU" sz="1000" dirty="0" smtClean="0"/>
          </a:p>
          <a:p>
            <a:pPr lvl="0" eaLnBrk="0" hangingPunct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 мамой и бабушкой</a:t>
            </a:r>
            <a:endParaRPr lang="ru-RU" sz="1000" dirty="0" smtClean="0"/>
          </a:p>
          <a:p>
            <a:pPr lvl="0" eaLnBrk="0" hangingPunct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КУЛАГИНА НАСТЯ</a:t>
            </a:r>
            <a:endParaRPr lang="ru-RU" sz="1000" dirty="0" smtClean="0"/>
          </a:p>
          <a:p>
            <a:pPr lvl="0" eaLnBrk="0" hangingPunct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с родителями  </a:t>
            </a:r>
            <a:endParaRPr lang="ru-RU" sz="2000" dirty="0" smtClean="0"/>
          </a:p>
        </p:txBody>
      </p:sp>
    </p:spTree>
  </p:cSld>
  <p:clrMapOvr>
    <a:masterClrMapping/>
  </p:clrMapOvr>
  <p:transition spd="slow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Совместная работа родителей с детьми. </a:t>
            </a:r>
            <a:br>
              <a:rPr lang="ru-RU" sz="2400" b="1" dirty="0" smtClean="0"/>
            </a:br>
            <a:r>
              <a:rPr lang="ru-RU" sz="2400" b="1" dirty="0" smtClean="0"/>
              <a:t>2 мл. группа.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ПОДЕЛКИ</a:t>
            </a:r>
            <a:endParaRPr lang="ru-RU" sz="2400" dirty="0"/>
          </a:p>
        </p:txBody>
      </p:sp>
      <p:pic>
        <p:nvPicPr>
          <p:cNvPr id="4" name="Содержимое 3" descr="DSC0438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554163"/>
            <a:ext cx="4464497" cy="3098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043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484784"/>
            <a:ext cx="4207395" cy="5273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23528" y="4797152"/>
          <a:ext cx="4104456" cy="1872208"/>
        </p:xfrm>
        <a:graphic>
          <a:graphicData uri="http://schemas.openxmlformats.org/presentationml/2006/ole">
            <p:oleObj spid="_x0000_s39939" name="Точечный рисунок" r:id="rId5" imgW="1800476" imgH="1800476" progId="PBrush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67544" y="4941168"/>
            <a:ext cx="43204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БАРАНКЕВИЧ СОФИЯ</a:t>
            </a:r>
            <a:endParaRPr lang="ru-RU" sz="1000" dirty="0" smtClean="0"/>
          </a:p>
          <a:p>
            <a:pPr lvl="0" eaLnBrk="0" hangingPunct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с родителями</a:t>
            </a:r>
            <a:endParaRPr lang="ru-RU" sz="1000" dirty="0" smtClean="0"/>
          </a:p>
          <a:p>
            <a:pPr lvl="0" eaLnBrk="0" hangingPunct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</a:p>
          <a:p>
            <a:pPr lvl="0" eaLnBrk="0" hangingPunct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ГЛАЗУН ТИМОФЕЙ</a:t>
            </a:r>
            <a:endParaRPr lang="ru-RU" sz="1000" dirty="0" smtClean="0"/>
          </a:p>
          <a:p>
            <a:pPr lvl="0" eaLnBrk="0" hangingPunct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с родителями  </a:t>
            </a:r>
            <a:endParaRPr lang="ru-RU" sz="2000" dirty="0" smtClean="0"/>
          </a:p>
        </p:txBody>
      </p:sp>
    </p:spTree>
  </p:cSld>
  <p:clrMapOvr>
    <a:masterClrMapping/>
  </p:clrMapOvr>
  <p:transition spd="slow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Совместная работа родителей с детьми. </a:t>
            </a:r>
            <a:br>
              <a:rPr lang="ru-RU" sz="2400" b="1" dirty="0" smtClean="0"/>
            </a:br>
            <a:r>
              <a:rPr lang="ru-RU" sz="2400" b="1" dirty="0" smtClean="0"/>
              <a:t>2 мл. группа.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ПОДЕЛКИ</a:t>
            </a:r>
            <a:endParaRPr lang="ru-RU" sz="2400" dirty="0"/>
          </a:p>
        </p:txBody>
      </p:sp>
      <p:pic>
        <p:nvPicPr>
          <p:cNvPr id="4" name="Содержимое 3" descr="DSC043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4" y="1484313"/>
            <a:ext cx="5040558" cy="3323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043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8094" y="1916832"/>
            <a:ext cx="3577325" cy="4769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23528" y="4941168"/>
          <a:ext cx="4680520" cy="1800225"/>
        </p:xfrm>
        <a:graphic>
          <a:graphicData uri="http://schemas.openxmlformats.org/presentationml/2006/ole">
            <p:oleObj spid="_x0000_s40962" name="Точечный рисунок" r:id="rId5" imgW="1800476" imgH="1800476" progId="PBrush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5229200"/>
            <a:ext cx="47525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БАТРАКОВА ЗЛАТА</a:t>
            </a:r>
            <a:endParaRPr lang="ru-RU" sz="1000" dirty="0" smtClean="0"/>
          </a:p>
          <a:p>
            <a:pPr lvl="0" eaLnBrk="0" hangingPunct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с папой</a:t>
            </a:r>
            <a:endParaRPr lang="ru-RU" sz="1000" dirty="0" smtClean="0"/>
          </a:p>
          <a:p>
            <a:pPr lvl="0" eaLnBrk="0" hangingPunct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ОВЧИННИКОВА НАСТЯ</a:t>
            </a:r>
            <a:endParaRPr lang="ru-RU" sz="1000" dirty="0" smtClean="0"/>
          </a:p>
          <a:p>
            <a:pPr lvl="0" eaLnBrk="0" hangingPunct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с родителями  </a:t>
            </a:r>
            <a:endParaRPr lang="ru-RU" sz="2000" dirty="0" smtClean="0"/>
          </a:p>
        </p:txBody>
      </p:sp>
    </p:spTree>
  </p:cSld>
  <p:clrMapOvr>
    <a:masterClrMapping/>
  </p:clrMapOvr>
  <p:transition spd="slow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Совместная работа родителей с детьми. </a:t>
            </a:r>
            <a:br>
              <a:rPr lang="ru-RU" sz="2400" b="1" dirty="0" smtClean="0"/>
            </a:br>
            <a:r>
              <a:rPr lang="ru-RU" sz="2400" b="1" dirty="0" smtClean="0"/>
              <a:t>2 мл. группа.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ПОДЕЛКИ</a:t>
            </a:r>
            <a:endParaRPr lang="ru-RU" sz="2400" dirty="0"/>
          </a:p>
        </p:txBody>
      </p:sp>
      <p:pic>
        <p:nvPicPr>
          <p:cNvPr id="4" name="Содержимое 3" descr="DSC043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484784"/>
            <a:ext cx="4608513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043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7095" y="1484785"/>
            <a:ext cx="3978324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51520" y="5013176"/>
          <a:ext cx="4392488" cy="1728217"/>
        </p:xfrm>
        <a:graphic>
          <a:graphicData uri="http://schemas.openxmlformats.org/presentationml/2006/ole">
            <p:oleObj spid="_x0000_s41986" name="Точечный рисунок" r:id="rId5" imgW="1800476" imgH="1800476" progId="PBrush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5157192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ШЕВЦОВА ЕВА</a:t>
            </a:r>
            <a:endParaRPr lang="ru-RU" sz="1000" dirty="0" smtClean="0"/>
          </a:p>
          <a:p>
            <a:pPr lvl="0" eaLnBrk="0" hangingPunct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с родителями</a:t>
            </a:r>
            <a:endParaRPr lang="ru-RU" sz="1000" dirty="0" smtClean="0"/>
          </a:p>
          <a:p>
            <a:pPr lvl="0" eaLnBrk="0" hangingPunct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ЧАЩИНА ВАРВАРА</a:t>
            </a:r>
            <a:endParaRPr lang="ru-RU" sz="1000" dirty="0" smtClean="0"/>
          </a:p>
          <a:p>
            <a:pPr lvl="0" eaLnBrk="0" hangingPunct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с родителями  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926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Участники  летнего  проекта</a:t>
            </a:r>
            <a:endParaRPr lang="ru-RU" sz="2800" dirty="0">
              <a:solidFill>
                <a:srgbClr val="7030A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764704"/>
          <a:ext cx="86868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Методы и формы работы по проекту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Наблюдения;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Прогулки и экскурсии;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Беседы и рассказывание;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Опытническая деятельность;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Чтение художественной литературы;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Разучивание стихов;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Продуктивная деятельность детей.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Продуктивная  деятельность  детей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DSC038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5" y="1052737"/>
            <a:ext cx="5688631" cy="4104455"/>
          </a:xfrm>
        </p:spPr>
      </p:pic>
      <p:sp>
        <p:nvSpPr>
          <p:cNvPr id="5" name="TextBox 4"/>
          <p:cNvSpPr txBox="1"/>
          <p:nvPr/>
        </p:nvSpPr>
        <p:spPr>
          <a:xfrm>
            <a:off x="5868144" y="1268760"/>
            <a:ext cx="31683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«Ромашка» </a:t>
            </a:r>
            <a:r>
              <a:rPr lang="ru-RU" dirty="0" err="1" smtClean="0">
                <a:solidFill>
                  <a:srgbClr val="7030A0"/>
                </a:solidFill>
              </a:rPr>
              <a:t>М.Познанская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На лугу, у той дорожки,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Что бежит к нам прямо в дом,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Рос цветок на длинной ножке -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Белый с жёлтеньким глазком.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Я цветок сорвать хотела,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Поднесла к нему ладонь,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А пчела с цветка слетела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И жужжит, жужжит:«Не тронь!»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5229200"/>
            <a:ext cx="51125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«Клумба» В. </a:t>
            </a:r>
            <a:r>
              <a:rPr lang="ru-RU" dirty="0" err="1" smtClean="0">
                <a:solidFill>
                  <a:srgbClr val="7030A0"/>
                </a:solidFill>
              </a:rPr>
              <a:t>Мирясова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endParaRPr lang="ru-RU" sz="1600" dirty="0" smtClean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Над клумбой бабочка кружит,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Куда же сесть? Всё не решит: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Цветочек каждый так хорош!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Какой красивый – не поймёшь!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Продуктивная  деятельность  детей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DSC038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564904"/>
            <a:ext cx="5436096" cy="4293096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07904" y="2564905"/>
            <a:ext cx="5436096" cy="4293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908720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«Ромашки» В. </a:t>
            </a:r>
            <a:r>
              <a:rPr lang="ru-RU" dirty="0" err="1" smtClean="0">
                <a:solidFill>
                  <a:srgbClr val="7030A0"/>
                </a:solidFill>
              </a:rPr>
              <a:t>Мирясова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Ромашки я не стану рвать!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Ромашки буду рисовать.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Приду домой с цветами 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И подарю их маме!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708920"/>
            <a:ext cx="3240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«Львиный зев» В. </a:t>
            </a:r>
            <a:r>
              <a:rPr lang="ru-RU" dirty="0" err="1" smtClean="0">
                <a:solidFill>
                  <a:srgbClr val="7030A0"/>
                </a:solidFill>
              </a:rPr>
              <a:t>Мирясова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Мы знаем, как зевает лев,-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И это очень жутко.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Но вот цветочек «львиный зев»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Прозвали, видно, в шутку.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Его зевающие рты –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Такие сладкие цветы!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908720"/>
            <a:ext cx="54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«Медуница»  С. </a:t>
            </a:r>
            <a:r>
              <a:rPr lang="ru-RU" dirty="0" err="1" smtClean="0">
                <a:solidFill>
                  <a:srgbClr val="7030A0"/>
                </a:solidFill>
              </a:rPr>
              <a:t>Поверков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Голодный </a:t>
            </a:r>
            <a:r>
              <a:rPr lang="ru-RU" sz="1600" dirty="0" err="1" smtClean="0">
                <a:solidFill>
                  <a:srgbClr val="7030A0"/>
                </a:solidFill>
              </a:rPr>
              <a:t>шмелёк</a:t>
            </a:r>
            <a:r>
              <a:rPr lang="ru-RU" sz="1600" dirty="0" smtClean="0">
                <a:solidFill>
                  <a:srgbClr val="7030A0"/>
                </a:solidFill>
              </a:rPr>
              <a:t> вздыхает тяжко: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7030A0"/>
                </a:solidFill>
              </a:rPr>
              <a:t>Поесть бы кашки…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7030A0"/>
                </a:solidFill>
              </a:rPr>
              <a:t> Да вот же кашка!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7030A0"/>
                </a:solidFill>
              </a:rPr>
              <a:t> Попробуй </a:t>
            </a:r>
            <a:r>
              <a:rPr lang="ru-RU" sz="1600" dirty="0" err="1" smtClean="0">
                <a:solidFill>
                  <a:srgbClr val="7030A0"/>
                </a:solidFill>
              </a:rPr>
              <a:t>шмелёк</a:t>
            </a:r>
            <a:r>
              <a:rPr lang="ru-RU" dirty="0" smtClean="0">
                <a:solidFill>
                  <a:srgbClr val="7030A0"/>
                </a:solidFill>
              </a:rPr>
              <a:t>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В ней сок медовый – шмелям и пчёлам обед готовый!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Продуктивная  деятельность  детей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DSC038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950" y="1053108"/>
            <a:ext cx="5472113" cy="4104084"/>
          </a:xfrm>
        </p:spPr>
      </p:pic>
      <p:sp>
        <p:nvSpPr>
          <p:cNvPr id="5" name="TextBox 4"/>
          <p:cNvSpPr txBox="1"/>
          <p:nvPr/>
        </p:nvSpPr>
        <p:spPr>
          <a:xfrm>
            <a:off x="5796136" y="1124744"/>
            <a:ext cx="3096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«Одуванчик» Е. Серова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Носит одуванчик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Желтый сарафанчик.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Подрастёт – нарядится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В беленькое платьице: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Лёгкое, воздушное,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Ветерку послушное.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373216"/>
            <a:ext cx="33843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«Одуванчик» С. Пшеничных</a:t>
            </a: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Был я солнышком лучистым, 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Стал я облачком пушистым!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040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Продуктивная  деятельность  детей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DSC038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2500" y="2466975"/>
            <a:ext cx="5543550" cy="4157662"/>
          </a:xfrm>
        </p:spPr>
      </p:pic>
      <p:sp>
        <p:nvSpPr>
          <p:cNvPr id="5" name="TextBox 4"/>
          <p:cNvSpPr txBox="1"/>
          <p:nvPr/>
        </p:nvSpPr>
        <p:spPr>
          <a:xfrm>
            <a:off x="251520" y="1268760"/>
            <a:ext cx="33843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«Загадка»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Белым шариком пушистым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Я красуюсь в поле чистом,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Дунул лёгкий ветерок – 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И остался стебелёк.</a:t>
            </a:r>
          </a:p>
          <a:p>
            <a:pPr algn="r"/>
            <a:endParaRPr lang="ru-RU" sz="1600" dirty="0" smtClean="0">
              <a:solidFill>
                <a:srgbClr val="7030A0"/>
              </a:solidFill>
            </a:endParaRPr>
          </a:p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(Одуванчик).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Подборка  стихов  и  загадок  о  цветах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84784"/>
            <a:ext cx="3691136" cy="1872208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     «Ландыш» Н. </a:t>
            </a:r>
            <a:r>
              <a:rPr lang="ru-RU" sz="1800" dirty="0" err="1" smtClean="0">
                <a:solidFill>
                  <a:srgbClr val="7030A0"/>
                </a:solidFill>
              </a:rPr>
              <a:t>Нищева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Родился ландыш в майский день,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И лес его хранит;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Мне кажется, его задень –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Он тихо зазвенит.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90872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Стихи о цветах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1484784"/>
            <a:ext cx="3384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«Колокольчик» В. </a:t>
            </a:r>
            <a:r>
              <a:rPr lang="ru-RU" dirty="0" err="1" smtClean="0">
                <a:solidFill>
                  <a:srgbClr val="7030A0"/>
                </a:solidFill>
              </a:rPr>
              <a:t>Мирясова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Он расцвёл в тиши лесной, </a:t>
            </a:r>
            <a:r>
              <a:rPr lang="ru-RU" sz="1600" dirty="0" err="1" smtClean="0">
                <a:solidFill>
                  <a:srgbClr val="7030A0"/>
                </a:solidFill>
              </a:rPr>
              <a:t>Граммофончик</a:t>
            </a:r>
            <a:r>
              <a:rPr lang="ru-RU" sz="1600" dirty="0" smtClean="0">
                <a:solidFill>
                  <a:srgbClr val="7030A0"/>
                </a:solidFill>
              </a:rPr>
              <a:t> голубой.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А звенит он или нет – 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Только лес нам даст ответ.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573016"/>
            <a:ext cx="3888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«Лилия» С. Васильева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Белая лилия – нежный цветок,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Красиво изогнут её лепесток.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Как колокольчик, раскрылся бутон,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Вот-вот раздастся серебряный звон.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Приятен и стоек её аромат,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На листьях росинки искрятся, блестят.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3501008"/>
            <a:ext cx="40324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«Василёк» В. </a:t>
            </a:r>
            <a:r>
              <a:rPr lang="ru-RU" dirty="0" err="1" smtClean="0">
                <a:solidFill>
                  <a:srgbClr val="7030A0"/>
                </a:solidFill>
              </a:rPr>
              <a:t>Мирясова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Горюет синий василёк во ржи: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Со мной не хочет колосок дружить.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Гордиться он высоким назначеньем –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Душистым хлебом станет и печеньем.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Не зазнавайся, колосок,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Во ржи простой я </a:t>
            </a:r>
            <a:r>
              <a:rPr lang="ru-RU" sz="1600" dirty="0" err="1" smtClean="0">
                <a:solidFill>
                  <a:srgbClr val="7030A0"/>
                </a:solidFill>
              </a:rPr>
              <a:t>сорнячок</a:t>
            </a:r>
            <a:r>
              <a:rPr lang="ru-RU" sz="1600" dirty="0" smtClean="0">
                <a:solidFill>
                  <a:srgbClr val="7030A0"/>
                </a:solidFill>
              </a:rPr>
              <a:t>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А возле дома, под любым окном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Культурным стать и я могу цветком.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Открою вам я свой секрет сейчас –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Могу лекарством быть для вас! 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897</TotalTime>
  <Words>1377</Words>
  <Application>Microsoft Office PowerPoint</Application>
  <PresentationFormat>Экран (4:3)</PresentationFormat>
  <Paragraphs>287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Трек</vt:lpstr>
      <vt:lpstr>Точечный рисунок</vt:lpstr>
      <vt:lpstr>Документ</vt:lpstr>
      <vt:lpstr>Формула</vt:lpstr>
      <vt:lpstr>Летний проект работы с детьми группа «бабочки» 2010-2015 год</vt:lpstr>
      <vt:lpstr>Цели и задачи проекта</vt:lpstr>
      <vt:lpstr>Участники  летнего  проекта</vt:lpstr>
      <vt:lpstr>Методы и формы работы по проекту</vt:lpstr>
      <vt:lpstr>Продуктивная  деятельность  детей</vt:lpstr>
      <vt:lpstr>Продуктивная  деятельность  детей</vt:lpstr>
      <vt:lpstr>Продуктивная  деятельность  детей</vt:lpstr>
      <vt:lpstr>Продуктивная  деятельность  детей</vt:lpstr>
      <vt:lpstr>Подборка  стихов  и  загадок  о  цветах</vt:lpstr>
      <vt:lpstr>Подборка  стихов  и  загадок  о  цветах</vt:lpstr>
      <vt:lpstr>Подборка  стихов  и  загадок  о  цветах</vt:lpstr>
      <vt:lpstr>Дидактические  игры</vt:lpstr>
      <vt:lpstr>Опытническая  деятельность с детьми</vt:lpstr>
      <vt:lpstr>Двигательная  деятельность  с  детьми</vt:lpstr>
      <vt:lpstr>Совместная работа воспитателей с детьми.  2 мл. группа.</vt:lpstr>
      <vt:lpstr>Совместная работа воспитателей с детьми.  2 мл. группа.</vt:lpstr>
      <vt:lpstr>Совместная работа воспитателей с детьми.  2 мл. группа.</vt:lpstr>
      <vt:lpstr>Совместная работа воспитателей с детьми.  2 мл. группа.</vt:lpstr>
      <vt:lpstr>Совместная работа воспитателей с детьми.  2 мл. группа.  КОЛЛЕКТИВНАЯ РАБОТА ДЕТЕЙ ГРУППЫ</vt:lpstr>
      <vt:lpstr>Совместная работа родителей с детьми.  2 мл. группа. </vt:lpstr>
      <vt:lpstr>Совместная работа родителей с детьми.  2 мл. группа.  ГЕРБАРИИ</vt:lpstr>
      <vt:lpstr>Совместная работа родителей с детьми.  2 мл. группа.  ГЕРБАРИИ</vt:lpstr>
      <vt:lpstr>Совместная работа родителей с детьми.  2 мл. группа.  ГЕРБАРИИ</vt:lpstr>
      <vt:lpstr>Совместная работа родителей с детьми.  2 мл. группа.  ГЕРБАРИИ</vt:lpstr>
      <vt:lpstr>Совместная работа родителей с детьми.  2 мл. группа.  ПОДЕЛКИ</vt:lpstr>
      <vt:lpstr>Совместная работа родителей с детьми.  2 мл. группа.  ПОДЕЛКИ</vt:lpstr>
      <vt:lpstr>Совместная работа родителей с детьми.  2 мл. группа.  ПОДЕЛКИ</vt:lpstr>
      <vt:lpstr>Совместная работа родителей с детьми.  2 мл. группа.  ПОДЕЛКИ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Летний проект работы с детьми группа «Неваляшки» 2011год</dc:title>
  <dc:creator>Дом</dc:creator>
  <cp:lastModifiedBy>Пользователь2</cp:lastModifiedBy>
  <cp:revision>115</cp:revision>
  <dcterms:created xsi:type="dcterms:W3CDTF">2011-05-23T02:03:16Z</dcterms:created>
  <dcterms:modified xsi:type="dcterms:W3CDTF">2012-01-25T11:47:47Z</dcterms:modified>
</cp:coreProperties>
</file>