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80" r:id="rId2"/>
    <p:sldId id="257" r:id="rId3"/>
    <p:sldId id="259" r:id="rId4"/>
    <p:sldId id="260" r:id="rId5"/>
    <p:sldId id="27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8D888-0484-4A8C-BF94-557725896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8FB09B-5D3C-4B5B-86B7-AA9684ED0FC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E520D3-922F-4095-8476-449A85F53D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ib.ru/LITRA/PUSHKIN/saltan/saltan10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i="1" dirty="0" smtClean="0"/>
              <a:t>                                    </a:t>
            </a:r>
            <a:endParaRPr lang="ru-RU" sz="3600" b="1" i="1" dirty="0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285860"/>
            <a:ext cx="3614734" cy="5069065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«Что за прелесть эти сказки!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Каждая есть поэма!»</a:t>
            </a: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en-US" sz="4000" b="1" i="1" dirty="0" smtClean="0"/>
              <a:t> </a:t>
            </a:r>
            <a:r>
              <a:rPr lang="en-US" i="1" dirty="0" smtClean="0"/>
              <a:t>/</a:t>
            </a:r>
            <a:r>
              <a:rPr lang="ru-RU" i="1" dirty="0" smtClean="0"/>
              <a:t>А.С.Пушкин</a:t>
            </a:r>
            <a:r>
              <a:rPr lang="en-US" i="1" dirty="0" smtClean="0"/>
              <a:t>/</a:t>
            </a:r>
            <a:endParaRPr lang="ru-RU" dirty="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ru-RU" sz="3200" b="1" dirty="0" smtClean="0"/>
          </a:p>
        </p:txBody>
      </p:sp>
      <p:pic>
        <p:nvPicPr>
          <p:cNvPr id="7173" name="Picture 8" descr="pushkin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3632200" cy="432117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6" name="Рисунок 4" descr="0710131440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00042"/>
            <a:ext cx="48736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0000FF"/>
                </a:solidFill>
              </a:rPr>
              <a:t>Отгадайте кроссворд:</a:t>
            </a:r>
          </a:p>
        </p:txBody>
      </p:sp>
      <p:graphicFrame>
        <p:nvGraphicFramePr>
          <p:cNvPr id="76804" name="Group 4"/>
          <p:cNvGraphicFramePr>
            <a:graphicFrameLocks noGrp="1"/>
          </p:cNvGraphicFramePr>
          <p:nvPr>
            <p:ph sz="half" idx="1"/>
          </p:nvPr>
        </p:nvGraphicFramePr>
        <p:xfrm>
          <a:off x="395288" y="1628775"/>
          <a:ext cx="3484562" cy="4549141"/>
        </p:xfrm>
        <a:graphic>
          <a:graphicData uri="http://schemas.openxmlformats.org/drawingml/2006/table">
            <a:tbl>
              <a:tblPr/>
              <a:tblGrid>
                <a:gridCol w="320675"/>
                <a:gridCol w="452437"/>
                <a:gridCol w="450850"/>
                <a:gridCol w="452438"/>
                <a:gridCol w="452437"/>
                <a:gridCol w="452438"/>
                <a:gridCol w="450850"/>
                <a:gridCol w="452437"/>
              </a:tblGrid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Кому служил Балда?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Какое дерево украшала «златая цепь»?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Птица-чародей, убитая стрелой царевича.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Что бросила царевне в руки нищая черница?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На чём сидел Золотой петушок?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 звали царя, подслушавшего мечты трёх девиц? </a:t>
            </a:r>
          </a:p>
        </p:txBody>
      </p:sp>
      <p:sp>
        <p:nvSpPr>
          <p:cNvPr id="25673" name="Text Box 96"/>
          <p:cNvSpPr txBox="1">
            <a:spLocks noChangeArrowheads="1"/>
          </p:cNvSpPr>
          <p:nvPr/>
        </p:nvSpPr>
        <p:spPr bwMode="auto">
          <a:xfrm>
            <a:off x="2268538" y="1628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1</a:t>
            </a:r>
          </a:p>
        </p:txBody>
      </p:sp>
      <p:sp>
        <p:nvSpPr>
          <p:cNvPr id="25674" name="Text Box 97"/>
          <p:cNvSpPr txBox="1">
            <a:spLocks noChangeArrowheads="1"/>
          </p:cNvSpPr>
          <p:nvPr/>
        </p:nvSpPr>
        <p:spPr bwMode="auto">
          <a:xfrm>
            <a:off x="1692275" y="2420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2</a:t>
            </a:r>
          </a:p>
        </p:txBody>
      </p:sp>
      <p:sp>
        <p:nvSpPr>
          <p:cNvPr id="25675" name="Text Box 98"/>
          <p:cNvSpPr txBox="1">
            <a:spLocks noChangeArrowheads="1"/>
          </p:cNvSpPr>
          <p:nvPr/>
        </p:nvSpPr>
        <p:spPr bwMode="auto">
          <a:xfrm>
            <a:off x="827088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3</a:t>
            </a:r>
          </a:p>
        </p:txBody>
      </p:sp>
      <p:sp>
        <p:nvSpPr>
          <p:cNvPr id="25676" name="Text Box 99"/>
          <p:cNvSpPr txBox="1">
            <a:spLocks noChangeArrowheads="1"/>
          </p:cNvSpPr>
          <p:nvPr/>
        </p:nvSpPr>
        <p:spPr bwMode="auto">
          <a:xfrm>
            <a:off x="323850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4</a:t>
            </a:r>
          </a:p>
        </p:txBody>
      </p:sp>
      <p:sp>
        <p:nvSpPr>
          <p:cNvPr id="25677" name="Text Box 100"/>
          <p:cNvSpPr txBox="1">
            <a:spLocks noChangeArrowheads="1"/>
          </p:cNvSpPr>
          <p:nvPr/>
        </p:nvSpPr>
        <p:spPr bwMode="auto">
          <a:xfrm>
            <a:off x="1258888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5</a:t>
            </a:r>
          </a:p>
        </p:txBody>
      </p:sp>
      <p:sp>
        <p:nvSpPr>
          <p:cNvPr id="25678" name="Text Box 101"/>
          <p:cNvSpPr txBox="1">
            <a:spLocks noChangeArrowheads="1"/>
          </p:cNvSpPr>
          <p:nvPr/>
        </p:nvSpPr>
        <p:spPr bwMode="auto">
          <a:xfrm>
            <a:off x="-155575" y="5589588"/>
            <a:ext cx="55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0000FF"/>
                </a:solidFill>
              </a:rPr>
              <a:t>Отгадайте кроссворд:</a:t>
            </a:r>
          </a:p>
        </p:txBody>
      </p:sp>
      <p:graphicFrame>
        <p:nvGraphicFramePr>
          <p:cNvPr id="77828" name="Group 4"/>
          <p:cNvGraphicFramePr>
            <a:graphicFrameLocks noGrp="1"/>
          </p:cNvGraphicFramePr>
          <p:nvPr>
            <p:ph sz="half" idx="1"/>
          </p:nvPr>
        </p:nvGraphicFramePr>
        <p:xfrm>
          <a:off x="395288" y="1628775"/>
          <a:ext cx="3484562" cy="4549141"/>
        </p:xfrm>
        <a:graphic>
          <a:graphicData uri="http://schemas.openxmlformats.org/drawingml/2006/table">
            <a:tbl>
              <a:tblPr/>
              <a:tblGrid>
                <a:gridCol w="320675"/>
                <a:gridCol w="452437"/>
                <a:gridCol w="450850"/>
                <a:gridCol w="452438"/>
                <a:gridCol w="452437"/>
                <a:gridCol w="452438"/>
                <a:gridCol w="450850"/>
                <a:gridCol w="452437"/>
              </a:tblGrid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Кому служил Балда?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Какое дерево украшала «златая цепь»?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Птица-чародей, убитая стрелой царевича.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Что бросила царевне в руки нищая черница?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На чём сидел Золотой петушок?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 звали царя, подслушавшего мечты трёх девиц? </a:t>
            </a:r>
          </a:p>
        </p:txBody>
      </p:sp>
      <p:sp>
        <p:nvSpPr>
          <p:cNvPr id="26697" name="Text Box 96"/>
          <p:cNvSpPr txBox="1">
            <a:spLocks noChangeArrowheads="1"/>
          </p:cNvSpPr>
          <p:nvPr/>
        </p:nvSpPr>
        <p:spPr bwMode="auto">
          <a:xfrm>
            <a:off x="2268538" y="1628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1</a:t>
            </a:r>
          </a:p>
        </p:txBody>
      </p:sp>
      <p:sp>
        <p:nvSpPr>
          <p:cNvPr id="26698" name="Text Box 97"/>
          <p:cNvSpPr txBox="1">
            <a:spLocks noChangeArrowheads="1"/>
          </p:cNvSpPr>
          <p:nvPr/>
        </p:nvSpPr>
        <p:spPr bwMode="auto">
          <a:xfrm>
            <a:off x="1692275" y="2420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2</a:t>
            </a:r>
          </a:p>
        </p:txBody>
      </p:sp>
      <p:sp>
        <p:nvSpPr>
          <p:cNvPr id="26699" name="Text Box 98"/>
          <p:cNvSpPr txBox="1">
            <a:spLocks noChangeArrowheads="1"/>
          </p:cNvSpPr>
          <p:nvPr/>
        </p:nvSpPr>
        <p:spPr bwMode="auto">
          <a:xfrm>
            <a:off x="827088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3</a:t>
            </a:r>
          </a:p>
        </p:txBody>
      </p:sp>
      <p:sp>
        <p:nvSpPr>
          <p:cNvPr id="26700" name="Text Box 99"/>
          <p:cNvSpPr txBox="1">
            <a:spLocks noChangeArrowheads="1"/>
          </p:cNvSpPr>
          <p:nvPr/>
        </p:nvSpPr>
        <p:spPr bwMode="auto">
          <a:xfrm>
            <a:off x="323850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4</a:t>
            </a:r>
          </a:p>
        </p:txBody>
      </p:sp>
      <p:sp>
        <p:nvSpPr>
          <p:cNvPr id="26701" name="Text Box 100"/>
          <p:cNvSpPr txBox="1">
            <a:spLocks noChangeArrowheads="1"/>
          </p:cNvSpPr>
          <p:nvPr/>
        </p:nvSpPr>
        <p:spPr bwMode="auto">
          <a:xfrm>
            <a:off x="1258888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5</a:t>
            </a:r>
          </a:p>
        </p:txBody>
      </p:sp>
      <p:sp>
        <p:nvSpPr>
          <p:cNvPr id="26702" name="Text Box 101"/>
          <p:cNvSpPr txBox="1">
            <a:spLocks noChangeArrowheads="1"/>
          </p:cNvSpPr>
          <p:nvPr/>
        </p:nvSpPr>
        <p:spPr bwMode="auto">
          <a:xfrm>
            <a:off x="-155575" y="5589588"/>
            <a:ext cx="55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0000FF"/>
                </a:solidFill>
              </a:rPr>
              <a:t>Отгадайте кроссворд:</a:t>
            </a:r>
          </a:p>
        </p:txBody>
      </p:sp>
      <p:graphicFrame>
        <p:nvGraphicFramePr>
          <p:cNvPr id="78852" name="Group 4"/>
          <p:cNvGraphicFramePr>
            <a:graphicFrameLocks noGrp="1"/>
          </p:cNvGraphicFramePr>
          <p:nvPr>
            <p:ph sz="half" idx="1"/>
          </p:nvPr>
        </p:nvGraphicFramePr>
        <p:xfrm>
          <a:off x="323850" y="1628775"/>
          <a:ext cx="3484563" cy="4549141"/>
        </p:xfrm>
        <a:graphic>
          <a:graphicData uri="http://schemas.openxmlformats.org/drawingml/2006/table">
            <a:tbl>
              <a:tblPr/>
              <a:tblGrid>
                <a:gridCol w="320675"/>
                <a:gridCol w="452438"/>
                <a:gridCol w="450850"/>
                <a:gridCol w="452437"/>
                <a:gridCol w="452438"/>
                <a:gridCol w="452437"/>
                <a:gridCol w="450850"/>
                <a:gridCol w="452438"/>
              </a:tblGrid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Кому служил Балда?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Какое дерево украшала «златая цепь»?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Птица-чародей, убитая стрелой царевича.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Что бросила царевне в руки нищая черница?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На чём сидел Золотой петушок?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 звали царя, подслушавшего мечты трёх девиц? </a:t>
            </a:r>
          </a:p>
        </p:txBody>
      </p:sp>
      <p:sp>
        <p:nvSpPr>
          <p:cNvPr id="27721" name="Text Box 96"/>
          <p:cNvSpPr txBox="1">
            <a:spLocks noChangeArrowheads="1"/>
          </p:cNvSpPr>
          <p:nvPr/>
        </p:nvSpPr>
        <p:spPr bwMode="auto">
          <a:xfrm>
            <a:off x="2268538" y="1628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1</a:t>
            </a:r>
          </a:p>
        </p:txBody>
      </p:sp>
      <p:sp>
        <p:nvSpPr>
          <p:cNvPr id="27722" name="Text Box 97"/>
          <p:cNvSpPr txBox="1">
            <a:spLocks noChangeArrowheads="1"/>
          </p:cNvSpPr>
          <p:nvPr/>
        </p:nvSpPr>
        <p:spPr bwMode="auto">
          <a:xfrm>
            <a:off x="1692275" y="2420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2</a:t>
            </a:r>
          </a:p>
        </p:txBody>
      </p:sp>
      <p:sp>
        <p:nvSpPr>
          <p:cNvPr id="27723" name="Text Box 98"/>
          <p:cNvSpPr txBox="1">
            <a:spLocks noChangeArrowheads="1"/>
          </p:cNvSpPr>
          <p:nvPr/>
        </p:nvSpPr>
        <p:spPr bwMode="auto">
          <a:xfrm>
            <a:off x="827088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3</a:t>
            </a:r>
          </a:p>
        </p:txBody>
      </p:sp>
      <p:sp>
        <p:nvSpPr>
          <p:cNvPr id="27724" name="Text Box 99"/>
          <p:cNvSpPr txBox="1">
            <a:spLocks noChangeArrowheads="1"/>
          </p:cNvSpPr>
          <p:nvPr/>
        </p:nvSpPr>
        <p:spPr bwMode="auto">
          <a:xfrm>
            <a:off x="323850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4</a:t>
            </a:r>
          </a:p>
        </p:txBody>
      </p:sp>
      <p:sp>
        <p:nvSpPr>
          <p:cNvPr id="27725" name="Text Box 100"/>
          <p:cNvSpPr txBox="1">
            <a:spLocks noChangeArrowheads="1"/>
          </p:cNvSpPr>
          <p:nvPr/>
        </p:nvSpPr>
        <p:spPr bwMode="auto">
          <a:xfrm>
            <a:off x="1258888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5</a:t>
            </a:r>
          </a:p>
        </p:txBody>
      </p:sp>
      <p:sp>
        <p:nvSpPr>
          <p:cNvPr id="27726" name="Text Box 101"/>
          <p:cNvSpPr txBox="1">
            <a:spLocks noChangeArrowheads="1"/>
          </p:cNvSpPr>
          <p:nvPr/>
        </p:nvSpPr>
        <p:spPr bwMode="auto">
          <a:xfrm>
            <a:off x="-276225" y="5589588"/>
            <a:ext cx="55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6</a:t>
            </a:r>
          </a:p>
        </p:txBody>
      </p:sp>
      <p:sp>
        <p:nvSpPr>
          <p:cNvPr id="78950" name="Text Box 102"/>
          <p:cNvSpPr txBox="1">
            <a:spLocks noChangeArrowheads="1"/>
          </p:cNvSpPr>
          <p:nvPr/>
        </p:nvSpPr>
        <p:spPr bwMode="auto">
          <a:xfrm>
            <a:off x="4284663" y="5445125"/>
            <a:ext cx="324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Какое «ключевое» слово получилось?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042988" y="1700213"/>
            <a:ext cx="6913562" cy="2424112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"Сказочные объявления"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tx2"/>
                </a:solidFill>
              </a:rPr>
              <a:t>Предлагаю свои услуги: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	работаю за 7-х. Могу: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   - запрягать лошадь;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    - топить печь;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    - закупать продукты на рынке;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    -  печь яйца, варить кашу;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    - нянчить детей.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    Мой адрес…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		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616325" y="6040438"/>
            <a:ext cx="2979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tx2"/>
                </a:solidFill>
                <a:latin typeface="Arial" charset="0"/>
              </a:rPr>
              <a:t>Балда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. «Сказка о попе…»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43570" y="1785926"/>
            <a:ext cx="3025775" cy="41608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15262" cy="36290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     Школа целителей и </a:t>
            </a:r>
            <a:r>
              <a:rPr lang="ru-RU" b="1" dirty="0" smtClean="0">
                <a:solidFill>
                  <a:schemeClr val="tx2"/>
                </a:solidFill>
              </a:rPr>
              <a:t>эк</a:t>
            </a:r>
            <a:r>
              <a:rPr lang="en-US" b="1" dirty="0" smtClean="0">
                <a:solidFill>
                  <a:schemeClr val="tx2"/>
                </a:solidFill>
              </a:rPr>
              <a:t>c</a:t>
            </a:r>
            <a:r>
              <a:rPr lang="ru-RU" b="1" dirty="0" err="1" smtClean="0">
                <a:solidFill>
                  <a:schemeClr val="tx2"/>
                </a:solidFill>
              </a:rPr>
              <a:t>трасенсов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проводит ежемесячные платные курсы. Излечиваются такие болезни, как: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-укусы правого и левого глаза;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-волдыри на носу.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Начало ближайших занятий…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428728" y="5857892"/>
            <a:ext cx="3231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«Сказка о царе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Салтане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….»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72122" cy="26924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/>
                </a:solidFill>
              </a:rPr>
              <a:t>Модники и модницы! Кто желает приобрести волшебное зеркальце, умеющее говорить?</a:t>
            </a:r>
          </a:p>
          <a:p>
            <a:pPr eaLnBrk="1" hangingPunct="1"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    Наш адрес….Обращаться к…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23938" y="5608638"/>
            <a:ext cx="533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Царице-мачехе из «Сказка о мертвой царевне».</a:t>
            </a:r>
          </a:p>
        </p:txBody>
      </p:sp>
      <p:pic>
        <p:nvPicPr>
          <p:cNvPr id="4" name="Picture 6" descr="3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43570" y="1000108"/>
            <a:ext cx="3092450" cy="45259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00948" cy="2765425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/>
                </a:solidFill>
              </a:rPr>
              <a:t>Тем, кто не может утром проснуться по звонку будильника, предлагаем приобрести петушка из чистого золота, который выручит вас всегда и везде. Адрес…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967038" y="5753100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«Сказка о золотом петушке»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86370" cy="24765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/>
                </a:solidFill>
              </a:rPr>
              <a:t>Кто желает поменять старое, разбитое корыто на новое? Или квартиру на новый дом?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   Обращаться к…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5720" y="5715016"/>
            <a:ext cx="5051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charset="0"/>
              </a:rPr>
              <a:t>Золотой рыбке из «Сказки о рыбаке и рыбке»</a:t>
            </a:r>
          </a:p>
        </p:txBody>
      </p:sp>
      <p:pic>
        <p:nvPicPr>
          <p:cNvPr id="4" name="Picture 5" descr="О РЫБА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83188" y="2357430"/>
            <a:ext cx="3960812" cy="32067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533400" y="1371600"/>
            <a:ext cx="2438400" cy="25146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352800" y="1371600"/>
            <a:ext cx="2438400" cy="25146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096000" y="1447800"/>
            <a:ext cx="2438400" cy="25146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66800" y="2209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981200" y="2209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7696200" y="2209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705600" y="2209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876800" y="2286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295400" y="31242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10800000">
            <a:off x="4114800" y="2895600"/>
            <a:ext cx="838200" cy="304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6934200" y="2971800"/>
            <a:ext cx="762000" cy="304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142976" y="4286256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Не очень </a:t>
            </a:r>
            <a:endParaRPr lang="ru-RU" sz="2000" b="1" dirty="0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071934" y="4357694"/>
            <a:ext cx="1210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Отлично!</a:t>
            </a:r>
            <a:endParaRPr lang="ru-RU" sz="2000" b="1" dirty="0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786578" y="4429132"/>
            <a:ext cx="9358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Плохо.</a:t>
            </a:r>
            <a:endParaRPr lang="ru-RU" sz="2000" b="1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76581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ОЦЕНИ СВОЮ РАБОТУ!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3"/>
            <a:ext cx="8858280" cy="223836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Викторина</a:t>
            </a:r>
            <a:br>
              <a:rPr lang="ru-RU" sz="6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 сказкам А.С.Пушкина.</a:t>
            </a:r>
          </a:p>
        </p:txBody>
      </p:sp>
      <p:pic>
        <p:nvPicPr>
          <p:cNvPr id="3075" name="Picture 7" descr="100017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00438"/>
            <a:ext cx="1671637" cy="2233612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076" name="Picture 8" descr="10002017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256"/>
            <a:ext cx="1716088" cy="2233612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077" name="Picture 11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357562"/>
            <a:ext cx="2232025" cy="2233612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468313" y="6370638"/>
            <a:ext cx="6983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1763713" y="1557338"/>
            <a:ext cx="5329237" cy="3311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 РАБОТУ!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907262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Угадай героя сказки по приведённому отрывку.</a:t>
            </a:r>
          </a:p>
          <a:p>
            <a:endParaRPr lang="ru-RU" dirty="0" smtClean="0"/>
          </a:p>
          <a:p>
            <a:r>
              <a:rPr lang="ru-RU" dirty="0" smtClean="0"/>
              <a:t>1.Живет… в доме,                                     4. Правду молвить, молодица</a:t>
            </a:r>
          </a:p>
          <a:p>
            <a:r>
              <a:rPr lang="ru-RU" dirty="0" smtClean="0"/>
              <a:t>Спит себе на соломе,                                Уж и впрямь была царица:</a:t>
            </a:r>
          </a:p>
          <a:p>
            <a:r>
              <a:rPr lang="ru-RU" dirty="0" smtClean="0"/>
              <a:t>Ест за четверых,                                        Высока, стройна, бела,</a:t>
            </a:r>
          </a:p>
          <a:p>
            <a:r>
              <a:rPr lang="ru-RU" dirty="0" smtClean="0"/>
              <a:t>Работает за семерых,                                И умом и всем взяла;</a:t>
            </a:r>
          </a:p>
          <a:p>
            <a:r>
              <a:rPr lang="ru-RU" dirty="0" smtClean="0"/>
              <a:t>До света все у него пляшет:                      Но зато горда, </a:t>
            </a:r>
            <a:r>
              <a:rPr lang="ru-RU" dirty="0" err="1" smtClean="0"/>
              <a:t>ломлива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Лошадь запряжет, полосу вспашет,          Своенравна и ревнива</a:t>
            </a:r>
          </a:p>
          <a:p>
            <a:r>
              <a:rPr lang="ru-RU" dirty="0" smtClean="0"/>
              <a:t>Печь затопит, все заготовит, закупит,</a:t>
            </a:r>
          </a:p>
          <a:p>
            <a:r>
              <a:rPr lang="ru-RU" dirty="0" smtClean="0"/>
              <a:t>Яичко испечёт сам и облупит.                   5.Царь на палубе стоит,</a:t>
            </a:r>
          </a:p>
          <a:p>
            <a:r>
              <a:rPr lang="ru-RU" dirty="0" smtClean="0"/>
              <a:t>                                                                     И в трубу на них глядит.</a:t>
            </a:r>
          </a:p>
          <a:p>
            <a:r>
              <a:rPr lang="ru-RU" dirty="0" smtClean="0"/>
              <a:t>2. Тут он в точку уменьшился,                   Удивляются </a:t>
            </a:r>
            <a:r>
              <a:rPr lang="ru-RU" dirty="0" err="1" smtClean="0"/>
              <a:t>оне</a:t>
            </a:r>
            <a:endParaRPr lang="ru-RU" dirty="0" smtClean="0"/>
          </a:p>
          <a:p>
            <a:r>
              <a:rPr lang="ru-RU" dirty="0" smtClean="0"/>
              <a:t>Комаром оборотился,                                 Незнакомой стороне.</a:t>
            </a:r>
          </a:p>
          <a:p>
            <a:r>
              <a:rPr lang="ru-RU" dirty="0" smtClean="0"/>
              <a:t>Полетел и запищал, </a:t>
            </a:r>
          </a:p>
          <a:p>
            <a:r>
              <a:rPr lang="ru-RU" dirty="0" smtClean="0"/>
              <a:t>Судно на море догнал,                              6.В дорогой собольей душегрейке,</a:t>
            </a:r>
          </a:p>
          <a:p>
            <a:r>
              <a:rPr lang="ru-RU" dirty="0" smtClean="0"/>
              <a:t>Потихоньку опустился                               Парчовая на маковке кичка,</a:t>
            </a:r>
          </a:p>
          <a:p>
            <a:r>
              <a:rPr lang="ru-RU" dirty="0" smtClean="0"/>
              <a:t>На корабль – и в щель забился.               Жемчуга </a:t>
            </a:r>
            <a:r>
              <a:rPr lang="ru-RU" dirty="0" err="1" smtClean="0"/>
              <a:t>огрузили</a:t>
            </a:r>
            <a:r>
              <a:rPr lang="ru-RU" dirty="0" smtClean="0"/>
              <a:t> шею,</a:t>
            </a:r>
          </a:p>
          <a:p>
            <a:r>
              <a:rPr lang="ru-RU" dirty="0" smtClean="0"/>
              <a:t>                                                                     На руках золотые перстни,</a:t>
            </a:r>
          </a:p>
          <a:p>
            <a:r>
              <a:rPr lang="ru-RU" dirty="0" smtClean="0"/>
              <a:t>3. Все красавцы удалые,                           На ногах красные сапожки</a:t>
            </a:r>
          </a:p>
          <a:p>
            <a:r>
              <a:rPr lang="ru-RU" dirty="0" smtClean="0"/>
              <a:t>Великаны молодые,</a:t>
            </a:r>
          </a:p>
          <a:p>
            <a:r>
              <a:rPr lang="ru-RU" dirty="0" smtClean="0"/>
              <a:t>Все равны как на подбор</a:t>
            </a:r>
          </a:p>
          <a:p>
            <a:r>
              <a:rPr lang="ru-RU" dirty="0" smtClean="0"/>
              <a:t>С ними дядька </a:t>
            </a:r>
            <a:r>
              <a:rPr lang="ru-RU" dirty="0" err="1" smtClean="0"/>
              <a:t>Черномор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03"/>
            <a:ext cx="9001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Смолоду был грозен он                            11.За морем царевна есть,</a:t>
            </a:r>
          </a:p>
          <a:p>
            <a:r>
              <a:rPr lang="ru-RU" dirty="0" smtClean="0"/>
              <a:t>И соседям то и дело                                      Что не можно глаз </a:t>
            </a:r>
            <a:r>
              <a:rPr lang="ru-RU" dirty="0" err="1" smtClean="0"/>
              <a:t>отвесть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Наносил обиды смело,                                  Днём свет божий затмевает,</a:t>
            </a:r>
          </a:p>
          <a:p>
            <a:r>
              <a:rPr lang="ru-RU" dirty="0" smtClean="0"/>
              <a:t>Но под старость захотел                               Ночью землю освещает,</a:t>
            </a:r>
          </a:p>
          <a:p>
            <a:r>
              <a:rPr lang="ru-RU" dirty="0" smtClean="0"/>
              <a:t>Отдохнуть от ратных дел.                             Месяц под косой блестит,</a:t>
            </a:r>
          </a:p>
          <a:p>
            <a:r>
              <a:rPr lang="ru-RU" dirty="0" smtClean="0"/>
              <a:t>                                                                        А во лбу звезда горит.</a:t>
            </a:r>
          </a:p>
          <a:p>
            <a:r>
              <a:rPr lang="ru-RU" dirty="0" smtClean="0"/>
              <a:t>8. О расплате думает частенько,</a:t>
            </a:r>
          </a:p>
          <a:p>
            <a:r>
              <a:rPr lang="ru-RU" dirty="0" smtClean="0"/>
              <a:t>Время идёт, срок уже близенько.                 12.Перед утреней зарею</a:t>
            </a:r>
          </a:p>
          <a:p>
            <a:r>
              <a:rPr lang="ru-RU" dirty="0" smtClean="0"/>
              <a:t>Он не ест, ни пьёт, ночи не спит:                   Братья дружною толпою</a:t>
            </a:r>
          </a:p>
          <a:p>
            <a:r>
              <a:rPr lang="ru-RU" dirty="0" smtClean="0"/>
              <a:t>Лоб у него заранее трещит.                           Выезжают погулять,</a:t>
            </a:r>
          </a:p>
          <a:p>
            <a:r>
              <a:rPr lang="ru-RU" dirty="0" smtClean="0"/>
              <a:t>                                                                         Серых уток пострелять,</a:t>
            </a:r>
          </a:p>
          <a:p>
            <a:r>
              <a:rPr lang="ru-RU" dirty="0" smtClean="0"/>
              <a:t>9. Но царевна молодая,                                 Руку правую потешить,</a:t>
            </a:r>
          </a:p>
          <a:p>
            <a:r>
              <a:rPr lang="ru-RU" dirty="0" smtClean="0"/>
              <a:t>Тихомолком расцветая,                                  </a:t>
            </a:r>
            <a:r>
              <a:rPr lang="ru-RU" dirty="0" err="1" smtClean="0"/>
              <a:t>Сорочина</a:t>
            </a:r>
            <a:r>
              <a:rPr lang="ru-RU" dirty="0" smtClean="0"/>
              <a:t> в поле спешить…</a:t>
            </a:r>
          </a:p>
          <a:p>
            <a:r>
              <a:rPr lang="ru-RU" dirty="0" smtClean="0"/>
              <a:t>Между тем росла, росла,                               Иль башку с широких плеч</a:t>
            </a:r>
          </a:p>
          <a:p>
            <a:r>
              <a:rPr lang="ru-RU" dirty="0" smtClean="0"/>
              <a:t>Поднялась – и расцвела,                               У татарина отсечь,</a:t>
            </a:r>
          </a:p>
          <a:p>
            <a:r>
              <a:rPr lang="ru-RU" dirty="0" smtClean="0"/>
              <a:t>Белолица, черноброва,                                  Или вытравить из леса</a:t>
            </a:r>
          </a:p>
          <a:p>
            <a:r>
              <a:rPr lang="ru-RU" dirty="0" smtClean="0"/>
              <a:t>Нраву кроткого такого…                                 Пятигорского черкеса.</a:t>
            </a:r>
          </a:p>
          <a:p>
            <a:endParaRPr lang="ru-RU" dirty="0" smtClean="0"/>
          </a:p>
          <a:p>
            <a:r>
              <a:rPr lang="ru-RU" dirty="0" smtClean="0"/>
              <a:t>10. Вдруг шатёр распахнулся,</a:t>
            </a:r>
          </a:p>
          <a:p>
            <a:r>
              <a:rPr lang="ru-RU" dirty="0" smtClean="0"/>
              <a:t>Вся сияя, как заря, тихо встретила царя.</a:t>
            </a:r>
          </a:p>
          <a:p>
            <a:r>
              <a:rPr lang="ru-RU" dirty="0" smtClean="0"/>
              <a:t>Улыбнулась - и с поклоном</a:t>
            </a:r>
          </a:p>
          <a:p>
            <a:r>
              <a:rPr lang="ru-RU" dirty="0" smtClean="0"/>
              <a:t>Егоза руку взяла</a:t>
            </a:r>
          </a:p>
          <a:p>
            <a:r>
              <a:rPr lang="ru-RU" dirty="0" smtClean="0"/>
              <a:t>И в шатёр свой увела.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686304" cy="39393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«Сказка о царе </a:t>
            </a:r>
            <a:r>
              <a:rPr lang="ru-RU" sz="2400" b="1" dirty="0" err="1" smtClean="0"/>
              <a:t>Салтане</a:t>
            </a:r>
            <a:r>
              <a:rPr lang="ru-RU" sz="2400" b="1" dirty="0" smtClean="0"/>
              <a:t>, о славном и могучем богатыре князе </a:t>
            </a:r>
            <a:r>
              <a:rPr lang="ru-RU" sz="2400" b="1" dirty="0" err="1" smtClean="0"/>
              <a:t>Гвидоне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Салтановиче</a:t>
            </a:r>
            <a:r>
              <a:rPr lang="ru-RU" sz="2400" b="1" dirty="0" smtClean="0"/>
              <a:t> и о прекрасной царевне Лебеди».</a:t>
            </a:r>
            <a:endParaRPr lang="ru-RU" sz="2400" b="1" dirty="0"/>
          </a:p>
        </p:txBody>
      </p:sp>
      <p:pic>
        <p:nvPicPr>
          <p:cNvPr id="4" name="Picture 8" descr="Картинка 1 из 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57818" y="1785926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7" name="Rectangle 3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Отгадайте кроссворд:</a:t>
            </a:r>
          </a:p>
        </p:txBody>
      </p:sp>
      <p:graphicFrame>
        <p:nvGraphicFramePr>
          <p:cNvPr id="38578" name="Group 690"/>
          <p:cNvGraphicFramePr>
            <a:graphicFrameLocks noGrp="1"/>
          </p:cNvGraphicFramePr>
          <p:nvPr>
            <p:ph sz="half" idx="1"/>
          </p:nvPr>
        </p:nvGraphicFramePr>
        <p:xfrm>
          <a:off x="395288" y="1628775"/>
          <a:ext cx="3484562" cy="4549141"/>
        </p:xfrm>
        <a:graphic>
          <a:graphicData uri="http://schemas.openxmlformats.org/drawingml/2006/table">
            <a:tbl>
              <a:tblPr/>
              <a:tblGrid>
                <a:gridCol w="320675"/>
                <a:gridCol w="452437"/>
                <a:gridCol w="450850"/>
                <a:gridCol w="452438"/>
                <a:gridCol w="452437"/>
                <a:gridCol w="452438"/>
                <a:gridCol w="450850"/>
                <a:gridCol w="452437"/>
              </a:tblGrid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7" name="Rectangle 3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Кому служил </a:t>
            </a:r>
            <a:r>
              <a:rPr lang="ru-RU" sz="2000" dirty="0" err="1" smtClean="0">
                <a:solidFill>
                  <a:schemeClr val="tx2"/>
                </a:solidFill>
              </a:rPr>
              <a:t>Балда</a:t>
            </a:r>
            <a:r>
              <a:rPr lang="ru-RU" sz="2000" dirty="0" smtClean="0">
                <a:solidFill>
                  <a:schemeClr val="tx2"/>
                </a:solidFill>
              </a:rPr>
              <a:t>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Какое дерево украшала «златая цепь»?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Птица-чародей, убитая стрелой царевича.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Что бросила царевне в руки нищая черница?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На чём сидел Золотой петушок?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Как звали царя, подслушавшего мечты трёх девиц? </a:t>
            </a:r>
          </a:p>
        </p:txBody>
      </p:sp>
      <p:sp>
        <p:nvSpPr>
          <p:cNvPr id="21577" name="Text Box 682"/>
          <p:cNvSpPr txBox="1">
            <a:spLocks noChangeArrowheads="1"/>
          </p:cNvSpPr>
          <p:nvPr/>
        </p:nvSpPr>
        <p:spPr bwMode="auto">
          <a:xfrm>
            <a:off x="2268538" y="1628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1</a:t>
            </a:r>
          </a:p>
        </p:txBody>
      </p:sp>
      <p:sp>
        <p:nvSpPr>
          <p:cNvPr id="21578" name="Text Box 684"/>
          <p:cNvSpPr txBox="1">
            <a:spLocks noChangeArrowheads="1"/>
          </p:cNvSpPr>
          <p:nvPr/>
        </p:nvSpPr>
        <p:spPr bwMode="auto">
          <a:xfrm>
            <a:off x="1692275" y="2420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2</a:t>
            </a:r>
          </a:p>
        </p:txBody>
      </p:sp>
      <p:sp>
        <p:nvSpPr>
          <p:cNvPr id="21579" name="Text Box 685"/>
          <p:cNvSpPr txBox="1">
            <a:spLocks noChangeArrowheads="1"/>
          </p:cNvSpPr>
          <p:nvPr/>
        </p:nvSpPr>
        <p:spPr bwMode="auto">
          <a:xfrm>
            <a:off x="827088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3</a:t>
            </a:r>
          </a:p>
        </p:txBody>
      </p:sp>
      <p:sp>
        <p:nvSpPr>
          <p:cNvPr id="21580" name="Text Box 686"/>
          <p:cNvSpPr txBox="1">
            <a:spLocks noChangeArrowheads="1"/>
          </p:cNvSpPr>
          <p:nvPr/>
        </p:nvSpPr>
        <p:spPr bwMode="auto">
          <a:xfrm>
            <a:off x="323850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4</a:t>
            </a:r>
          </a:p>
        </p:txBody>
      </p:sp>
      <p:sp>
        <p:nvSpPr>
          <p:cNvPr id="21581" name="Text Box 687"/>
          <p:cNvSpPr txBox="1">
            <a:spLocks noChangeArrowheads="1"/>
          </p:cNvSpPr>
          <p:nvPr/>
        </p:nvSpPr>
        <p:spPr bwMode="auto">
          <a:xfrm>
            <a:off x="1258888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5</a:t>
            </a:r>
          </a:p>
        </p:txBody>
      </p:sp>
      <p:sp>
        <p:nvSpPr>
          <p:cNvPr id="21582" name="Text Box 688"/>
          <p:cNvSpPr txBox="1">
            <a:spLocks noChangeArrowheads="1"/>
          </p:cNvSpPr>
          <p:nvPr/>
        </p:nvSpPr>
        <p:spPr bwMode="auto">
          <a:xfrm>
            <a:off x="-155575" y="5589588"/>
            <a:ext cx="55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6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0000FF"/>
                </a:solidFill>
              </a:rPr>
              <a:t>Отгадайте кроссворд:</a:t>
            </a:r>
          </a:p>
        </p:txBody>
      </p:sp>
      <p:graphicFrame>
        <p:nvGraphicFramePr>
          <p:cNvPr id="73732" name="Group 4"/>
          <p:cNvGraphicFramePr>
            <a:graphicFrameLocks noGrp="1"/>
          </p:cNvGraphicFramePr>
          <p:nvPr>
            <p:ph sz="half" idx="1"/>
          </p:nvPr>
        </p:nvGraphicFramePr>
        <p:xfrm>
          <a:off x="395288" y="1628775"/>
          <a:ext cx="3484562" cy="4549141"/>
        </p:xfrm>
        <a:graphic>
          <a:graphicData uri="http://schemas.openxmlformats.org/drawingml/2006/table">
            <a:tbl>
              <a:tblPr/>
              <a:tblGrid>
                <a:gridCol w="320675"/>
                <a:gridCol w="452437"/>
                <a:gridCol w="450850"/>
                <a:gridCol w="452438"/>
                <a:gridCol w="452437"/>
                <a:gridCol w="452438"/>
                <a:gridCol w="450850"/>
                <a:gridCol w="452437"/>
              </a:tblGrid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Кому служил Балда?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Какое дерево украшала «златая цепь»?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Птица-чародей, убитая стрелой царевича.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Что бросила царевне в руки нищая черница?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На чём сидел Золотой петушок?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 звали царя, подслушавшего мечты трёх девиц? </a:t>
            </a:r>
          </a:p>
        </p:txBody>
      </p:sp>
      <p:sp>
        <p:nvSpPr>
          <p:cNvPr id="22601" name="Text Box 96"/>
          <p:cNvSpPr txBox="1">
            <a:spLocks noChangeArrowheads="1"/>
          </p:cNvSpPr>
          <p:nvPr/>
        </p:nvSpPr>
        <p:spPr bwMode="auto">
          <a:xfrm>
            <a:off x="2268538" y="1628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1</a:t>
            </a:r>
          </a:p>
        </p:txBody>
      </p:sp>
      <p:sp>
        <p:nvSpPr>
          <p:cNvPr id="22602" name="Text Box 97"/>
          <p:cNvSpPr txBox="1">
            <a:spLocks noChangeArrowheads="1"/>
          </p:cNvSpPr>
          <p:nvPr/>
        </p:nvSpPr>
        <p:spPr bwMode="auto">
          <a:xfrm>
            <a:off x="1692275" y="2420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2</a:t>
            </a:r>
          </a:p>
        </p:txBody>
      </p:sp>
      <p:sp>
        <p:nvSpPr>
          <p:cNvPr id="22603" name="Text Box 98"/>
          <p:cNvSpPr txBox="1">
            <a:spLocks noChangeArrowheads="1"/>
          </p:cNvSpPr>
          <p:nvPr/>
        </p:nvSpPr>
        <p:spPr bwMode="auto">
          <a:xfrm>
            <a:off x="827088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3</a:t>
            </a:r>
          </a:p>
        </p:txBody>
      </p:sp>
      <p:sp>
        <p:nvSpPr>
          <p:cNvPr id="22604" name="Text Box 99"/>
          <p:cNvSpPr txBox="1">
            <a:spLocks noChangeArrowheads="1"/>
          </p:cNvSpPr>
          <p:nvPr/>
        </p:nvSpPr>
        <p:spPr bwMode="auto">
          <a:xfrm>
            <a:off x="323850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4</a:t>
            </a:r>
          </a:p>
        </p:txBody>
      </p:sp>
      <p:sp>
        <p:nvSpPr>
          <p:cNvPr id="22605" name="Text Box 100"/>
          <p:cNvSpPr txBox="1">
            <a:spLocks noChangeArrowheads="1"/>
          </p:cNvSpPr>
          <p:nvPr/>
        </p:nvSpPr>
        <p:spPr bwMode="auto">
          <a:xfrm>
            <a:off x="1258888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5</a:t>
            </a:r>
          </a:p>
        </p:txBody>
      </p:sp>
      <p:sp>
        <p:nvSpPr>
          <p:cNvPr id="22606" name="Text Box 101"/>
          <p:cNvSpPr txBox="1">
            <a:spLocks noChangeArrowheads="1"/>
          </p:cNvSpPr>
          <p:nvPr/>
        </p:nvSpPr>
        <p:spPr bwMode="auto">
          <a:xfrm>
            <a:off x="-155575" y="5589588"/>
            <a:ext cx="55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0000FF"/>
                </a:solidFill>
              </a:rPr>
              <a:t>Отгадайте кроссворд:</a:t>
            </a:r>
          </a:p>
        </p:txBody>
      </p:sp>
      <p:graphicFrame>
        <p:nvGraphicFramePr>
          <p:cNvPr id="74756" name="Group 4"/>
          <p:cNvGraphicFramePr>
            <a:graphicFrameLocks noGrp="1"/>
          </p:cNvGraphicFramePr>
          <p:nvPr>
            <p:ph sz="half" idx="1"/>
          </p:nvPr>
        </p:nvGraphicFramePr>
        <p:xfrm>
          <a:off x="395288" y="1628775"/>
          <a:ext cx="3484562" cy="4549141"/>
        </p:xfrm>
        <a:graphic>
          <a:graphicData uri="http://schemas.openxmlformats.org/drawingml/2006/table">
            <a:tbl>
              <a:tblPr/>
              <a:tblGrid>
                <a:gridCol w="320675"/>
                <a:gridCol w="452437"/>
                <a:gridCol w="450850"/>
                <a:gridCol w="452438"/>
                <a:gridCol w="452437"/>
                <a:gridCol w="452438"/>
                <a:gridCol w="450850"/>
                <a:gridCol w="452437"/>
              </a:tblGrid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Кому служил Балда?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Какое дерево украшала «златая цепь»?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Птица-чародей, убитая стрелой царевича.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Что бросила царевне в руки нищая черница?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На чём сидел Золотой петушок?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 звали царя, подслушавшего мечты трёх девиц? </a:t>
            </a:r>
          </a:p>
        </p:txBody>
      </p:sp>
      <p:sp>
        <p:nvSpPr>
          <p:cNvPr id="23625" name="Text Box 96"/>
          <p:cNvSpPr txBox="1">
            <a:spLocks noChangeArrowheads="1"/>
          </p:cNvSpPr>
          <p:nvPr/>
        </p:nvSpPr>
        <p:spPr bwMode="auto">
          <a:xfrm>
            <a:off x="2268538" y="1628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1</a:t>
            </a:r>
          </a:p>
        </p:txBody>
      </p:sp>
      <p:sp>
        <p:nvSpPr>
          <p:cNvPr id="23626" name="Text Box 97"/>
          <p:cNvSpPr txBox="1">
            <a:spLocks noChangeArrowheads="1"/>
          </p:cNvSpPr>
          <p:nvPr/>
        </p:nvSpPr>
        <p:spPr bwMode="auto">
          <a:xfrm>
            <a:off x="1692275" y="2420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2</a:t>
            </a:r>
          </a:p>
        </p:txBody>
      </p:sp>
      <p:sp>
        <p:nvSpPr>
          <p:cNvPr id="23627" name="Text Box 98"/>
          <p:cNvSpPr txBox="1">
            <a:spLocks noChangeArrowheads="1"/>
          </p:cNvSpPr>
          <p:nvPr/>
        </p:nvSpPr>
        <p:spPr bwMode="auto">
          <a:xfrm>
            <a:off x="827088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3</a:t>
            </a:r>
          </a:p>
        </p:txBody>
      </p:sp>
      <p:sp>
        <p:nvSpPr>
          <p:cNvPr id="23628" name="Text Box 99"/>
          <p:cNvSpPr txBox="1">
            <a:spLocks noChangeArrowheads="1"/>
          </p:cNvSpPr>
          <p:nvPr/>
        </p:nvSpPr>
        <p:spPr bwMode="auto">
          <a:xfrm>
            <a:off x="323850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4</a:t>
            </a:r>
          </a:p>
        </p:txBody>
      </p:sp>
      <p:sp>
        <p:nvSpPr>
          <p:cNvPr id="23629" name="Text Box 100"/>
          <p:cNvSpPr txBox="1">
            <a:spLocks noChangeArrowheads="1"/>
          </p:cNvSpPr>
          <p:nvPr/>
        </p:nvSpPr>
        <p:spPr bwMode="auto">
          <a:xfrm>
            <a:off x="1258888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5</a:t>
            </a:r>
          </a:p>
        </p:txBody>
      </p:sp>
      <p:sp>
        <p:nvSpPr>
          <p:cNvPr id="23630" name="Text Box 101"/>
          <p:cNvSpPr txBox="1">
            <a:spLocks noChangeArrowheads="1"/>
          </p:cNvSpPr>
          <p:nvPr/>
        </p:nvSpPr>
        <p:spPr bwMode="auto">
          <a:xfrm>
            <a:off x="-155575" y="5589588"/>
            <a:ext cx="55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0000FF"/>
                </a:solidFill>
              </a:rPr>
              <a:t>Отгадайте кроссворд:</a:t>
            </a:r>
          </a:p>
        </p:txBody>
      </p:sp>
      <p:graphicFrame>
        <p:nvGraphicFramePr>
          <p:cNvPr id="75780" name="Group 4"/>
          <p:cNvGraphicFramePr>
            <a:graphicFrameLocks noGrp="1"/>
          </p:cNvGraphicFramePr>
          <p:nvPr>
            <p:ph sz="half" idx="1"/>
          </p:nvPr>
        </p:nvGraphicFramePr>
        <p:xfrm>
          <a:off x="395288" y="1628775"/>
          <a:ext cx="3484562" cy="4549141"/>
        </p:xfrm>
        <a:graphic>
          <a:graphicData uri="http://schemas.openxmlformats.org/drawingml/2006/table">
            <a:tbl>
              <a:tblPr/>
              <a:tblGrid>
                <a:gridCol w="320675"/>
                <a:gridCol w="452437"/>
                <a:gridCol w="450850"/>
                <a:gridCol w="452438"/>
                <a:gridCol w="452437"/>
                <a:gridCol w="452438"/>
                <a:gridCol w="450850"/>
                <a:gridCol w="452437"/>
              </a:tblGrid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Кому служил Балда?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Какое дерево украшала «златая цепь»?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Птица-чародей, убитая стрелой царевича.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Что бросила царевне в руки нищая черница?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На чём сидел Золотой петушок?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</a:rPr>
              <a:t>Как звали царя, подслушавшего мечты трёх девиц? </a:t>
            </a:r>
          </a:p>
        </p:txBody>
      </p:sp>
      <p:sp>
        <p:nvSpPr>
          <p:cNvPr id="24649" name="Text Box 96"/>
          <p:cNvSpPr txBox="1">
            <a:spLocks noChangeArrowheads="1"/>
          </p:cNvSpPr>
          <p:nvPr/>
        </p:nvSpPr>
        <p:spPr bwMode="auto">
          <a:xfrm>
            <a:off x="2268538" y="1628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1</a:t>
            </a:r>
          </a:p>
        </p:txBody>
      </p:sp>
      <p:sp>
        <p:nvSpPr>
          <p:cNvPr id="24650" name="Text Box 97"/>
          <p:cNvSpPr txBox="1">
            <a:spLocks noChangeArrowheads="1"/>
          </p:cNvSpPr>
          <p:nvPr/>
        </p:nvSpPr>
        <p:spPr bwMode="auto">
          <a:xfrm>
            <a:off x="1692275" y="2420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2</a:t>
            </a:r>
          </a:p>
        </p:txBody>
      </p:sp>
      <p:sp>
        <p:nvSpPr>
          <p:cNvPr id="24651" name="Text Box 98"/>
          <p:cNvSpPr txBox="1">
            <a:spLocks noChangeArrowheads="1"/>
          </p:cNvSpPr>
          <p:nvPr/>
        </p:nvSpPr>
        <p:spPr bwMode="auto">
          <a:xfrm>
            <a:off x="827088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3</a:t>
            </a:r>
          </a:p>
        </p:txBody>
      </p:sp>
      <p:sp>
        <p:nvSpPr>
          <p:cNvPr id="24652" name="Text Box 99"/>
          <p:cNvSpPr txBox="1">
            <a:spLocks noChangeArrowheads="1"/>
          </p:cNvSpPr>
          <p:nvPr/>
        </p:nvSpPr>
        <p:spPr bwMode="auto">
          <a:xfrm>
            <a:off x="323850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4</a:t>
            </a:r>
          </a:p>
        </p:txBody>
      </p:sp>
      <p:sp>
        <p:nvSpPr>
          <p:cNvPr id="24653" name="Text Box 100"/>
          <p:cNvSpPr txBox="1">
            <a:spLocks noChangeArrowheads="1"/>
          </p:cNvSpPr>
          <p:nvPr/>
        </p:nvSpPr>
        <p:spPr bwMode="auto">
          <a:xfrm>
            <a:off x="1258888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5</a:t>
            </a:r>
          </a:p>
        </p:txBody>
      </p:sp>
      <p:sp>
        <p:nvSpPr>
          <p:cNvPr id="24654" name="Text Box 101"/>
          <p:cNvSpPr txBox="1">
            <a:spLocks noChangeArrowheads="1"/>
          </p:cNvSpPr>
          <p:nvPr/>
        </p:nvSpPr>
        <p:spPr bwMode="auto">
          <a:xfrm>
            <a:off x="-155575" y="5589588"/>
            <a:ext cx="55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993</Words>
  <Application>Microsoft Office PowerPoint</Application>
  <PresentationFormat>Экран (4:3)</PresentationFormat>
  <Paragraphs>265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                                  </vt:lpstr>
      <vt:lpstr>Викторина  по сказкам А.С.Пушкина.</vt:lpstr>
      <vt:lpstr>Слайд 3</vt:lpstr>
      <vt:lpstr>Слайд 4</vt:lpstr>
      <vt:lpstr>«Сказка о царе Салтане, о славном и могучем богатыре князе Гвидоне Салтановиче и о прекрасной царевне Лебеди».</vt:lpstr>
      <vt:lpstr>Отгадайте кроссворд:</vt:lpstr>
      <vt:lpstr>Отгадайте кроссворд:</vt:lpstr>
      <vt:lpstr>Отгадайте кроссворд:</vt:lpstr>
      <vt:lpstr>Отгадайте кроссворд:</vt:lpstr>
      <vt:lpstr>Отгадайте кроссворд:</vt:lpstr>
      <vt:lpstr>Отгадайте кроссворд:</vt:lpstr>
      <vt:lpstr>Отгадайте кроссворд:</vt:lpstr>
      <vt:lpstr>Слайд 13</vt:lpstr>
      <vt:lpstr>Слайд 14</vt:lpstr>
      <vt:lpstr>Слайд 15</vt:lpstr>
      <vt:lpstr>Слайд 16</vt:lpstr>
      <vt:lpstr>Слайд 17</vt:lpstr>
      <vt:lpstr>Слайд 18</vt:lpstr>
      <vt:lpstr>ОЦЕНИ СВОЮ РАБОТУ!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Александра Сергеевича Пушкина</dc:title>
  <dc:creator>User</dc:creator>
  <cp:lastModifiedBy>sotnikova</cp:lastModifiedBy>
  <cp:revision>14</cp:revision>
  <dcterms:created xsi:type="dcterms:W3CDTF">2011-12-02T12:45:20Z</dcterms:created>
  <dcterms:modified xsi:type="dcterms:W3CDTF">2012-01-28T01:37:05Z</dcterms:modified>
</cp:coreProperties>
</file>