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44" r:id="rId3"/>
  </p:sldMasterIdLst>
  <p:notesMasterIdLst>
    <p:notesMasterId r:id="rId23"/>
  </p:notesMasterIdLst>
  <p:sldIdLst>
    <p:sldId id="261" r:id="rId4"/>
    <p:sldId id="256" r:id="rId5"/>
    <p:sldId id="258" r:id="rId6"/>
    <p:sldId id="268" r:id="rId7"/>
    <p:sldId id="269" r:id="rId8"/>
    <p:sldId id="259" r:id="rId9"/>
    <p:sldId id="279" r:id="rId10"/>
    <p:sldId id="263" r:id="rId11"/>
    <p:sldId id="277" r:id="rId12"/>
    <p:sldId id="264" r:id="rId13"/>
    <p:sldId id="271" r:id="rId14"/>
    <p:sldId id="280" r:id="rId15"/>
    <p:sldId id="272" r:id="rId16"/>
    <p:sldId id="281" r:id="rId17"/>
    <p:sldId id="266" r:id="rId18"/>
    <p:sldId id="275" r:id="rId19"/>
    <p:sldId id="278" r:id="rId20"/>
    <p:sldId id="265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A2F"/>
    <a:srgbClr val="54141D"/>
    <a:srgbClr val="062006"/>
    <a:srgbClr val="043A12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E075-35F3-49A7-A226-D9DB36BECDDA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4FFDB-5104-40C0-A110-56B93900F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1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4FFDB-5104-40C0-A110-56B93900F65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9B8021-EB69-46D4-8289-27F9C302F567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5FAD058-5534-46F3-9F74-7B722ECCC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28.png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12" Type="http://schemas.openxmlformats.org/officeDocument/2006/relationships/image" Target="../media/image26.gif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5" Type="http://schemas.openxmlformats.org/officeDocument/2006/relationships/image" Target="../media/image19.jpeg"/><Relationship Id="rId10" Type="http://schemas.openxmlformats.org/officeDocument/2006/relationships/image" Target="../media/image24.gif"/><Relationship Id="rId4" Type="http://schemas.openxmlformats.org/officeDocument/2006/relationships/image" Target="../media/image18.jpeg"/><Relationship Id="rId9" Type="http://schemas.openxmlformats.org/officeDocument/2006/relationships/image" Target="../media/image23.gif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06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829627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0692" name="Rectangle 4"/>
          <p:cNvSpPr>
            <a:spLocks noChangeArrowheads="1"/>
          </p:cNvSpPr>
          <p:nvPr/>
        </p:nvSpPr>
        <p:spPr bwMode="auto">
          <a:xfrm>
            <a:off x="971550" y="188913"/>
            <a:ext cx="74371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Clr>
                <a:schemeClr val="hlink"/>
              </a:buClr>
              <a:buSzPct val="120000"/>
              <a:buFontTx/>
              <a:buNone/>
            </a:pPr>
            <a:r>
              <a:rPr kumimoji="0"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Муниципальное Общеобразовательное Учреждение</a:t>
            </a:r>
          </a:p>
          <a:p>
            <a:pPr algn="ctr">
              <a:buClr>
                <a:schemeClr val="hlink"/>
              </a:buClr>
              <a:buSzPct val="120000"/>
              <a:buFontTx/>
              <a:buNone/>
            </a:pPr>
            <a:r>
              <a:rPr kumimoji="0"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«Средняя общеобразовательная школа №31»</a:t>
            </a:r>
          </a:p>
        </p:txBody>
      </p:sp>
      <p:sp>
        <p:nvSpPr>
          <p:cNvPr id="370694" name="Rectangle 6"/>
          <p:cNvSpPr>
            <a:spLocks noChangeArrowheads="1"/>
          </p:cNvSpPr>
          <p:nvPr/>
        </p:nvSpPr>
        <p:spPr bwMode="auto">
          <a:xfrm>
            <a:off x="2627313" y="6237288"/>
            <a:ext cx="2326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ru-RU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г. </a:t>
            </a:r>
            <a:r>
              <a:rPr kumimoji="0" lang="ru-RU" sz="1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Ангарск</a:t>
            </a:r>
            <a:r>
              <a:rPr kumimoji="0" lang="ru-RU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</a:t>
            </a:r>
            <a:r>
              <a:rPr kumimoji="0" lang="ru-RU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2010г</a:t>
            </a:r>
            <a:r>
              <a:rPr kumimoji="0" lang="ru-RU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«Самое важное свойство для физического здоровья представляет бодрость духа. </a:t>
            </a:r>
          </a:p>
          <a:p>
            <a:pPr algn="r">
              <a:buNone/>
            </a:pP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Упадок духа сродни смерти.»</a:t>
            </a:r>
          </a:p>
          <a:p>
            <a:pPr algn="r">
              <a:buNone/>
            </a:pPr>
            <a:r>
              <a:rPr lang="ru-RU" sz="4000" dirty="0" err="1" smtClean="0">
                <a:solidFill>
                  <a:schemeClr val="accent3">
                    <a:lumMod val="75000"/>
                  </a:schemeClr>
                </a:solidFill>
              </a:rPr>
              <a:t>Уильман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3">
                    <a:lumMod val="75000"/>
                  </a:schemeClr>
                </a:solidFill>
              </a:rPr>
              <a:t>Годвин</a:t>
            </a:r>
            <a:endParaRPr lang="en-US" sz="4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>
              <a:buNone/>
            </a:pPr>
            <a:endParaRPr lang="en-US" sz="4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C:\Users\Пользователь\Desktop\улыб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05925">
            <a:off x="428596" y="3786190"/>
            <a:ext cx="3286148" cy="2464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esktop\круглые черв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7260" y="321450"/>
            <a:ext cx="5965070" cy="5965070"/>
          </a:xfrm>
          <a:prstGeom prst="rect">
            <a:avLst/>
          </a:prstGeom>
          <a:noFill/>
        </p:spPr>
      </p:pic>
      <p:pic>
        <p:nvPicPr>
          <p:cNvPr id="3075" name="Picture 3" descr="C:\Users\USER\Desktop\круглый черв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1" y="97402"/>
            <a:ext cx="6286543" cy="6569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ЗАДАНИЕ 1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Дайте общую характеристику данному типу.</a:t>
            </a:r>
          </a:p>
          <a:p>
            <a:pPr lvl="0"/>
            <a:r>
              <a:rPr lang="ru-RU" sz="3200" dirty="0" smtClean="0"/>
              <a:t>Тело нечленистое. </a:t>
            </a:r>
          </a:p>
          <a:p>
            <a:pPr lvl="0"/>
            <a:r>
              <a:rPr lang="ru-RU" sz="3200" dirty="0" smtClean="0"/>
              <a:t>Кожно-мускульный мешок содержит только продольные мышцы. </a:t>
            </a:r>
          </a:p>
          <a:p>
            <a:pPr lvl="0"/>
            <a:r>
              <a:rPr lang="ru-RU" sz="3200" dirty="0" smtClean="0"/>
              <a:t>Кровеносной и дыхательной системы нет. </a:t>
            </a:r>
          </a:p>
          <a:p>
            <a:pPr lvl="0"/>
            <a:r>
              <a:rPr lang="ru-RU" sz="3200" dirty="0" smtClean="0"/>
              <a:t>Особи раздельнополые. 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457203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Задание 2</a:t>
            </a:r>
            <a:br>
              <a:rPr lang="ru-RU" sz="8000" b="1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Охарактеризуйте  пищеварительную и кровеносную  системы трех типов червей 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71480"/>
            <a:ext cx="8329642" cy="15716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Сравнительная характеристика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214284" y="1600200"/>
          <a:ext cx="8358244" cy="4626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561"/>
                <a:gridCol w="2089561"/>
                <a:gridCol w="2089561"/>
                <a:gridCol w="208956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Характеристика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Плоские Черви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Круглые Черви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Кольчатые Черви</a:t>
                      </a: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Пищеварительная система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Рот-глотка-кишечник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Рот-глотка-кишечник-анальное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отверстие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Рот-глотка-пищевод-зоб-желудок-кишечник-анальное отверстие</a:t>
                      </a: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Кровеносная система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Замкнутая, 2 сосуда, “5 сердец”</a:t>
                      </a: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страна здоровь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7906" y="127693"/>
            <a:ext cx="8001746" cy="64257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694945">
            <a:off x="478600" y="2559316"/>
            <a:ext cx="7467600" cy="10289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54141D"/>
                </a:solidFill>
                <a:latin typeface="Comic Sans MS" pitchFamily="66" charset="0"/>
              </a:rPr>
              <a:t>СТРАНА    ЗДОРОВЬЯ</a:t>
            </a:r>
            <a:endParaRPr lang="ru-RU" sz="3600" b="1" dirty="0">
              <a:solidFill>
                <a:srgbClr val="54141D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Rectangle 30" descr="Горизонтальный кирпич"/>
          <p:cNvSpPr>
            <a:spLocks noChangeArrowheads="1"/>
          </p:cNvSpPr>
          <p:nvPr/>
        </p:nvSpPr>
        <p:spPr bwMode="auto">
          <a:xfrm>
            <a:off x="1908175" y="4221163"/>
            <a:ext cx="5183188" cy="1366837"/>
          </a:xfrm>
          <a:prstGeom prst="rect">
            <a:avLst/>
          </a:prstGeom>
          <a:pattFill prst="horzBrick">
            <a:fgClr>
              <a:schemeClr val="tx2"/>
            </a:fgClr>
            <a:bgClr>
              <a:srgbClr val="FF9999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0" name="AutoShape 28" descr="Сферы"/>
          <p:cNvSpPr>
            <a:spLocks noChangeArrowheads="1"/>
          </p:cNvSpPr>
          <p:nvPr/>
        </p:nvSpPr>
        <p:spPr bwMode="auto">
          <a:xfrm rot="10800000">
            <a:off x="1692275" y="981075"/>
            <a:ext cx="5616575" cy="1223963"/>
          </a:xfrm>
          <a:custGeom>
            <a:avLst/>
            <a:gdLst>
              <a:gd name="T0" fmla="*/ 4914503 w 21600"/>
              <a:gd name="T1" fmla="*/ 611982 h 21600"/>
              <a:gd name="T2" fmla="*/ 2808288 w 21600"/>
              <a:gd name="T3" fmla="*/ 1223963 h 21600"/>
              <a:gd name="T4" fmla="*/ 702072 w 21600"/>
              <a:gd name="T5" fmla="*/ 611982 h 21600"/>
              <a:gd name="T6" fmla="*/ 28082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pattFill prst="sphere">
            <a:fgClr>
              <a:srgbClr val="808080"/>
            </a:fgClr>
            <a:bgClr>
              <a:srgbClr val="3B3B3B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1" name="Rectangle 29" descr="Горизонтальный кирпич"/>
          <p:cNvSpPr>
            <a:spLocks noChangeArrowheads="1"/>
          </p:cNvSpPr>
          <p:nvPr/>
        </p:nvSpPr>
        <p:spPr bwMode="auto">
          <a:xfrm>
            <a:off x="1908175" y="2205038"/>
            <a:ext cx="5184775" cy="863600"/>
          </a:xfrm>
          <a:prstGeom prst="rect">
            <a:avLst/>
          </a:prstGeom>
          <a:pattFill prst="horzBrick">
            <a:fgClr>
              <a:schemeClr val="tx2"/>
            </a:fgClr>
            <a:bgClr>
              <a:srgbClr val="FF9999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4" name="Rectangle 32" descr="Горизонтальный кирпич"/>
          <p:cNvSpPr>
            <a:spLocks noChangeArrowheads="1"/>
          </p:cNvSpPr>
          <p:nvPr/>
        </p:nvSpPr>
        <p:spPr bwMode="auto">
          <a:xfrm>
            <a:off x="1908175" y="3068638"/>
            <a:ext cx="719138" cy="1152525"/>
          </a:xfrm>
          <a:prstGeom prst="rect">
            <a:avLst/>
          </a:prstGeom>
          <a:pattFill prst="horzBrick">
            <a:fgClr>
              <a:schemeClr val="tx2"/>
            </a:fgClr>
            <a:bgClr>
              <a:srgbClr val="FF9999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5" name="Rectangle 33" descr="Горизонтальный кирпич"/>
          <p:cNvSpPr>
            <a:spLocks noChangeArrowheads="1"/>
          </p:cNvSpPr>
          <p:nvPr/>
        </p:nvSpPr>
        <p:spPr bwMode="auto">
          <a:xfrm rot="-5400000">
            <a:off x="6156325" y="3284538"/>
            <a:ext cx="1152525" cy="720725"/>
          </a:xfrm>
          <a:prstGeom prst="rect">
            <a:avLst/>
          </a:prstGeom>
          <a:pattFill prst="horzBrick">
            <a:fgClr>
              <a:schemeClr val="tx2"/>
            </a:fgClr>
            <a:bgClr>
              <a:srgbClr val="FF9999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3" name="Picture 11" descr="3"/>
          <p:cNvPicPr>
            <a:picLocks noChangeAspect="1" noChangeArrowheads="1"/>
          </p:cNvPicPr>
          <p:nvPr/>
        </p:nvPicPr>
        <p:blipFill>
          <a:blip r:embed="rId3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3068638"/>
            <a:ext cx="158591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6" name="Picture 34" descr="3"/>
          <p:cNvPicPr>
            <a:picLocks noChangeAspect="1" noChangeArrowheads="1"/>
          </p:cNvPicPr>
          <p:nvPr/>
        </p:nvPicPr>
        <p:blipFill>
          <a:blip r:embed="rId3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068638"/>
            <a:ext cx="1584325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7" name="Rectangle 35" descr="Горизонтальный кирпич"/>
          <p:cNvSpPr>
            <a:spLocks noChangeArrowheads="1"/>
          </p:cNvSpPr>
          <p:nvPr/>
        </p:nvSpPr>
        <p:spPr bwMode="auto">
          <a:xfrm>
            <a:off x="4211638" y="3068638"/>
            <a:ext cx="576262" cy="1152525"/>
          </a:xfrm>
          <a:prstGeom prst="rect">
            <a:avLst/>
          </a:prstGeom>
          <a:pattFill prst="horzBrick">
            <a:fgClr>
              <a:schemeClr val="tx2"/>
            </a:fgClr>
            <a:bgClr>
              <a:srgbClr val="FF9999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8" name="Rectangle 36" descr="Горизонтальный кирпич"/>
          <p:cNvSpPr>
            <a:spLocks noChangeArrowheads="1"/>
          </p:cNvSpPr>
          <p:nvPr/>
        </p:nvSpPr>
        <p:spPr bwMode="auto">
          <a:xfrm>
            <a:off x="3276600" y="620713"/>
            <a:ext cx="360363" cy="647700"/>
          </a:xfrm>
          <a:prstGeom prst="rect">
            <a:avLst/>
          </a:prstGeom>
          <a:pattFill prst="horzBrick">
            <a:fgClr>
              <a:srgbClr val="333333"/>
            </a:fgClr>
            <a:bgClr>
              <a:srgbClr val="CC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 rot="-5400000">
            <a:off x="-73024" y="4760912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 rot="-5400000">
            <a:off x="-73024" y="3465512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 rot="-5400000">
            <a:off x="-73024" y="2168525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 rot="-5400000">
            <a:off x="-73024" y="944562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179388" y="188913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>
            <a:off x="1547813" y="188913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2843213" y="188913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4140200" y="188913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39" name="Rectangle 47"/>
          <p:cNvSpPr>
            <a:spLocks noChangeArrowheads="1"/>
          </p:cNvSpPr>
          <p:nvPr/>
        </p:nvSpPr>
        <p:spPr bwMode="auto">
          <a:xfrm>
            <a:off x="5580063" y="188913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40" name="Rectangle 48"/>
          <p:cNvSpPr>
            <a:spLocks noChangeArrowheads="1"/>
          </p:cNvSpPr>
          <p:nvPr/>
        </p:nvSpPr>
        <p:spPr bwMode="auto">
          <a:xfrm>
            <a:off x="6877050" y="188913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41" name="Rectangle 49"/>
          <p:cNvSpPr>
            <a:spLocks noChangeArrowheads="1"/>
          </p:cNvSpPr>
          <p:nvPr/>
        </p:nvSpPr>
        <p:spPr bwMode="auto">
          <a:xfrm>
            <a:off x="8101013" y="188913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42" name="Rectangle 50"/>
          <p:cNvSpPr>
            <a:spLocks noChangeArrowheads="1"/>
          </p:cNvSpPr>
          <p:nvPr/>
        </p:nvSpPr>
        <p:spPr bwMode="auto">
          <a:xfrm rot="5400000">
            <a:off x="8351838" y="944562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43" name="Rectangle 51"/>
          <p:cNvSpPr>
            <a:spLocks noChangeArrowheads="1"/>
          </p:cNvSpPr>
          <p:nvPr/>
        </p:nvSpPr>
        <p:spPr bwMode="auto">
          <a:xfrm rot="5400000">
            <a:off x="8351838" y="2168525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44" name="Rectangle 52"/>
          <p:cNvSpPr>
            <a:spLocks noChangeArrowheads="1"/>
          </p:cNvSpPr>
          <p:nvPr/>
        </p:nvSpPr>
        <p:spPr bwMode="auto">
          <a:xfrm rot="5400000">
            <a:off x="8351838" y="3394075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45" name="Rectangle 53"/>
          <p:cNvSpPr>
            <a:spLocks noChangeArrowheads="1"/>
          </p:cNvSpPr>
          <p:nvPr/>
        </p:nvSpPr>
        <p:spPr bwMode="auto">
          <a:xfrm rot="5400000">
            <a:off x="8351838" y="4689475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46" name="Rectangle 54"/>
          <p:cNvSpPr>
            <a:spLocks noChangeArrowheads="1"/>
          </p:cNvSpPr>
          <p:nvPr/>
        </p:nvSpPr>
        <p:spPr bwMode="auto">
          <a:xfrm rot="5400000">
            <a:off x="8351838" y="5986462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48" name="Picture 56" descr="4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5229225"/>
            <a:ext cx="94297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0" name="Picture 58" descr="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99669">
            <a:off x="5364163" y="5157788"/>
            <a:ext cx="10477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1" name="Picture 59" descr="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25370">
            <a:off x="2484438" y="5157788"/>
            <a:ext cx="10477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7" name="Picture 6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оросёнок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9565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7" name="Picture 55" descr="4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5373688"/>
            <a:ext cx="865188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9" name="Picture 57" descr="4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04025" y="5373688"/>
            <a:ext cx="719138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5" name="Picture 63" descr="2635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4581525"/>
            <a:ext cx="1198562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0" name="Rectangle 38"/>
          <p:cNvSpPr>
            <a:spLocks noChangeArrowheads="1"/>
          </p:cNvSpPr>
          <p:nvPr/>
        </p:nvSpPr>
        <p:spPr bwMode="auto">
          <a:xfrm rot="10800000">
            <a:off x="755650" y="5229225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58" name="Picture 66" descr="2635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 t="-3563" r="21986" b="71883"/>
          <a:stretch>
            <a:fillRect/>
          </a:stretch>
        </p:blipFill>
        <p:spPr bwMode="auto">
          <a:xfrm>
            <a:off x="2555875" y="3500438"/>
            <a:ext cx="863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0.00811 L 0.75903 0.01621 " pathEditMode="relative" rAng="0" ptsTypes="AA">
                                      <p:cBhvr>
                                        <p:cTn id="99" dur="3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00" y="40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76389 -0.0051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8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8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8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8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9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9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2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2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2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2500"/>
                            </p:stCondLst>
                            <p:childTnLst>
                              <p:par>
                                <p:cTn id="20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4500"/>
                            </p:stCondLst>
                            <p:childTnLst>
                              <p:par>
                                <p:cTn id="2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8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0.25781 -1.48148E-6 L 0.325 0.17338 L -0.06077 0.17338 L 3.61111E-6 -1.48148E-6 Z " pathEditMode="relative" rAng="0" ptsTypes="FFFFF">
                                      <p:cBhvr>
                                        <p:cTn id="233" dur="2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3500"/>
                            </p:stCondLst>
                            <p:childTnLst>
                              <p:par>
                                <p:cTn id="240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24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6500"/>
                            </p:stCondLst>
                            <p:childTnLst>
                              <p:par>
                                <p:cTn id="24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9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5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1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25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3500"/>
                            </p:stCondLst>
                            <p:childTnLst>
                              <p:par>
                                <p:cTn id="2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903 0.01621 C 0.69653 0.04561 0.6342 0.07524 0.50972 0.08519 C 0.38524 0.09537 0.0908 0.11505 0.01268 0.07709 C -0.06545 0.03982 -0.01232 -0.05 0.04115 -0.13888 " pathEditMode="relative" rAng="0" ptsTypes="aaaA">
                                      <p:cBhvr>
                                        <p:cTn id="274" dur="3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6500"/>
                            </p:stCondLst>
                            <p:childTnLst>
                              <p:par>
                                <p:cTn id="2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57"/>
                </p:tgtEl>
              </p:cMediaNode>
            </p:audio>
          </p:childTnLst>
        </p:cTn>
      </p:par>
    </p:tnLst>
    <p:bldLst>
      <p:bldP spid="8222" grpId="0" animBg="1"/>
      <p:bldP spid="8220" grpId="0" animBg="1"/>
      <p:bldP spid="8221" grpId="0" animBg="1"/>
      <p:bldP spid="8224" grpId="0" animBg="1"/>
      <p:bldP spid="8225" grpId="0" animBg="1"/>
      <p:bldP spid="8227" grpId="0" animBg="1"/>
      <p:bldP spid="8228" grpId="0" animBg="1"/>
      <p:bldP spid="8228" grpId="1" animBg="1"/>
      <p:bldP spid="8231" grpId="0" animBg="1"/>
      <p:bldP spid="8231" grpId="1" animBg="1"/>
      <p:bldP spid="8232" grpId="0" animBg="1"/>
      <p:bldP spid="8232" grpId="1" animBg="1"/>
      <p:bldP spid="8233" grpId="0" animBg="1"/>
      <p:bldP spid="8233" grpId="1" animBg="1"/>
      <p:bldP spid="8234" grpId="0" animBg="1"/>
      <p:bldP spid="8234" grpId="1" animBg="1"/>
      <p:bldP spid="8235" grpId="0" animBg="1"/>
      <p:bldP spid="8235" grpId="1" animBg="1"/>
      <p:bldP spid="8236" grpId="0" animBg="1"/>
      <p:bldP spid="8236" grpId="1" animBg="1"/>
      <p:bldP spid="8237" grpId="0" animBg="1"/>
      <p:bldP spid="8237" grpId="1" animBg="1"/>
      <p:bldP spid="8238" grpId="0" animBg="1"/>
      <p:bldP spid="8238" grpId="1" animBg="1"/>
      <p:bldP spid="8239" grpId="0" animBg="1"/>
      <p:bldP spid="8239" grpId="1" animBg="1"/>
      <p:bldP spid="8240" grpId="0" animBg="1"/>
      <p:bldP spid="8240" grpId="1" animBg="1"/>
      <p:bldP spid="8241" grpId="0" animBg="1"/>
      <p:bldP spid="8241" grpId="1" animBg="1"/>
      <p:bldP spid="8242" grpId="0" animBg="1"/>
      <p:bldP spid="8242" grpId="1" animBg="1"/>
      <p:bldP spid="8243" grpId="0" animBg="1"/>
      <p:bldP spid="8243" grpId="1" animBg="1"/>
      <p:bldP spid="8244" grpId="0" animBg="1"/>
      <p:bldP spid="8244" grpId="1" animBg="1"/>
      <p:bldP spid="8245" grpId="0" animBg="1"/>
      <p:bldP spid="8245" grpId="1" animBg="1"/>
      <p:bldP spid="8246" grpId="0" animBg="1"/>
      <p:bldP spid="8246" grpId="1" animBg="1"/>
      <p:bldP spid="8230" grpId="0" animBg="1"/>
      <p:bldP spid="823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страна здоровь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7906" y="127693"/>
            <a:ext cx="8001746" cy="64257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694945">
            <a:off x="478600" y="2559316"/>
            <a:ext cx="7467600" cy="10289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54141D"/>
                </a:solidFill>
                <a:latin typeface="Comic Sans MS" pitchFamily="66" charset="0"/>
              </a:rPr>
              <a:t>СТРАНА    ЗДОРОВЬЯ</a:t>
            </a:r>
            <a:endParaRPr lang="ru-RU" sz="3600" b="1" dirty="0">
              <a:solidFill>
                <a:srgbClr val="54141D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pPr algn="ctr"/>
            <a:r>
              <a:rPr lang="ru-RU" dirty="0" smtClean="0"/>
              <a:t>Здоровая школа –</a:t>
            </a:r>
            <a:br>
              <a:rPr lang="ru-RU" dirty="0" smtClean="0"/>
            </a:br>
            <a:r>
              <a:rPr lang="ru-RU" dirty="0" smtClean="0"/>
              <a:t>Здоровья желает!</a:t>
            </a:r>
            <a:br>
              <a:rPr lang="ru-RU" dirty="0" smtClean="0"/>
            </a:br>
            <a:r>
              <a:rPr lang="ru-RU" dirty="0" smtClean="0"/>
              <a:t>Здоровая школа –</a:t>
            </a:r>
            <a:br>
              <a:rPr lang="ru-RU" dirty="0" smtClean="0"/>
            </a:br>
            <a:r>
              <a:rPr lang="ru-RU" dirty="0" smtClean="0"/>
              <a:t>Друзей собирает.</a:t>
            </a:r>
            <a:br>
              <a:rPr lang="ru-RU" dirty="0" smtClean="0"/>
            </a:br>
            <a:r>
              <a:rPr lang="ru-RU" dirty="0" smtClean="0"/>
              <a:t>Пусть льется повсюду </a:t>
            </a:r>
            <a:br>
              <a:rPr lang="ru-RU" dirty="0" smtClean="0"/>
            </a:br>
            <a:r>
              <a:rPr lang="ru-RU" dirty="0" smtClean="0"/>
              <a:t>Друзей звонкий смех,</a:t>
            </a:r>
            <a:br>
              <a:rPr lang="ru-RU" dirty="0" smtClean="0"/>
            </a:br>
            <a:r>
              <a:rPr lang="ru-RU" dirty="0" smtClean="0"/>
              <a:t>Учитель улыбкой</a:t>
            </a:r>
            <a:br>
              <a:rPr lang="ru-RU" dirty="0" smtClean="0"/>
            </a:br>
            <a:r>
              <a:rPr lang="ru-RU" dirty="0" smtClean="0"/>
              <a:t>Пусть радует всех.</a:t>
            </a:r>
            <a:br>
              <a:rPr lang="ru-RU" dirty="0" smtClean="0"/>
            </a:br>
            <a:r>
              <a:rPr lang="ru-RU" dirty="0" smtClean="0"/>
              <a:t>Здоровье не купишь, </a:t>
            </a:r>
            <a:br>
              <a:rPr lang="ru-RU" dirty="0" smtClean="0"/>
            </a:br>
            <a:r>
              <a:rPr lang="ru-RU" dirty="0" smtClean="0"/>
              <a:t>Его не продать.</a:t>
            </a:r>
          </a:p>
          <a:p>
            <a:pPr algn="ctr"/>
            <a:r>
              <a:rPr lang="ru-RU" dirty="0" smtClean="0"/>
              <a:t>Про это давно уже нужно всем знать!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Спасибо за урок! Будьте здоровы!</a:t>
            </a:r>
            <a:endParaRPr lang="ru-RU" sz="60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9698" name="Picture 2" descr="C:\Users\Пользователь\Desktop\улыба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05274"/>
            <a:ext cx="6643734" cy="5082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0"/>
            <a:ext cx="61722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400" i="1" dirty="0" smtClean="0">
                <a:solidFill>
                  <a:schemeClr val="tx1"/>
                </a:solidFill>
                <a:latin typeface="Monotype Corsiva" pitchFamily="66" charset="0"/>
              </a:rPr>
              <a:t>Рано утром я встаю,</a:t>
            </a:r>
            <a:r>
              <a:rPr lang="ru-RU" sz="34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3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400" i="1" dirty="0" smtClean="0">
                <a:solidFill>
                  <a:schemeClr val="tx1"/>
                </a:solidFill>
                <a:latin typeface="Monotype Corsiva" pitchFamily="66" charset="0"/>
              </a:rPr>
              <a:t>Бога я благодарю,</a:t>
            </a:r>
            <a:r>
              <a:rPr lang="ru-RU" sz="34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3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400" i="1" dirty="0" smtClean="0">
                <a:solidFill>
                  <a:schemeClr val="tx1"/>
                </a:solidFill>
                <a:latin typeface="Monotype Corsiva" pitchFamily="66" charset="0"/>
              </a:rPr>
              <a:t>Солнцу, ветру улыбаюсь</a:t>
            </a:r>
            <a:r>
              <a:rPr lang="ru-RU" sz="34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3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400" i="1" dirty="0" smtClean="0">
                <a:solidFill>
                  <a:schemeClr val="tx1"/>
                </a:solidFill>
                <a:latin typeface="Monotype Corsiva" pitchFamily="66" charset="0"/>
              </a:rPr>
              <a:t>И при этом, не стесняясь,</a:t>
            </a:r>
            <a:r>
              <a:rPr lang="ru-RU" sz="34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3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400" i="1" dirty="0" smtClean="0">
                <a:solidFill>
                  <a:schemeClr val="tx1"/>
                </a:solidFill>
                <a:latin typeface="Monotype Corsiva" pitchFamily="66" charset="0"/>
              </a:rPr>
              <a:t>Слово «здравствуй» говорю,</a:t>
            </a:r>
            <a:r>
              <a:rPr lang="ru-RU" sz="34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3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400" i="1" dirty="0" smtClean="0">
                <a:solidFill>
                  <a:schemeClr val="tx1"/>
                </a:solidFill>
                <a:latin typeface="Monotype Corsiva" pitchFamily="66" charset="0"/>
              </a:rPr>
              <a:t>С кем встречаюсь поутру.</a:t>
            </a:r>
            <a:r>
              <a:rPr lang="ru-RU" sz="34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3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400" i="1" dirty="0" smtClean="0">
                <a:solidFill>
                  <a:schemeClr val="tx1"/>
                </a:solidFill>
                <a:latin typeface="Monotype Corsiva" pitchFamily="66" charset="0"/>
              </a:rPr>
              <a:t>Всем здоровья я желаю,</a:t>
            </a:r>
            <a:r>
              <a:rPr lang="ru-RU" sz="34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3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400" i="1" dirty="0" smtClean="0">
                <a:solidFill>
                  <a:schemeClr val="tx1"/>
                </a:solidFill>
                <a:latin typeface="Monotype Corsiva" pitchFamily="66" charset="0"/>
              </a:rPr>
              <a:t>Никого не обижаю.</a:t>
            </a:r>
            <a:r>
              <a:rPr lang="ru-RU" sz="34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3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400" i="1" dirty="0" smtClean="0">
                <a:solidFill>
                  <a:schemeClr val="tx1"/>
                </a:solidFill>
                <a:latin typeface="Monotype Corsiva" pitchFamily="66" charset="0"/>
              </a:rPr>
              <a:t>Хватит места на земле</a:t>
            </a:r>
            <a:r>
              <a:rPr lang="ru-RU" sz="34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3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400" i="1" dirty="0" smtClean="0">
                <a:solidFill>
                  <a:schemeClr val="tx1"/>
                </a:solidFill>
                <a:latin typeface="Monotype Corsiva" pitchFamily="66" charset="0"/>
              </a:rPr>
              <a:t>Людям всем, животным, мне.</a:t>
            </a:r>
            <a:r>
              <a:rPr lang="ru-RU" sz="34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3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400" i="1" dirty="0" smtClean="0">
                <a:solidFill>
                  <a:schemeClr val="tx1"/>
                </a:solidFill>
                <a:latin typeface="Monotype Corsiva" pitchFamily="66" charset="0"/>
              </a:rPr>
              <a:t>Чтоб земля моя цвела,</a:t>
            </a:r>
            <a:r>
              <a:rPr lang="ru-RU" sz="34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3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400" i="1" dirty="0" smtClean="0">
                <a:solidFill>
                  <a:schemeClr val="tx1"/>
                </a:solidFill>
                <a:latin typeface="Monotype Corsiva" pitchFamily="66" charset="0"/>
              </a:rPr>
              <a:t>Я желаю всем добра.</a:t>
            </a:r>
            <a:r>
              <a:rPr lang="ru-RU" sz="3400" dirty="0" smtClean="0">
                <a:solidFill>
                  <a:schemeClr val="tx1"/>
                </a:solidFill>
              </a:rPr>
              <a:t/>
            </a:r>
            <a:br>
              <a:rPr lang="ru-RU" sz="3400" dirty="0" smtClean="0">
                <a:solidFill>
                  <a:schemeClr val="tx1"/>
                </a:solidFill>
              </a:rPr>
            </a:br>
            <a:endParaRPr lang="ru-RU" sz="3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00108"/>
            <a:ext cx="8043890" cy="207170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Судите о своем здоровье по тому,</a:t>
            </a:r>
            <a:b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как вы радуетесь утру и весне.</a:t>
            </a:r>
            <a:b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i="1" dirty="0" err="1" smtClean="0">
                <a:solidFill>
                  <a:srgbClr val="FF0000"/>
                </a:solidFill>
                <a:latin typeface="Monotype Corsiva" pitchFamily="66" charset="0"/>
              </a:rPr>
              <a:t>Торо</a:t>
            </a:r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 Г.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1" name="Picture 3" descr="C:\Users\Пользователь\Desktop\улыба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96452">
            <a:off x="291002" y="1277578"/>
            <a:ext cx="2153365" cy="1911698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улыба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4448">
            <a:off x="5416345" y="1852416"/>
            <a:ext cx="2731011" cy="2013145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улыба1.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1857364"/>
            <a:ext cx="2571768" cy="2388565"/>
          </a:xfrm>
          <a:prstGeom prst="rect">
            <a:avLst/>
          </a:prstGeom>
          <a:noFill/>
        </p:spPr>
      </p:pic>
      <p:pic>
        <p:nvPicPr>
          <p:cNvPr id="2054" name="Picture 6" descr="C:\Users\Пользователь\Desktop\улыба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13101">
            <a:off x="470364" y="4031359"/>
            <a:ext cx="3008373" cy="2004276"/>
          </a:xfrm>
          <a:prstGeom prst="rect">
            <a:avLst/>
          </a:prstGeom>
          <a:noFill/>
        </p:spPr>
      </p:pic>
      <p:pic>
        <p:nvPicPr>
          <p:cNvPr id="2055" name="Picture 7" descr="C:\Users\Пользователь\Desktop\улыба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30553">
            <a:off x="4932181" y="4010685"/>
            <a:ext cx="3273155" cy="2179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USER\Desktop\worms_6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25460">
            <a:off x="619022" y="371063"/>
            <a:ext cx="3208543" cy="3417099"/>
          </a:xfrm>
          <a:prstGeom prst="rect">
            <a:avLst/>
          </a:prstGeom>
          <a:noFill/>
        </p:spPr>
      </p:pic>
      <p:pic>
        <p:nvPicPr>
          <p:cNvPr id="10243" name="Picture 3" descr="C:\Users\USER\Desktop\Земляной черв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3039">
            <a:off x="4866107" y="272274"/>
            <a:ext cx="3575050" cy="2176463"/>
          </a:xfrm>
          <a:prstGeom prst="rect">
            <a:avLst/>
          </a:prstGeom>
          <a:noFill/>
        </p:spPr>
      </p:pic>
      <p:pic>
        <p:nvPicPr>
          <p:cNvPr id="10245" name="Picture 5" descr="C:\Users\USER\Desktop\Дождевые черви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7028">
            <a:off x="4968736" y="2684756"/>
            <a:ext cx="3435241" cy="2576431"/>
          </a:xfrm>
          <a:prstGeom prst="rect">
            <a:avLst/>
          </a:prstGeom>
          <a:noFill/>
        </p:spPr>
      </p:pic>
      <p:pic>
        <p:nvPicPr>
          <p:cNvPr id="10246" name="Picture 6" descr="C:\Users\USER\Desktop\Паразитеческие круглые черви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5329265"/>
            <a:ext cx="2286016" cy="1376356"/>
          </a:xfrm>
          <a:prstGeom prst="rect">
            <a:avLst/>
          </a:prstGeom>
          <a:noFill/>
        </p:spPr>
      </p:pic>
      <p:pic>
        <p:nvPicPr>
          <p:cNvPr id="10247" name="Picture 7" descr="C:\Users\USER\Desktop\Морские черви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286256"/>
            <a:ext cx="2921000" cy="227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к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7" y="74466"/>
            <a:ext cx="8349185" cy="67835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6858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 </a:t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/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/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>      </a:t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/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/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/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/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/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/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/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/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/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/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/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/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/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/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/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/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/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/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8800" b="1" dirty="0" smtClean="0">
                <a:solidFill>
                  <a:srgbClr val="521A2F"/>
                </a:solidFill>
                <a:latin typeface="Comic Sans MS" pitchFamily="66" charset="0"/>
              </a:rPr>
              <a:t>Урок - путешествие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ru-RU" sz="6600" dirty="0" smtClean="0">
                <a:solidFill>
                  <a:srgbClr val="062006"/>
                </a:solidFill>
                <a:latin typeface="Comic Sans MS" pitchFamily="66" charset="0"/>
              </a:rPr>
              <a:t>«Биологическая </a:t>
            </a:r>
            <a:br>
              <a:rPr lang="ru-RU" sz="6600" dirty="0" smtClean="0">
                <a:solidFill>
                  <a:srgbClr val="062006"/>
                </a:solidFill>
                <a:latin typeface="Comic Sans MS" pitchFamily="66" charset="0"/>
              </a:rPr>
            </a:br>
            <a:r>
              <a:rPr lang="ru-RU" sz="6600" dirty="0" smtClean="0">
                <a:solidFill>
                  <a:srgbClr val="062006"/>
                </a:solidFill>
                <a:latin typeface="Comic Sans MS" pitchFamily="66" charset="0"/>
              </a:rPr>
              <a:t>   тропа здоровья»</a:t>
            </a:r>
            <a:br>
              <a:rPr lang="ru-RU" sz="6600" dirty="0" smtClean="0">
                <a:solidFill>
                  <a:srgbClr val="062006"/>
                </a:solidFill>
                <a:latin typeface="Comic Sans MS" pitchFamily="66" charset="0"/>
              </a:rPr>
            </a:br>
            <a:endParaRPr lang="ru-RU" sz="6600" dirty="0">
              <a:solidFill>
                <a:srgbClr val="06200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58204" cy="664371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 Система, которой нет у типов круглых и плоских червей. </a:t>
            </a:r>
          </a:p>
          <a:p>
            <a:r>
              <a:rPr lang="ru-RU" sz="2800" b="1" i="1" dirty="0" smtClean="0"/>
              <a:t>Кровеносная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2. Определенная часть тела, выполняющая соответствующую функцию .</a:t>
            </a:r>
          </a:p>
          <a:p>
            <a:r>
              <a:rPr lang="ru-RU" sz="2800" b="1" i="1" dirty="0" smtClean="0"/>
              <a:t>Орган.</a:t>
            </a:r>
          </a:p>
          <a:p>
            <a:r>
              <a:rPr lang="ru-RU" sz="2800" dirty="0" smtClean="0"/>
              <a:t>3. Какие органы прикрепления у бычьего цепня и печеночного сосальщика .</a:t>
            </a:r>
          </a:p>
          <a:p>
            <a:r>
              <a:rPr lang="ru-RU" sz="2800" b="1" i="1" dirty="0" smtClean="0"/>
              <a:t>Присоски.</a:t>
            </a:r>
          </a:p>
          <a:p>
            <a:r>
              <a:rPr lang="ru-RU" sz="2800" dirty="0" smtClean="0"/>
              <a:t>4. Как называется симметрия, в которой правая половинка отражение левой, характерная для большинства многоклеточных животных .</a:t>
            </a:r>
          </a:p>
          <a:p>
            <a:r>
              <a:rPr lang="ru-RU" sz="2800" b="1" i="1" dirty="0" smtClean="0"/>
              <a:t>Двусторонняя.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5. Где у дождевого червя запасается пища.</a:t>
            </a:r>
          </a:p>
          <a:p>
            <a:r>
              <a:rPr lang="ru-RU" sz="2600" b="1" i="1" dirty="0" smtClean="0"/>
              <a:t>Зоб.</a:t>
            </a:r>
          </a:p>
          <a:p>
            <a:r>
              <a:rPr lang="ru-RU" sz="2600" dirty="0" smtClean="0"/>
              <a:t> 6. Фамилия академика, который получил важные научные и практические результаты для борьбы с паразитическими червями.</a:t>
            </a:r>
          </a:p>
          <a:p>
            <a:r>
              <a:rPr lang="ru-RU" sz="2600" b="1" i="1" dirty="0" smtClean="0"/>
              <a:t>Скрябин.</a:t>
            </a:r>
          </a:p>
          <a:p>
            <a:r>
              <a:rPr lang="ru-RU" sz="2600" dirty="0" smtClean="0"/>
              <a:t>7.  Как называются волоски, находящиеся на каждом членике дождевого червя .</a:t>
            </a:r>
          </a:p>
          <a:p>
            <a:r>
              <a:rPr lang="ru-RU" sz="2600" b="1" i="1" dirty="0" smtClean="0"/>
              <a:t>Щетинки.</a:t>
            </a:r>
          </a:p>
          <a:p>
            <a:r>
              <a:rPr lang="ru-RU" sz="2600" dirty="0" smtClean="0"/>
              <a:t>8. Третий промежуточный слой между эктодермой и энтодермой .</a:t>
            </a:r>
          </a:p>
          <a:p>
            <a:r>
              <a:rPr lang="ru-RU" sz="2600" b="1" i="1" dirty="0" smtClean="0"/>
              <a:t>Мезодерма.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развилк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429684" cy="632226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2365133">
            <a:off x="554707" y="4073040"/>
            <a:ext cx="3338009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Тропа Долголетия</a:t>
            </a:r>
            <a:endParaRPr kumimoji="0" lang="ru-RU" sz="40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413338"/>
            <a:ext cx="3786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1285860"/>
            <a:ext cx="378619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Тропа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мудрости</a:t>
            </a:r>
            <a:endParaRPr lang="ru-RU" sz="6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9901357">
            <a:off x="4308955" y="334898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Тропа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Активн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ости</a:t>
            </a:r>
            <a:endParaRPr lang="ru-RU" sz="5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2395</TotalTime>
  <Words>245</Words>
  <Application>Microsoft Office PowerPoint</Application>
  <PresentationFormat>Экран (4:3)</PresentationFormat>
  <Paragraphs>58</Paragraphs>
  <Slides>19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Эркер</vt:lpstr>
      <vt:lpstr>1_Бумажная</vt:lpstr>
      <vt:lpstr>2_Бумажная</vt:lpstr>
      <vt:lpstr>Презентация PowerPoint</vt:lpstr>
      <vt:lpstr>      Рано утром я встаю, Бога я благодарю, Солнцу, ветру улыбаюсь И при этом, не стесняясь, Слово «здравствуй» говорю, С кем встречаюсь поутру. Всем здоровья я желаю, Никого не обижаю. Хватит места на земле Людям всем, животным, мне. Чтоб земля моя цвела, Я желаю всем добра. </vt:lpstr>
      <vt:lpstr>                                    Судите о своем здоровье по тому,  как вы радуетесь утру и весне. Торо Г.  </vt:lpstr>
      <vt:lpstr>Презентация PowerPoint</vt:lpstr>
      <vt:lpstr>                             Урок - путешествие       «Биологическая     тропа здоровья»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1</vt:lpstr>
      <vt:lpstr>Задание 2 Охарактеризуйте  пищеварительную и кровеносную  системы трех типов червей </vt:lpstr>
      <vt:lpstr>Сравнительная характеристика</vt:lpstr>
      <vt:lpstr>СТРАНА    ЗДОРОВЬЯ</vt:lpstr>
      <vt:lpstr>Презентация PowerPoint</vt:lpstr>
      <vt:lpstr>СТРАНА    ЗДОРОВЬЯ</vt:lpstr>
      <vt:lpstr>Презентация PowerPoint</vt:lpstr>
      <vt:lpstr>Спасибо за урок! Будьте здоровы!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Рано утром я встаю, Бога я благодарю, Солнцу, ветру улыбаюсь И при этом, не стесняясь, Слово «здравствуй» говорю, С кем встречаюсь поутру. Всем здоровья я желаю, Никого не обижаю. Хватит места на земле Людям всем, животным, мне. Чтоб земля моя цвела, Я желаю всем добра.</dc:title>
  <dc:creator>Попова</dc:creator>
  <cp:lastModifiedBy>Миша</cp:lastModifiedBy>
  <cp:revision>121</cp:revision>
  <dcterms:created xsi:type="dcterms:W3CDTF">2010-01-24T16:06:42Z</dcterms:created>
  <dcterms:modified xsi:type="dcterms:W3CDTF">2012-07-31T07:41:54Z</dcterms:modified>
</cp:coreProperties>
</file>