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4"/>
  </p:notes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306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1" r:id="rId39"/>
    <p:sldId id="302" r:id="rId40"/>
    <p:sldId id="299" r:id="rId41"/>
    <p:sldId id="300" r:id="rId42"/>
    <p:sldId id="30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250" autoAdjust="0"/>
  </p:normalViewPr>
  <p:slideViewPr>
    <p:cSldViewPr>
      <p:cViewPr>
        <p:scale>
          <a:sx n="75" d="100"/>
          <a:sy n="75" d="100"/>
        </p:scale>
        <p:origin x="-462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8341BF-199C-46B2-BEDC-646EC11CA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241CC-122D-45AD-82A2-5A09AFC38683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1A76C-09DF-4C2D-BF5F-CFAFDF3A24D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E9FC0-186B-4273-89E7-F2E882DE37E9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5FA3C-26F3-4CB7-9D93-D72D3563440C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C180B-7E06-47C4-9B1D-2E3AD4C6F43E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16350-4F6C-43F6-877B-55D06568DD6C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AB944-9632-4BF6-A4B8-1CC57E83360F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550A6-D185-4865-8BCF-4F9F365E5BF6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1EC46-63F0-47E3-8A07-2D6227ECED56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71069-DCAF-4F5C-9355-58E9300F9DBC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E0613-1274-483F-984D-3A5E845B9DA5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977621-A3B2-4872-893E-461597FCBF12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59FAD-4F04-4CA4-B0BD-46568D1021DF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259C8-6487-4887-9EBE-1E933DF25DB3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4DA9-B23F-444A-90F2-0B8C2F9C5194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BAB6B-AD2D-4E02-A7BF-8A6460779AF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50183-DABB-4221-87EE-FFE4E8EAB40D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EAB81C-9427-4EC0-8CAB-94EAABCD1F15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C282A-9092-4B8C-A2D8-8ECA106CA4D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FBBA8-D7A2-4FE2-A808-F16D55961F40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A044B-FAEC-4896-85EE-B9D212385E6F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4BDB0-F17B-412A-988B-67006E2ECFA9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0599D0-5DBF-4128-920F-CD789ED57289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15806-F403-49F7-AD6B-41CCB555DDB3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9800-BE08-4602-AC78-0BB2D5264D28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211DF-1D38-478B-A0E2-A8F22FA9330B}" type="slidenum">
              <a:rPr lang="ru-RU" smtClean="0"/>
              <a:pPr/>
              <a:t>32</a:t>
            </a:fld>
            <a:endParaRPr lang="ru-RU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861DC-5A59-41A8-B1C3-657384077357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91127-768A-4E41-A802-D1624C1A41E7}" type="slidenum">
              <a:rPr lang="ru-RU" smtClean="0"/>
              <a:pPr/>
              <a:t>34</a:t>
            </a:fld>
            <a:endParaRPr lang="ru-RU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928D1-9A42-4953-A834-325653E85B9E}" type="slidenum">
              <a:rPr lang="ru-RU" smtClean="0"/>
              <a:pPr/>
              <a:t>35</a:t>
            </a:fld>
            <a:endParaRPr lang="ru-RU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EBB0E-E175-4793-B486-C9EB8C9FF40C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E85A2-4E5A-4F0A-AB9E-DB640DA9BF37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382DE-1EEC-4344-B81C-6A8D1BBD10D3}" type="slidenum">
              <a:rPr lang="ru-RU" smtClean="0"/>
              <a:pPr/>
              <a:t>38</a:t>
            </a:fld>
            <a:endParaRPr lang="ru-RU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9065B-4E06-499F-94AC-062B96EABC17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D1785-744B-489E-812C-F55D9B85682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F383B-05AC-409B-A097-DD19A8765DA8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2E0CB7-16C0-43C7-BDCA-0BCE549AD917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3F0D5-FF3F-4120-BF33-BE6BB68F512F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81B0B-80FE-4E0F-AA51-D4E7D3F4D17A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92AEC-573D-4F47-9BB0-7E84BD81EB7F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B218C-B017-4C05-9D11-38915016932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67781-7E8E-4742-8BB2-AEA0FB2EE712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143C4-196D-472A-B57A-AF3C2FDD8780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46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6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F3E65B6-EF64-4C97-8D72-F928A84E7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15E8-F4BF-486D-BC24-E3D0B81D8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62DA8-2CE1-426E-9CD9-4D55DECE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8879-886F-4788-B54D-2AF526F59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ABD5-9A2A-47DE-AC74-5A14F45F3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339B-2D9B-4954-BB84-A05265801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7100-F455-4069-8777-A969E17A3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CDCDD-2A57-421F-9A25-854F30604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EAD0D-85E0-444D-890F-F6F1DF10A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FA3E-28FC-45AC-8C32-B3728A7EC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D239-BACD-4ADD-86FB-2D9B4F1F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1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DBB690-53DF-4701-83FF-E75A24B23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4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9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http://tmn.fio.ru/works/04x/307/images/ocevay6.gi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slide" Target="slide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tmn.fio.ru/works/04x/307/images/ocevay5.gi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tmn.fio.ru/works/04x/307/images/ocevay3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tmn.fio.ru/works/04x/307/images/ocevay4.gi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tmn.fio.ru/works/04x/307/images/ocevay2.gif" TargetMode="External"/><Relationship Id="rId5" Type="http://schemas.openxmlformats.org/officeDocument/2006/relationships/image" Target="../media/image7.png"/><Relationship Id="rId4" Type="http://schemas.openxmlformats.org/officeDocument/2006/relationships/image" Target="http://tmn.fio.ru/works/04x/307/IMAGES/c1-2.h8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286500" cy="1223963"/>
          </a:xfrm>
        </p:spPr>
        <p:txBody>
          <a:bodyPr/>
          <a:lstStyle/>
          <a:p>
            <a:pPr algn="ctr" eaLnBrk="1" hangingPunct="1">
              <a:defRPr/>
            </a:pPr>
            <a:endParaRPr lang="ru-RU" sz="3600" b="1" cap="all" dirty="0" smtClean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1989138"/>
            <a:ext cx="7494587" cy="34274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6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Поворотная симметрия</a:t>
            </a:r>
            <a:br>
              <a:rPr lang="ru-RU" sz="6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sz="6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n</a:t>
            </a:r>
            <a:r>
              <a:rPr lang="ru-RU" sz="6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-ого порядка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292725" y="333375"/>
            <a:ext cx="33305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solidFill>
                  <a:schemeClr val="tx2"/>
                </a:solidFill>
                <a:latin typeface="Times New Roman" pitchFamily="18" charset="0"/>
              </a:rPr>
              <a:t>Симметрия является той идеей, 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ru-RU" sz="1400" b="1">
                <a:solidFill>
                  <a:schemeClr val="tx2"/>
                </a:solidFill>
                <a:latin typeface="Times New Roman" pitchFamily="18" charset="0"/>
              </a:rPr>
              <a:t>посредством которой человек</a:t>
            </a:r>
            <a:r>
              <a:rPr lang="en-US" sz="1400" b="1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chemeClr val="tx2"/>
                </a:solidFill>
                <a:latin typeface="Times New Roman" pitchFamily="18" charset="0"/>
              </a:rPr>
              <a:t> на протяжении веков пытался постичь и создать порядок, красоту и совершенство.</a:t>
            </a:r>
            <a:br>
              <a:rPr lang="ru-RU" sz="1400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400" b="1">
                <a:solidFill>
                  <a:schemeClr val="tx2"/>
                </a:solidFill>
                <a:latin typeface="Times New Roman" pitchFamily="18" charset="0"/>
              </a:rPr>
              <a:t>Г. Вейль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3816350" cy="108108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Квадрат имеет четыре оси симметрии</a:t>
            </a:r>
            <a:r>
              <a:rPr lang="ru-RU" smtClean="0"/>
              <a:t> 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4500563" y="2205038"/>
            <a:ext cx="4103687" cy="3600450"/>
            <a:chOff x="1757" y="11522"/>
            <a:chExt cx="2192" cy="1996"/>
          </a:xfrm>
        </p:grpSpPr>
        <p:grpSp>
          <p:nvGrpSpPr>
            <p:cNvPr id="12293" name="Group 5"/>
            <p:cNvGrpSpPr>
              <a:grpSpLocks/>
            </p:cNvGrpSpPr>
            <p:nvPr/>
          </p:nvGrpSpPr>
          <p:grpSpPr bwMode="auto">
            <a:xfrm>
              <a:off x="1757" y="11522"/>
              <a:ext cx="2192" cy="1996"/>
              <a:chOff x="1757" y="11522"/>
              <a:chExt cx="2192" cy="1996"/>
            </a:xfrm>
          </p:grpSpPr>
          <p:grpSp>
            <p:nvGrpSpPr>
              <p:cNvPr id="12295" name="Group 6"/>
              <p:cNvGrpSpPr>
                <a:grpSpLocks/>
              </p:cNvGrpSpPr>
              <p:nvPr/>
            </p:nvGrpSpPr>
            <p:grpSpPr bwMode="auto">
              <a:xfrm>
                <a:off x="1789" y="11522"/>
                <a:ext cx="2160" cy="1980"/>
                <a:chOff x="1701" y="11646"/>
                <a:chExt cx="2160" cy="1980"/>
              </a:xfrm>
            </p:grpSpPr>
            <p:sp>
              <p:nvSpPr>
                <p:cNvPr id="12299" name="Line 7"/>
                <p:cNvSpPr>
                  <a:spLocks noChangeShapeType="1"/>
                </p:cNvSpPr>
                <p:nvPr/>
              </p:nvSpPr>
              <p:spPr bwMode="auto">
                <a:xfrm>
                  <a:off x="2781" y="11646"/>
                  <a:ext cx="2" cy="198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0" name="Line 8"/>
                <p:cNvSpPr>
                  <a:spLocks noChangeShapeType="1"/>
                </p:cNvSpPr>
                <p:nvPr/>
              </p:nvSpPr>
              <p:spPr bwMode="auto">
                <a:xfrm>
                  <a:off x="1701" y="12686"/>
                  <a:ext cx="2160" cy="1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296" name="Group 9"/>
              <p:cNvGrpSpPr>
                <a:grpSpLocks/>
              </p:cNvGrpSpPr>
              <p:nvPr/>
            </p:nvGrpSpPr>
            <p:grpSpPr bwMode="auto">
              <a:xfrm rot="-2684691">
                <a:off x="1757" y="11538"/>
                <a:ext cx="2160" cy="1980"/>
                <a:chOff x="1701" y="11646"/>
                <a:chExt cx="2160" cy="1980"/>
              </a:xfrm>
            </p:grpSpPr>
            <p:sp>
              <p:nvSpPr>
                <p:cNvPr id="12297" name="Line 10"/>
                <p:cNvSpPr>
                  <a:spLocks noChangeShapeType="1"/>
                </p:cNvSpPr>
                <p:nvPr/>
              </p:nvSpPr>
              <p:spPr bwMode="auto">
                <a:xfrm>
                  <a:off x="2781" y="11646"/>
                  <a:ext cx="2" cy="1980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98" name="Line 11"/>
                <p:cNvSpPr>
                  <a:spLocks noChangeShapeType="1"/>
                </p:cNvSpPr>
                <p:nvPr/>
              </p:nvSpPr>
              <p:spPr bwMode="auto">
                <a:xfrm>
                  <a:off x="1701" y="12686"/>
                  <a:ext cx="2160" cy="1"/>
                </a:xfrm>
                <a:prstGeom prst="line">
                  <a:avLst/>
                </a:prstGeom>
                <a:noFill/>
                <a:ln w="19050">
                  <a:solidFill>
                    <a:srgbClr val="0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2294" name="Rectangle 12"/>
            <p:cNvSpPr>
              <a:spLocks noChangeArrowheads="1"/>
            </p:cNvSpPr>
            <p:nvPr/>
          </p:nvSpPr>
          <p:spPr bwMode="auto">
            <a:xfrm>
              <a:off x="2421" y="12114"/>
              <a:ext cx="902" cy="90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3960812" cy="18002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У </a:t>
            </a:r>
            <a:r>
              <a:rPr lang="ru-RU" sz="2000" i="1" smtClean="0">
                <a:latin typeface="Times New Roman" pitchFamily="18" charset="0"/>
              </a:rPr>
              <a:t>окружности </a:t>
            </a:r>
            <a:r>
              <a:rPr lang="ru-RU" sz="2000" smtClean="0">
                <a:latin typeface="Times New Roman" pitchFamily="18" charset="0"/>
              </a:rPr>
              <a:t>их бесконечно много - любая прямая, проходящая через её центр, является осью симметрии </a:t>
            </a:r>
          </a:p>
        </p:txBody>
      </p:sp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2708275"/>
            <a:ext cx="5472113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205038"/>
            <a:ext cx="6799262" cy="1433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</a:rPr>
              <a:t>Имеются фигуры, у которых нет ни одной оси симметрии. К таким фигурам относятся параллелограмм, отличный от прямоугольника, разносторонний треугольник.</a:t>
            </a:r>
          </a:p>
        </p:txBody>
      </p:sp>
      <p:grpSp>
        <p:nvGrpSpPr>
          <p:cNvPr id="14340" name="Group 6"/>
          <p:cNvGrpSpPr>
            <a:grpSpLocks noChangeAspect="1"/>
          </p:cNvGrpSpPr>
          <p:nvPr/>
        </p:nvGrpSpPr>
        <p:grpSpPr bwMode="auto">
          <a:xfrm>
            <a:off x="468313" y="4005263"/>
            <a:ext cx="4105275" cy="1803400"/>
            <a:chOff x="0" y="0"/>
            <a:chExt cx="3780" cy="1660"/>
          </a:xfrm>
        </p:grpSpPr>
        <p:sp>
          <p:nvSpPr>
            <p:cNvPr id="14342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80" cy="1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 flipH="1">
              <a:off x="108" y="118"/>
              <a:ext cx="1071" cy="1394"/>
            </a:xfrm>
            <a:prstGeom prst="line">
              <a:avLst/>
            </a:prstGeom>
            <a:noFill/>
            <a:ln w="1778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>
              <a:off x="1179" y="118"/>
              <a:ext cx="2477" cy="1"/>
            </a:xfrm>
            <a:prstGeom prst="line">
              <a:avLst/>
            </a:prstGeom>
            <a:noFill/>
            <a:ln w="1778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Line 10"/>
            <p:cNvSpPr>
              <a:spLocks noChangeShapeType="1"/>
            </p:cNvSpPr>
            <p:nvPr/>
          </p:nvSpPr>
          <p:spPr bwMode="auto">
            <a:xfrm flipH="1">
              <a:off x="2594" y="118"/>
              <a:ext cx="1062" cy="1403"/>
            </a:xfrm>
            <a:prstGeom prst="line">
              <a:avLst/>
            </a:prstGeom>
            <a:noFill/>
            <a:ln w="1778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108" y="1512"/>
              <a:ext cx="2486" cy="9"/>
            </a:xfrm>
            <a:prstGeom prst="line">
              <a:avLst/>
            </a:prstGeom>
            <a:noFill/>
            <a:ln w="1778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Oval 12"/>
            <p:cNvSpPr>
              <a:spLocks noChangeArrowheads="1"/>
            </p:cNvSpPr>
            <p:nvPr/>
          </p:nvSpPr>
          <p:spPr bwMode="auto">
            <a:xfrm>
              <a:off x="1161" y="99"/>
              <a:ext cx="37" cy="38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Oval 13"/>
            <p:cNvSpPr>
              <a:spLocks noChangeArrowheads="1"/>
            </p:cNvSpPr>
            <p:nvPr/>
          </p:nvSpPr>
          <p:spPr bwMode="auto">
            <a:xfrm>
              <a:off x="2576" y="1503"/>
              <a:ext cx="37" cy="37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1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4221163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908050"/>
            <a:ext cx="6157912" cy="6953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Центральная симметрия</a:t>
            </a:r>
            <a:r>
              <a:rPr lang="ru-RU" sz="4000" smtClean="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137525" cy="21605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Фигура называется симметричной относительно точки О</a:t>
            </a:r>
            <a:r>
              <a:rPr lang="ru-RU" sz="1800" dirty="0" smtClean="0"/>
              <a:t>, если для каждой точки фигуры симметричная ей точка относительно точки О также принадлежит этой фигуре. Точка О называется центром симметрии фигуры. Говорят также, что фигура обладает центральной симметрией.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Примеры центральной симметрии</a:t>
            </a:r>
            <a:r>
              <a:rPr lang="ru-RU" sz="18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Простейшими фигурами, обладающими центральной симметрией, является </a:t>
            </a:r>
            <a:r>
              <a:rPr lang="ru-RU" sz="1800" i="1" dirty="0" smtClean="0"/>
              <a:t>окружность</a:t>
            </a:r>
            <a:r>
              <a:rPr lang="ru-RU" sz="1800" dirty="0" smtClean="0"/>
              <a:t> и </a:t>
            </a:r>
            <a:r>
              <a:rPr lang="ru-RU" sz="1800" i="1" dirty="0" smtClean="0"/>
              <a:t>параллелограмм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4581525"/>
            <a:ext cx="1762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4652963"/>
            <a:ext cx="37814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7164388" y="638175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5" action="ppaction://hlinksldjump"/>
              </a:rPr>
              <a:t>К Видам Симметрии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908050"/>
            <a:ext cx="5726113" cy="695325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Поворотная симметрия</a:t>
            </a:r>
            <a:r>
              <a:rPr lang="ru-RU" sz="400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772400" cy="345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Предположим, что объект совмещается сам с собой при повороте вокруг некоторой оси на угол, равный 360</a:t>
            </a:r>
            <a:r>
              <a:rPr lang="ru-RU" sz="2000" smtClean="0">
                <a:sym typeface="Symbol" pitchFamily="18" charset="2"/>
              </a:rPr>
              <a:t></a:t>
            </a:r>
            <a:r>
              <a:rPr lang="ru-RU" sz="2000" smtClean="0"/>
              <a:t>/</a:t>
            </a:r>
            <a:r>
              <a:rPr lang="en-US" sz="2000" smtClean="0"/>
              <a:t>n</a:t>
            </a:r>
            <a:r>
              <a:rPr lang="ru-RU" sz="2000" smtClean="0"/>
              <a:t> (или кратный этой величине), где </a:t>
            </a:r>
            <a:r>
              <a:rPr lang="en-US" sz="2000" smtClean="0"/>
              <a:t>n</a:t>
            </a:r>
            <a:r>
              <a:rPr lang="ru-RU" sz="2000" smtClean="0"/>
              <a:t> = 2, 3, 4, … В этом случае о поворотной симметрии, а указанную ось называют </a:t>
            </a:r>
            <a:r>
              <a:rPr lang="ru-RU" sz="2000" b="1" smtClean="0"/>
              <a:t>поворотной осью </a:t>
            </a:r>
            <a:r>
              <a:rPr lang="en-US" sz="2000" b="1" smtClean="0"/>
              <a:t>n</a:t>
            </a:r>
            <a:r>
              <a:rPr lang="ru-RU" sz="2000" b="1" smtClean="0"/>
              <a:t>-го порядка</a:t>
            </a:r>
            <a:r>
              <a:rPr lang="ru-RU" sz="2000" smtClean="0"/>
              <a:t>. Рассмотрим примеры со всеми известными буквами «И» и «Ф». </a:t>
            </a:r>
            <a:r>
              <a:rPr lang="ru-RU" sz="2000" i="1" smtClean="0"/>
              <a:t>Что касается буквы «И», то у нее есть так называемая поворотная симметрия.</a:t>
            </a:r>
            <a:r>
              <a:rPr lang="ru-RU" sz="2000" smtClean="0"/>
              <a:t> Если повернуть букву «И» на 180</a:t>
            </a:r>
            <a:r>
              <a:rPr lang="ru-RU" sz="2000" smtClean="0">
                <a:sym typeface="Symbol" pitchFamily="18" charset="2"/>
              </a:rPr>
              <a:t></a:t>
            </a:r>
            <a:r>
              <a:rPr lang="ru-RU" sz="2000" smtClean="0"/>
              <a:t> вокруг оси, перпендикулярной к плоскости буквы и проходящей через ее центр, то буква совместится сама с собой. Иными словами, буква «И» симметрична относительно поворота на 180</a:t>
            </a:r>
            <a:r>
              <a:rPr lang="ru-RU" sz="2000" smtClean="0">
                <a:sym typeface="Symbol" pitchFamily="18" charset="2"/>
              </a:rPr>
              <a:t></a:t>
            </a:r>
            <a:r>
              <a:rPr lang="ru-RU" sz="2000" smtClean="0"/>
              <a:t>. Заметим, что поворотной симметрией обладает также буква «Ф».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164388" y="638175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3" action="ppaction://hlinksldjump"/>
              </a:rPr>
              <a:t>К Видам Симметрии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19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5175"/>
            <a:ext cx="7416800" cy="9366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На рисунке даны примеры простых объектов с поворотными осями разного порядка – от 2-го до 5-го.</a:t>
            </a: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3" y="2133600"/>
            <a:ext cx="2819400" cy="1550988"/>
          </a:xfrm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1916113"/>
            <a:ext cx="2019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1773238"/>
            <a:ext cx="20193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7050" y="4292600"/>
            <a:ext cx="20193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468313" y="4005263"/>
            <a:ext cx="59055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1396" bIns="0" anchor="ctr">
            <a:spAutoFit/>
          </a:bodyPr>
          <a:lstStyle/>
          <a:p>
            <a:r>
              <a:rPr lang="ru-RU" sz="1600">
                <a:latin typeface="Times New Roman" pitchFamily="18" charset="0"/>
              </a:rPr>
              <a:t>      У трехмерного объекта может быть несколько поворотных осей.</a:t>
            </a:r>
          </a:p>
          <a:p>
            <a:r>
              <a:rPr lang="ru-RU" sz="1600">
                <a:latin typeface="Times New Roman" pitchFamily="18" charset="0"/>
              </a:rPr>
              <a:t>      Например, первый объект на рисунке имеет не одну, а три поворотные оси 2-го порядка, второй объект имеет наряду с поворотной осью 3-го порядка три поворотные оси 2-го порядка, третий объект имеет наряду с поворотной осью 4-го порядка четыре поворотные оси 2-го порядка (дополнительные поворотные оси показаны на рисунке штриховыми прямыми).</a:t>
            </a:r>
          </a:p>
          <a:p>
            <a:pPr eaLnBrk="0" hangingPunct="0"/>
            <a:endParaRPr lang="ru-RU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333375"/>
            <a:ext cx="7397750" cy="1008063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Для описания симметрии конкретного объекта надо указать все поворотные оси и их порядок, а также все плоскости симметрии.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4751387" cy="1728788"/>
          </a:xfrm>
        </p:spPr>
        <p:txBody>
          <a:bodyPr/>
          <a:lstStyle/>
          <a:p>
            <a:pPr eaLnBrk="1" hangingPunct="1"/>
            <a:r>
              <a:rPr lang="ru-RU" sz="2000" smtClean="0"/>
              <a:t> </a:t>
            </a:r>
            <a:r>
              <a:rPr lang="ru-RU" sz="2000" smtClean="0">
                <a:latin typeface="Times New Roman" pitchFamily="18" charset="0"/>
              </a:rPr>
              <a:t>Рассмотрим, например, геометрическое тело, составленное из двух одинаковых правильных четырехугольных пирамид.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55650" y="4248150"/>
            <a:ext cx="43211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1396" bIns="0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 Оно имеет одну поворотную ось 4-го порядка (ось АВ), четыре поворотные оси 2-го порядка (оси СЕ, </a:t>
            </a:r>
            <a:r>
              <a:rPr lang="en-US" sz="2000">
                <a:latin typeface="Times New Roman" pitchFamily="18" charset="0"/>
              </a:rPr>
              <a:t>DF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MP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NQ</a:t>
            </a:r>
            <a:r>
              <a:rPr lang="ru-RU" sz="2000">
                <a:latin typeface="Times New Roman" pitchFamily="18" charset="0"/>
              </a:rPr>
              <a:t>), пять плоскостей симметрии (плоскости </a:t>
            </a:r>
            <a:r>
              <a:rPr lang="en-US" sz="2000">
                <a:latin typeface="Times New Roman" pitchFamily="18" charset="0"/>
              </a:rPr>
              <a:t>CDEF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AFBD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ACBE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AMBP</a:t>
            </a:r>
            <a:r>
              <a:rPr lang="ru-RU" sz="2000">
                <a:latin typeface="Times New Roman" pitchFamily="18" charset="0"/>
              </a:rPr>
              <a:t>, </a:t>
            </a:r>
            <a:r>
              <a:rPr lang="en-US" sz="2000">
                <a:latin typeface="Times New Roman" pitchFamily="18" charset="0"/>
              </a:rPr>
              <a:t>ANBQ</a:t>
            </a:r>
            <a:r>
              <a:rPr lang="ru-RU" sz="2000">
                <a:latin typeface="Times New Roman" pitchFamily="18" charset="0"/>
              </a:rPr>
              <a:t>). </a:t>
            </a:r>
          </a:p>
          <a:p>
            <a:pPr eaLnBrk="0" hangingPunct="0"/>
            <a:endParaRPr lang="ru-RU" sz="2000">
              <a:latin typeface="Arial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989138"/>
            <a:ext cx="29543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5832475" cy="127158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Зеркально-поворотная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симметрия</a:t>
            </a:r>
            <a:endParaRPr lang="ru-RU" sz="40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3567113" cy="3427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Доказать, что существует такой вид симметрии можно самостоятельно следующим образом: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Вырежьте из плотной бумаги квадрат и впишите внутрь его косо другой квадрат (рис.1).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205038"/>
            <a:ext cx="384333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164388" y="638175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4" action="ppaction://hlinksldjump"/>
              </a:rPr>
              <a:t>К Видам Симметрии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81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65400"/>
            <a:ext cx="4176713" cy="2779713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Затем отогните углы бумаги по линиям, ограничивающим внутренний квадрат (соседние углы отгибаются в противоположные стороны). В результате получите объект, показанный на рисунке (рис.2)</a:t>
            </a:r>
            <a:endParaRPr lang="ru-RU" sz="1800" smtClean="0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flipV="1">
            <a:off x="82550" y="3843338"/>
            <a:ext cx="26352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1396" bIns="0" anchor="ctr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. </a:t>
            </a:r>
            <a:endParaRPr lang="ru-RU" sz="12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2349500"/>
            <a:ext cx="35893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7772400" cy="3529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Он имеет поворотную ось 2-го порядка (ось АВ) и не имеет плоскостей симметрии. Будем рассматривать изделия сначала сверху, а затем снизу (с противоположной стороны листа бумаги). Мы обнаружим, что никакого различия между «верхом» и «низом» нет; в обоих случаях объект выглядит одинаково. В связи с этим возникает мысль, что поворотная симметрия 2-го порядка не исчерпывает всей симметрии данного объекта.            Дополнительная симметрия, которой обладает наш объект, - это так называемая зеркально-поворотная симметрия: объект совмещается сам с собой в результате поворота на 90</a:t>
            </a:r>
            <a:r>
              <a:rPr lang="ru-RU" sz="1800" smtClean="0">
                <a:sym typeface="Symbol" pitchFamily="18" charset="2"/>
              </a:rPr>
              <a:t></a:t>
            </a:r>
            <a:r>
              <a:rPr lang="ru-RU" sz="1800" smtClean="0"/>
              <a:t> вокруг оси АВ и последующего отражения в плоскости </a:t>
            </a:r>
            <a:r>
              <a:rPr lang="en-US" sz="1800" smtClean="0"/>
              <a:t>CDEF</a:t>
            </a:r>
            <a:r>
              <a:rPr lang="ru-RU" sz="1800" smtClean="0"/>
              <a:t>. Ось АВ называют зеркально-поворотной осью 4-го порядка. Таким образом, здесь наблюдается симметрия относительно двух последовательно выполняемых операций – поворота на 90</a:t>
            </a:r>
            <a:r>
              <a:rPr lang="ru-RU" sz="1800" smtClean="0">
                <a:sym typeface="Symbol" pitchFamily="18" charset="2"/>
              </a:rPr>
              <a:t></a:t>
            </a:r>
            <a:r>
              <a:rPr lang="ru-RU" sz="1800" smtClean="0"/>
              <a:t> и отражения в плоскости, перпендикулярной к оси поворота. </a:t>
            </a:r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549275"/>
            <a:ext cx="2951162" cy="839788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Оглавление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6773862" cy="2924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hlinkClick r:id="rId3" action="ppaction://hlinksldjump"/>
              </a:rPr>
              <a:t>Виды симметрии</a:t>
            </a:r>
            <a:endParaRPr lang="ru-RU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hlinkClick r:id="rId4" action="ppaction://hlinksldjump"/>
              </a:rPr>
              <a:t>Построение фигур, обладающих поворотной симметрией</a:t>
            </a:r>
            <a:endParaRPr lang="ru-RU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hlinkClick r:id="rId5" action="ppaction://hlinksldjump"/>
              </a:rPr>
              <a:t>Поворотная симметрия в природе </a:t>
            </a:r>
            <a:endParaRPr lang="ru-RU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hlinkClick r:id="rId6" action="ppaction://hlinksldjump"/>
              </a:rPr>
              <a:t>Поворотная симметрия в искусстве</a:t>
            </a:r>
            <a:endParaRPr lang="ru-RU" sz="2400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400" smtClean="0">
                <a:latin typeface="Times New Roman" pitchFamily="18" charset="0"/>
                <a:hlinkClick r:id="rId7" action="ppaction://hlinksldjump"/>
              </a:rPr>
              <a:t>Список литературы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452438"/>
            <a:ext cx="7645400" cy="116681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Построение фигур, обладающих поворотной симметрией.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989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 основе построения фигуры, обладающей поворотной симметрией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-ого порядка, лежит тот факт, что в такой фигуре можно выделить базовый элемент. Поворачивая данный элемент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-1 раз вокруг центра симметрии на угол  и копируя его, можно получить исходную фигуру. Возможность такого построения с помощью циркуля и линейки определяется возможностью построения угла . Таким образом, мы приходим к задаче о разбиении окружности на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 равных частей или эквивалентной задачи о построении правильного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-угольника при помощи циркуля и линейки.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    Эта задача, кстати, стоит наряду с тремя знаменитыми задачами древности: квадратурой круга, трисекцией угла и удвоением куба. И попала туда не только благодаря своей многовековой истории, но и потому, что не всегда разрешима с помощью упомянутых инструментов.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596188" y="6381750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3" action="ppaction://hlinksldjump"/>
              </a:rPr>
              <a:t>К Оглавлению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64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276475"/>
            <a:ext cx="4608513" cy="295275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</a:rPr>
              <a:t>Ещё со времён Пифагора греческие учёные проявляли интерес к правильным многоугольникам и развивали искусство их точного построения. Впоследствии эти знания были систематизированы Евклидом и изложены в 4-ой книге «Начало».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276475"/>
            <a:ext cx="29765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565400"/>
            <a:ext cx="3460750" cy="31400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При помощи циркуля и линейки древние геометры умели строить правильные </a:t>
            </a:r>
            <a:r>
              <a:rPr lang="en-US" sz="2000" smtClean="0"/>
              <a:t>n</a:t>
            </a:r>
            <a:r>
              <a:rPr lang="ru-RU" sz="2000" smtClean="0"/>
              <a:t>-угольники с числом сторон, равным 3, 4, 5, 6, 8, 10, 15. При этом использовалась окружность, описанная около многоугольника.</a:t>
            </a:r>
          </a:p>
        </p:txBody>
      </p:sp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1989138"/>
            <a:ext cx="21288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133600"/>
            <a:ext cx="20018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292600"/>
            <a:ext cx="19431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877050" cy="146208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Пример построения правильного пятиугольника</a:t>
            </a:r>
            <a:r>
              <a:rPr lang="ru-RU" sz="4000" smtClean="0"/>
              <a:t> 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95963" y="2349500"/>
            <a:ext cx="2992437" cy="2762250"/>
          </a:xfrm>
          <a:noFill/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39750" y="2205038"/>
            <a:ext cx="467995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1396" bIns="0"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Пусть </a:t>
            </a:r>
            <a:r>
              <a:rPr lang="ru-RU" sz="2000" i="1">
                <a:latin typeface="Times New Roman" pitchFamily="18" charset="0"/>
              </a:rPr>
              <a:t>O</a:t>
            </a:r>
            <a:r>
              <a:rPr lang="ru-RU" sz="2000">
                <a:latin typeface="Times New Roman" pitchFamily="18" charset="0"/>
              </a:rPr>
              <a:t>-центр окружности, </a:t>
            </a:r>
            <a:r>
              <a:rPr lang="ru-RU" sz="2000" i="1">
                <a:latin typeface="Times New Roman" pitchFamily="18" charset="0"/>
              </a:rPr>
              <a:t>A</a:t>
            </a:r>
            <a:r>
              <a:rPr lang="ru-RU" sz="2000">
                <a:latin typeface="Times New Roman" pitchFamily="18" charset="0"/>
              </a:rPr>
              <a:t>-точка на окружности и </a:t>
            </a:r>
            <a:r>
              <a:rPr lang="ru-RU" sz="2000" i="1">
                <a:latin typeface="Times New Roman" pitchFamily="18" charset="0"/>
              </a:rPr>
              <a:t>Е</a:t>
            </a:r>
            <a:r>
              <a:rPr lang="ru-RU" sz="2000">
                <a:latin typeface="Times New Roman" pitchFamily="18" charset="0"/>
              </a:rPr>
              <a:t>–середина отрезка </a:t>
            </a:r>
            <a:r>
              <a:rPr lang="ru-RU" sz="2000" i="1">
                <a:latin typeface="Times New Roman" pitchFamily="18" charset="0"/>
              </a:rPr>
              <a:t>ОА</a:t>
            </a:r>
            <a:r>
              <a:rPr lang="ru-RU" sz="2000">
                <a:latin typeface="Times New Roman" pitchFamily="18" charset="0"/>
              </a:rPr>
              <a:t>. Перпендикуляр к радиусу </a:t>
            </a:r>
            <a:r>
              <a:rPr lang="ru-RU" sz="2000" i="1">
                <a:latin typeface="Times New Roman" pitchFamily="18" charset="0"/>
              </a:rPr>
              <a:t>ОА</a:t>
            </a:r>
            <a:r>
              <a:rPr lang="ru-RU" sz="2000">
                <a:latin typeface="Times New Roman" pitchFamily="18" charset="0"/>
              </a:rPr>
              <a:t>, восставленный в точке </a:t>
            </a:r>
            <a:r>
              <a:rPr lang="ru-RU" sz="2000" i="1">
                <a:latin typeface="Times New Roman" pitchFamily="18" charset="0"/>
              </a:rPr>
              <a:t>О</a:t>
            </a:r>
            <a:r>
              <a:rPr lang="ru-RU" sz="2000">
                <a:latin typeface="Times New Roman" pitchFamily="18" charset="0"/>
              </a:rPr>
              <a:t>, пересекается с окружностью в точке </a:t>
            </a:r>
            <a:r>
              <a:rPr lang="ru-RU" sz="2000" i="1">
                <a:latin typeface="Times New Roman" pitchFamily="18" charset="0"/>
              </a:rPr>
              <a:t>D</a:t>
            </a:r>
            <a:r>
              <a:rPr lang="ru-RU" sz="2000">
                <a:latin typeface="Times New Roman" pitchFamily="18" charset="0"/>
              </a:rPr>
              <a:t>. Пользуясь циркулем, отложим на диаметре отрезок </a:t>
            </a:r>
            <a:r>
              <a:rPr lang="ru-RU" sz="2000" i="1">
                <a:latin typeface="Times New Roman" pitchFamily="18" charset="0"/>
              </a:rPr>
              <a:t>CE</a:t>
            </a:r>
            <a:r>
              <a:rPr lang="ru-RU" sz="2000">
                <a:latin typeface="Times New Roman" pitchFamily="18" charset="0"/>
              </a:rPr>
              <a:t>=</a:t>
            </a:r>
            <a:r>
              <a:rPr lang="ru-RU" sz="2000" i="1">
                <a:latin typeface="Times New Roman" pitchFamily="18" charset="0"/>
              </a:rPr>
              <a:t>ED</a:t>
            </a:r>
            <a:r>
              <a:rPr lang="ru-RU" sz="2000">
                <a:latin typeface="Times New Roman" pitchFamily="18" charset="0"/>
              </a:rPr>
              <a:t>. Длина стороны вписанного в окружность правильного пятиугольника равна </a:t>
            </a:r>
            <a:r>
              <a:rPr lang="ru-RU" sz="2000" i="1">
                <a:latin typeface="Times New Roman" pitchFamily="18" charset="0"/>
              </a:rPr>
              <a:t>DC</a:t>
            </a:r>
            <a:r>
              <a:rPr lang="ru-RU" sz="2000">
                <a:latin typeface="Times New Roman" pitchFamily="18" charset="0"/>
              </a:rPr>
              <a:t>. Откладываем на окружности отрезки </a:t>
            </a:r>
            <a:r>
              <a:rPr lang="ru-RU" sz="2000" i="1">
                <a:latin typeface="Times New Roman" pitchFamily="18" charset="0"/>
              </a:rPr>
              <a:t>DC</a:t>
            </a:r>
            <a:r>
              <a:rPr lang="ru-RU" sz="2000">
                <a:latin typeface="Times New Roman" pitchFamily="18" charset="0"/>
              </a:rPr>
              <a:t> и получим пять точек для начертания правильного пятиугольника</a:t>
            </a:r>
            <a:endParaRPr lang="ru-RU" sz="2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0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417512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 Одни из указанных фигур могут получиться на основе других. Так, имея квадрат, легко построить правильный восьмиугольник: достаточно разделить пополам каждую из четырёх дуг, на которые вершины квадрата разбивают описанную около него окружность. Всего на окружности будут отмечены восемь точек – вершин искомой фигуры. Остаётся последовательно соединить их отрезками.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3188" y="2565400"/>
            <a:ext cx="32766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349500"/>
            <a:ext cx="7286625" cy="2274888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</a:rPr>
              <a:t>Умея строить правильный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-угольник, нетрудно получить правильный 2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-, затем 4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-, 8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- и вообще всякий правильный -угольник, повторяя процедуру деления необходимое число раз. Отсюда следует, что достаточно решить исходную задачу для правильных многоугольников с нечётным числом сторон.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38211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 </a:t>
            </a:r>
            <a:r>
              <a:rPr lang="ru-RU" sz="2000" smtClean="0"/>
              <a:t>А вот правильный </a:t>
            </a:r>
            <a:r>
              <a:rPr lang="en-US" sz="2000" smtClean="0"/>
              <a:t>n</a:t>
            </a:r>
            <a:r>
              <a:rPr lang="ru-RU" sz="2000" smtClean="0"/>
              <a:t>-угольник, для которого </a:t>
            </a:r>
            <a:r>
              <a:rPr lang="en-US" sz="2000" smtClean="0"/>
              <a:t>n</a:t>
            </a:r>
            <a:r>
              <a:rPr lang="ru-RU" sz="2000" smtClean="0"/>
              <a:t>=</a:t>
            </a:r>
            <a:r>
              <a:rPr lang="en-US" sz="2000" smtClean="0"/>
              <a:t>km</a:t>
            </a:r>
            <a:r>
              <a:rPr lang="ru-RU" sz="2000" smtClean="0"/>
              <a:t>, а числа </a:t>
            </a:r>
            <a:r>
              <a:rPr lang="en-US" sz="2000" smtClean="0"/>
              <a:t>k</a:t>
            </a:r>
            <a:r>
              <a:rPr lang="ru-RU" sz="2000" smtClean="0"/>
              <a:t> и </a:t>
            </a:r>
            <a:r>
              <a:rPr lang="en-US" sz="2000" smtClean="0"/>
              <a:t>m</a:t>
            </a:r>
            <a:r>
              <a:rPr lang="ru-RU" sz="2000" smtClean="0"/>
              <a:t> взаимно просты (то есть не имеют общих делителей, кроме 1), можно построить на основе двух правильных многоугольников–с числом сторон </a:t>
            </a:r>
            <a:r>
              <a:rPr lang="en-US" sz="2000" smtClean="0"/>
              <a:t>k</a:t>
            </a:r>
            <a:r>
              <a:rPr lang="ru-RU" sz="2000" smtClean="0"/>
              <a:t> и </a:t>
            </a:r>
            <a:r>
              <a:rPr lang="en-US" sz="2000" smtClean="0"/>
              <a:t>m</a:t>
            </a:r>
            <a:r>
              <a:rPr lang="ru-RU" sz="2000" smtClean="0"/>
              <a:t>, вписанных в одну окружность. В «Началах» Евклида приводится решение этой задачи для пятнадцатиугольника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263" y="2420938"/>
            <a:ext cx="30813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6256338" cy="3790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Знаменитый немецкий математик К.Ф. Гаусс (1777-1855) доказал следующую </a:t>
            </a:r>
            <a:r>
              <a:rPr lang="ru-RU" sz="2000" b="1" smtClean="0">
                <a:latin typeface="Times New Roman" pitchFamily="18" charset="0"/>
              </a:rPr>
              <a:t>теорему</a:t>
            </a:r>
            <a:r>
              <a:rPr lang="ru-RU" sz="2000" smtClean="0">
                <a:latin typeface="Times New Roman" pitchFamily="18" charset="0"/>
              </a:rPr>
              <a:t>.</a:t>
            </a: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Построение правильного </a:t>
            </a:r>
            <a:r>
              <a:rPr lang="en-US" sz="2000" b="1" smtClean="0">
                <a:latin typeface="Times New Roman" pitchFamily="18" charset="0"/>
              </a:rPr>
              <a:t>n</a:t>
            </a:r>
            <a:r>
              <a:rPr lang="ru-RU" sz="2000" b="1" smtClean="0">
                <a:latin typeface="Times New Roman" pitchFamily="18" charset="0"/>
              </a:rPr>
              <a:t>-угольника с помощью линейки и циркуля возможно тогда и только тогда, когда число </a:t>
            </a:r>
            <a:r>
              <a:rPr lang="en-US" sz="2000" b="1" smtClean="0">
                <a:latin typeface="Times New Roman" pitchFamily="18" charset="0"/>
              </a:rPr>
              <a:t>n</a:t>
            </a:r>
            <a:r>
              <a:rPr lang="ru-RU" sz="2000" b="1" smtClean="0">
                <a:latin typeface="Times New Roman" pitchFamily="18" charset="0"/>
              </a:rPr>
              <a:t> имеет следующее разложение на множители:</a:t>
            </a:r>
          </a:p>
          <a:p>
            <a:pPr eaLnBrk="1" hangingPunct="1">
              <a:lnSpc>
                <a:spcPct val="80000"/>
              </a:lnSpc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где </a:t>
            </a:r>
            <a:r>
              <a:rPr lang="en-US" sz="2000" b="1" smtClean="0">
                <a:latin typeface="Times New Roman" pitchFamily="18" charset="0"/>
              </a:rPr>
              <a:t>m</a:t>
            </a:r>
            <a:r>
              <a:rPr lang="ru-RU" sz="2000" b="1" smtClean="0">
                <a:latin typeface="Times New Roman" pitchFamily="18" charset="0"/>
              </a:rPr>
              <a:t>-целое неотрицательное число, а –</a:t>
            </a: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различные между собой простые числа вида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97325" y="3860800"/>
            <a:ext cx="148590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627313" y="4724400"/>
          <a:ext cx="1511300" cy="600075"/>
        </p:xfrm>
        <a:graphic>
          <a:graphicData uri="http://schemas.openxmlformats.org/presentationml/2006/ole">
            <p:oleObj spid="_x0000_s29702" name="Формула" r:id="rId5" imgW="596900" imgH="241300" progId="Equation.3">
              <p:embed/>
            </p:oleObj>
          </a:graphicData>
        </a:graphic>
      </p:graphicFrame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16" name="Object 8"/>
          <p:cNvGraphicFramePr>
            <a:graphicFrameLocks noChangeAspect="1"/>
          </p:cNvGraphicFramePr>
          <p:nvPr/>
        </p:nvGraphicFramePr>
        <p:xfrm>
          <a:off x="2484438" y="5734050"/>
          <a:ext cx="1150937" cy="588963"/>
        </p:xfrm>
        <a:graphic>
          <a:graphicData uri="http://schemas.openxmlformats.org/presentationml/2006/ole">
            <p:oleObj spid="_x0000_s29704" name="Формула" r:id="rId6" imgW="431613" imgH="215806" progId="Equation.3">
              <p:embed/>
            </p:oleObj>
          </a:graphicData>
        </a:graphic>
      </p:graphicFrame>
      <p:pic>
        <p:nvPicPr>
          <p:cNvPr id="68619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16688" y="2420938"/>
            <a:ext cx="2301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225" y="404813"/>
            <a:ext cx="7978775" cy="106838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Задача построения правильного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-угольника сводится к делению окружности на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равных частей. Один практический приём такого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деления предложил французский математик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Н. Бион.</a:t>
            </a:r>
            <a:endParaRPr lang="ru-RU" sz="2000" smtClean="0">
              <a:solidFill>
                <a:schemeClr val="tx1"/>
              </a:solidFill>
            </a:endParaRPr>
          </a:p>
        </p:txBody>
      </p:sp>
      <p:sp>
        <p:nvSpPr>
          <p:cNvPr id="30723" name="Rectangle 8"/>
          <p:cNvSpPr>
            <a:spLocks noChangeArrowheads="1"/>
          </p:cNvSpPr>
          <p:nvPr/>
        </p:nvSpPr>
        <p:spPr bwMode="auto">
          <a:xfrm>
            <a:off x="323850" y="2133600"/>
            <a:ext cx="46815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Прием этот состоит в следующем</a:t>
            </a:r>
            <a:r>
              <a:rPr lang="ru-RU" sz="1600">
                <a:latin typeface="Times New Roman" pitchFamily="18" charset="0"/>
              </a:rPr>
              <a:t>:</a:t>
            </a:r>
          </a:p>
          <a:p>
            <a:r>
              <a:rPr lang="ru-RU" sz="1600">
                <a:latin typeface="Times New Roman" pitchFamily="18" charset="0"/>
              </a:rPr>
              <a:t>Пусть требуется разделить окружность, например, на 9 равных частей.</a:t>
            </a:r>
            <a:endParaRPr lang="en-US" sz="1600">
              <a:latin typeface="Times New Roman" pitchFamily="18" charset="0"/>
            </a:endParaRPr>
          </a:p>
          <a:p>
            <a:r>
              <a:rPr lang="ru-RU" sz="1600">
                <a:latin typeface="Times New Roman" pitchFamily="18" charset="0"/>
              </a:rPr>
              <a:t>На диаметре окружности строится равносторонний треугольник </a:t>
            </a:r>
            <a:r>
              <a:rPr lang="en-US" sz="1600">
                <a:latin typeface="Times New Roman" pitchFamily="18" charset="0"/>
              </a:rPr>
              <a:t>ABC</a:t>
            </a:r>
            <a:r>
              <a:rPr lang="ru-RU" sz="1600">
                <a:latin typeface="Times New Roman" pitchFamily="18" charset="0"/>
              </a:rPr>
              <a:t>.</a:t>
            </a:r>
          </a:p>
          <a:p>
            <a:r>
              <a:rPr lang="ru-RU" sz="1600">
                <a:latin typeface="Times New Roman" pitchFamily="18" charset="0"/>
              </a:rPr>
              <a:t>Диаметр </a:t>
            </a:r>
            <a:r>
              <a:rPr lang="en-US" sz="1600">
                <a:latin typeface="Times New Roman" pitchFamily="18" charset="0"/>
              </a:rPr>
              <a:t>AB</a:t>
            </a:r>
            <a:r>
              <a:rPr lang="ru-RU" sz="1600">
                <a:latin typeface="Times New Roman" pitchFamily="18" charset="0"/>
              </a:rPr>
              <a:t> делим на 9 равных частей (разделить данный отрезок на </a:t>
            </a:r>
            <a:r>
              <a:rPr lang="en-US" sz="1600">
                <a:latin typeface="Times New Roman" pitchFamily="18" charset="0"/>
              </a:rPr>
              <a:t>n</a:t>
            </a:r>
            <a:r>
              <a:rPr lang="ru-RU" sz="1600">
                <a:latin typeface="Times New Roman" pitchFamily="18" charset="0"/>
              </a:rPr>
              <a:t> равных частей можно с помощью теоремы Фалеса).</a:t>
            </a:r>
          </a:p>
          <a:p>
            <a:r>
              <a:rPr lang="ru-RU" sz="1600">
                <a:latin typeface="Times New Roman" pitchFamily="18" charset="0"/>
              </a:rPr>
              <a:t>Соединяя вторую точку деления с вершиной треугольника </a:t>
            </a:r>
            <a:r>
              <a:rPr lang="en-US" sz="1600">
                <a:latin typeface="Times New Roman" pitchFamily="18" charset="0"/>
              </a:rPr>
              <a:t>C</a:t>
            </a:r>
            <a:r>
              <a:rPr lang="ru-RU" sz="1600">
                <a:latin typeface="Times New Roman" pitchFamily="18" charset="0"/>
              </a:rPr>
              <a:t>, продолжим прямую до пересечения с окружностью в точке </a:t>
            </a:r>
            <a:r>
              <a:rPr lang="en-US" sz="1600">
                <a:latin typeface="Times New Roman" pitchFamily="18" charset="0"/>
              </a:rPr>
              <a:t>D</a:t>
            </a:r>
            <a:r>
              <a:rPr lang="ru-RU" sz="1600">
                <a:latin typeface="Times New Roman" pitchFamily="18" charset="0"/>
              </a:rPr>
              <a:t>. </a:t>
            </a:r>
          </a:p>
          <a:p>
            <a:r>
              <a:rPr lang="ru-RU" sz="1600">
                <a:latin typeface="Times New Roman" pitchFamily="18" charset="0"/>
              </a:rPr>
              <a:t>Дуга </a:t>
            </a:r>
            <a:r>
              <a:rPr lang="en-US" sz="1600">
                <a:latin typeface="Times New Roman" pitchFamily="18" charset="0"/>
              </a:rPr>
              <a:t>AD </a:t>
            </a:r>
            <a:r>
              <a:rPr lang="ru-RU" sz="1600">
                <a:latin typeface="Times New Roman" pitchFamily="18" charset="0"/>
              </a:rPr>
              <a:t>является девятой частью окружности, хорда </a:t>
            </a:r>
            <a:r>
              <a:rPr lang="en-US" sz="1600">
                <a:latin typeface="Times New Roman" pitchFamily="18" charset="0"/>
              </a:rPr>
              <a:t>AD</a:t>
            </a:r>
            <a:r>
              <a:rPr lang="ru-RU" sz="1600">
                <a:latin typeface="Times New Roman" pitchFamily="18" charset="0"/>
              </a:rPr>
              <a:t>- стороной правильного девятиугольника.</a:t>
            </a:r>
          </a:p>
          <a:p>
            <a:r>
              <a:rPr lang="ru-RU" sz="1600">
                <a:latin typeface="Times New Roman" pitchFamily="18" charset="0"/>
              </a:rPr>
              <a:t>В общем случае метод подходит для деления окружности на </a:t>
            </a:r>
            <a:r>
              <a:rPr lang="en-US" sz="1600">
                <a:latin typeface="Times New Roman" pitchFamily="18" charset="0"/>
              </a:rPr>
              <a:t>              </a:t>
            </a:r>
            <a:r>
              <a:rPr lang="ru-RU" sz="1600">
                <a:latin typeface="Times New Roman" pitchFamily="18" charset="0"/>
              </a:rPr>
              <a:t>частей и имеет погрешность построения не превышающую 1%. </a:t>
            </a:r>
          </a:p>
        </p:txBody>
      </p:sp>
      <p:graphicFrame>
        <p:nvGraphicFramePr>
          <p:cNvPr id="30724" name="Object 7"/>
          <p:cNvGraphicFramePr>
            <a:graphicFrameLocks noChangeAspect="1"/>
          </p:cNvGraphicFramePr>
          <p:nvPr/>
        </p:nvGraphicFramePr>
        <p:xfrm>
          <a:off x="1797050" y="5711825"/>
          <a:ext cx="647700" cy="279400"/>
        </p:xfrm>
        <a:graphic>
          <a:graphicData uri="http://schemas.openxmlformats.org/presentationml/2006/ole">
            <p:oleObj spid="_x0000_s30724" name="Формула" r:id="rId4" imgW="418918" imgH="177723" progId="Equation.3">
              <p:embed/>
            </p:oleObj>
          </a:graphicData>
        </a:graphic>
      </p:graphicFrame>
      <p:pic>
        <p:nvPicPr>
          <p:cNvPr id="30725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2205038"/>
            <a:ext cx="26876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6516687" cy="120015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</a:rPr>
              <a:t>Поворотная симметрия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в природе</a:t>
            </a:r>
            <a:endParaRPr lang="ru-RU" sz="3600" smtClean="0">
              <a:latin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4895850" cy="405923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Цветы издавна считаются символом красоты и совершенства. По словам известного математика Германа Вейля (1885-1955), человек на протяжении веков пытался постичь и то и другое посредством симметрии</a:t>
            </a:r>
            <a:endParaRPr lang="en-US" sz="2000" smtClean="0">
              <a:latin typeface="Times New Roman" pitchFamily="18" charset="0"/>
            </a:endParaRPr>
          </a:p>
          <a:p>
            <a:pPr eaLnBrk="1" hangingPunct="1"/>
            <a:r>
              <a:rPr lang="ru-RU" sz="2000" smtClean="0"/>
              <a:t>Как истинный учёный, он считал, что цветы достойны внимания исследователя, потому что обладают свойством поворотной симметрии, весьма распространённой в мире растений.</a:t>
            </a:r>
            <a:r>
              <a:rPr lang="ru-RU" sz="1800" smtClean="0"/>
              <a:t> 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2420938"/>
            <a:ext cx="28892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596188" y="6381750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4" action="ppaction://hlinksldjump"/>
              </a:rPr>
              <a:t>К Оглавлению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2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836613"/>
            <a:ext cx="5437187" cy="7683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Виды симметрии</a:t>
            </a:r>
            <a:r>
              <a:rPr lang="ru-RU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205038"/>
            <a:ext cx="7772400" cy="41148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hlinkClick r:id="rId3" action="ppaction://hlinksldjump"/>
              </a:rPr>
              <a:t>Осевая (зеркальная) симметрия</a:t>
            </a:r>
            <a:r>
              <a:rPr lang="ru-RU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mtClean="0">
                <a:latin typeface="Times New Roman" pitchFamily="18" charset="0"/>
                <a:hlinkClick r:id="rId4" action="ppaction://hlinksldjump"/>
              </a:rPr>
              <a:t>Центральная симметрия</a:t>
            </a:r>
            <a:r>
              <a:rPr lang="ru-RU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mtClean="0">
                <a:latin typeface="Times New Roman" pitchFamily="18" charset="0"/>
                <a:hlinkClick r:id="rId5" action="ppaction://hlinksldjump"/>
              </a:rPr>
              <a:t>Поворотная симметрия</a:t>
            </a:r>
            <a:r>
              <a:rPr lang="ru-RU" smtClean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ru-RU" smtClean="0">
                <a:latin typeface="Times New Roman" pitchFamily="18" charset="0"/>
                <a:hlinkClick r:id="rId6" action="ppaction://hlinksldjump"/>
              </a:rPr>
              <a:t>Зеркально-поворотная симметрия</a:t>
            </a:r>
            <a:r>
              <a:rPr lang="ru-RU" smtClean="0">
                <a:latin typeface="Times New Roman" pitchFamily="18" charset="0"/>
              </a:rPr>
              <a:t>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96188" y="6381750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7" action="ppaction://hlinksldjump"/>
              </a:rPr>
              <a:t>К Оглавлению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94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5957888" cy="146208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Порядок поворотной симметрии цветка определяется</a:t>
            </a:r>
            <a:r>
              <a:rPr lang="en-US" sz="20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числом лепестков</a:t>
            </a:r>
            <a:r>
              <a:rPr lang="ru-RU" sz="2400" b="1" smtClean="0">
                <a:latin typeface="Times New Roman" pitchFamily="18" charset="0"/>
              </a:rPr>
              <a:t>.</a:t>
            </a:r>
            <a:br>
              <a:rPr lang="ru-RU" sz="2400" b="1" smtClean="0">
                <a:latin typeface="Times New Roman" pitchFamily="18" charset="0"/>
              </a:rPr>
            </a:b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3533775" cy="208915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2000" smtClean="0">
                <a:latin typeface="Times New Roman" pitchFamily="18" charset="0"/>
              </a:rPr>
              <a:t>Например, для цветка </a:t>
            </a:r>
            <a:r>
              <a:rPr lang="ru-RU" sz="2000" b="1" smtClean="0">
                <a:latin typeface="Times New Roman" pitchFamily="18" charset="0"/>
              </a:rPr>
              <a:t>молочая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=2, он совмещается сам с собой при повороте на углы 180</a:t>
            </a:r>
            <a:r>
              <a:rPr lang="ru-RU" sz="200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000" smtClean="0">
                <a:latin typeface="Times New Roman" pitchFamily="18" charset="0"/>
              </a:rPr>
              <a:t> и 360</a:t>
            </a:r>
            <a:r>
              <a:rPr lang="ru-RU" sz="200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000" smtClean="0">
                <a:latin typeface="Times New Roman" pitchFamily="18" charset="0"/>
              </a:rPr>
              <a:t>.</a:t>
            </a: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1396" bIns="0" anchor="ctr">
            <a:spAutoFit/>
          </a:bodyPr>
          <a:lstStyle/>
          <a:p>
            <a:endParaRPr lang="ru-RU"/>
          </a:p>
        </p:txBody>
      </p:sp>
      <p:pic>
        <p:nvPicPr>
          <p:cNvPr id="35845" name="Picture 4" descr="Молоча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205038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838575"/>
            <a:ext cx="1841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6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77100" cy="6905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Для </a:t>
            </a:r>
            <a:r>
              <a:rPr lang="ru-RU" sz="2000" b="1" smtClean="0">
                <a:latin typeface="Times New Roman" pitchFamily="18" charset="0"/>
              </a:rPr>
              <a:t>триллиума</a:t>
            </a:r>
            <a:r>
              <a:rPr lang="ru-RU" sz="2000" smtClean="0">
                <a:latin typeface="Times New Roman" pitchFamily="18" charset="0"/>
              </a:rPr>
              <a:t> и </a:t>
            </a:r>
            <a:r>
              <a:rPr lang="ru-RU" sz="2000" b="1" smtClean="0">
                <a:latin typeface="Times New Roman" pitchFamily="18" charset="0"/>
              </a:rPr>
              <a:t>ириса </a:t>
            </a:r>
            <a:r>
              <a:rPr lang="en-US" sz="2000" smtClean="0">
                <a:latin typeface="Times New Roman" pitchFamily="18" charset="0"/>
              </a:rPr>
              <a:t>n</a:t>
            </a:r>
            <a:r>
              <a:rPr lang="ru-RU" sz="2000" smtClean="0">
                <a:latin typeface="Times New Roman" pitchFamily="18" charset="0"/>
              </a:rPr>
              <a:t>=3,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а подходящие углы поворота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- 120</a:t>
            </a:r>
            <a:r>
              <a:rPr lang="ru-RU" sz="200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000" smtClean="0">
                <a:latin typeface="Times New Roman" pitchFamily="18" charset="0"/>
              </a:rPr>
              <a:t>,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240</a:t>
            </a:r>
            <a:r>
              <a:rPr lang="ru-RU" sz="200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ru-RU" sz="2000" smtClean="0">
                <a:latin typeface="Times New Roman" pitchFamily="18" charset="0"/>
              </a:rPr>
              <a:t>,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360</a:t>
            </a:r>
            <a:r>
              <a:rPr lang="ru-RU" sz="2000" smtClean="0">
                <a:latin typeface="Times New Roman" pitchFamily="18" charset="0"/>
                <a:sym typeface="Symbol" pitchFamily="18" charset="2"/>
              </a:rPr>
              <a:t></a:t>
            </a:r>
            <a:r>
              <a:rPr lang="en-US" sz="2000" smtClean="0">
                <a:latin typeface="Times New Roman" pitchFamily="18" charset="0"/>
                <a:sym typeface="Symbol" pitchFamily="18" charset="2"/>
              </a:rPr>
              <a:t>.</a:t>
            </a:r>
            <a:r>
              <a:rPr lang="ru-RU" sz="2000" smtClean="0">
                <a:latin typeface="Times New Roman" pitchFamily="18" charset="0"/>
              </a:rPr>
              <a:t> 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997200"/>
            <a:ext cx="36004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2997200"/>
            <a:ext cx="29527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975" y="2111375"/>
            <a:ext cx="7407275" cy="885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000" smtClean="0"/>
              <a:t>Нередко встречаются цветы с поворотной симметрий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 4-го порядка (сирень, чистотел)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429000"/>
            <a:ext cx="36703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429000"/>
            <a:ext cx="410368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4075" y="2017713"/>
            <a:ext cx="5543550" cy="403225"/>
          </a:xfrm>
        </p:spPr>
        <p:txBody>
          <a:bodyPr/>
          <a:lstStyle/>
          <a:p>
            <a:pPr algn="ctr" eaLnBrk="1" hangingPunct="1"/>
            <a:r>
              <a:rPr lang="ru-RU" sz="2000" smtClean="0">
                <a:latin typeface="Times New Roman" pitchFamily="18" charset="0"/>
              </a:rPr>
              <a:t>6-го порядка (лилия, шафран)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068638"/>
            <a:ext cx="25304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2997200"/>
            <a:ext cx="381635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2017713"/>
            <a:ext cx="5905500" cy="403225"/>
          </a:xfrm>
        </p:spPr>
        <p:txBody>
          <a:bodyPr/>
          <a:lstStyle/>
          <a:p>
            <a:pPr algn="ctr" eaLnBrk="1" hangingPunct="1"/>
            <a:r>
              <a:rPr lang="ru-RU" sz="2000" smtClean="0"/>
              <a:t>8-го порядка (космея, сангвинария)</a:t>
            </a:r>
            <a:endParaRPr lang="ru-RU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2708275"/>
            <a:ext cx="36004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625" y="2708275"/>
            <a:ext cx="36004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133600"/>
            <a:ext cx="6480175" cy="719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и более высокого порядка, но особенно часто – 5-го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(герань, лютик)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4425" y="3357563"/>
            <a:ext cx="2878138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429000"/>
            <a:ext cx="33115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064500" cy="14398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  <a:r>
              <a:rPr lang="ru-RU" sz="2000" smtClean="0">
                <a:latin typeface="Times New Roman" pitchFamily="18" charset="0"/>
              </a:rPr>
              <a:t>И всё-таки семицветик </a:t>
            </a:r>
            <a:r>
              <a:rPr lang="en-US" sz="2000" smtClean="0">
                <a:latin typeface="Times New Roman" pitchFamily="18" charset="0"/>
              </a:rPr>
              <a:t>  </a:t>
            </a:r>
            <a:r>
              <a:rPr lang="ru-RU" sz="2000" smtClean="0">
                <a:latin typeface="Times New Roman" pitchFamily="18" charset="0"/>
              </a:rPr>
              <a:t>нашёлся! </a:t>
            </a:r>
            <a:endParaRPr lang="en-US" sz="20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     В малочисленном роду </a:t>
            </a:r>
            <a:r>
              <a:rPr lang="en-US" sz="2000" smtClean="0">
                <a:latin typeface="Times New Roman" pitchFamily="18" charset="0"/>
              </a:rPr>
              <a:t>Trientalis</a:t>
            </a:r>
            <a:r>
              <a:rPr lang="ru-RU" sz="2000" smtClean="0">
                <a:latin typeface="Times New Roman" pitchFamily="18" charset="0"/>
              </a:rPr>
              <a:t> (семейства первоцветных) всего-то три вида, из них два встречаются на территории нашей страны 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860800"/>
            <a:ext cx="3671887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3860800"/>
            <a:ext cx="33115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4788" y="260350"/>
            <a:ext cx="7058025" cy="1270000"/>
          </a:xfrm>
        </p:spPr>
        <p:txBody>
          <a:bodyPr/>
          <a:lstStyle/>
          <a:p>
            <a:pPr eaLnBrk="1" hangingPunct="1"/>
            <a:r>
              <a:rPr lang="ru-RU" sz="2000" smtClean="0"/>
              <a:t>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Остаётся добавить, что цветки семью лепестками встречаются и у некоторых других видов, например у печёночницы благородной, но чаще лепестков бывает всё-таки шесть или восемь.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2708275"/>
            <a:ext cx="2447925" cy="2736850"/>
          </a:xfrm>
          <a:noFill/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1700213"/>
            <a:ext cx="19335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2708275"/>
            <a:ext cx="341947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4365625"/>
            <a:ext cx="22717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620713"/>
            <a:ext cx="7092950" cy="865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smtClean="0"/>
              <a:t>Примеры снежинок под микроскопом и их схемы показывают наличие поворотной симметрии</a:t>
            </a:r>
          </a:p>
        </p:txBody>
      </p:sp>
      <p:pic>
        <p:nvPicPr>
          <p:cNvPr id="95237" name="Picture 5" descr="1195667756__41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71575" y="2060575"/>
            <a:ext cx="192246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1195667764__6_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2060575"/>
            <a:ext cx="18351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1195667780__7_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2060575"/>
            <a:ext cx="18351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 descr="1195667787__8_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50938" y="4221163"/>
            <a:ext cx="19573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9" descr="1195667802__12_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70300" y="4221163"/>
            <a:ext cx="19383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10" descr="1195667825__17_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9813" y="4294188"/>
            <a:ext cx="20891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1989138"/>
            <a:ext cx="77041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93037" cy="984250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Осевая (зеркальная) симметрия</a:t>
            </a:r>
            <a:r>
              <a:rPr lang="ru-RU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5194300" cy="4192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Две точки называются симметричными</a:t>
            </a:r>
            <a:r>
              <a:rPr lang="ru-RU" sz="2000" smtClean="0">
                <a:latin typeface="Times New Roman" pitchFamily="18" charset="0"/>
              </a:rPr>
              <a:t> относительно прямой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</a:rPr>
              <a:t>, если эта прямая проходит через середину отрезка АА</a:t>
            </a:r>
            <a:r>
              <a:rPr lang="en-US" sz="1300" smtClean="0">
                <a:latin typeface="Times New Roman" pitchFamily="18" charset="0"/>
              </a:rPr>
              <a:t>1</a:t>
            </a:r>
            <a:r>
              <a:rPr lang="ru-RU" sz="2000" smtClean="0">
                <a:latin typeface="Times New Roman" pitchFamily="18" charset="0"/>
              </a:rPr>
              <a:t> и перпендикулярна к нему. Каждая точка прямой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</a:rPr>
              <a:t> считается симметричной самой себе.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Фигура называется симметричной относительно прямой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</a:rPr>
              <a:t>, если для каждой точки фигуры симметричная ей точка относительно прямой </a:t>
            </a:r>
            <a:r>
              <a:rPr lang="en-US" sz="2000" b="1" i="1" smtClean="0">
                <a:latin typeface="Times New Roman" pitchFamily="18" charset="0"/>
              </a:rPr>
              <a:t>a</a:t>
            </a:r>
            <a:r>
              <a:rPr lang="ru-RU" sz="2000" smtClean="0">
                <a:latin typeface="Times New Roman" pitchFamily="18" charset="0"/>
              </a:rPr>
              <a:t> также принадлежит этой фигуре.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smtClean="0">
                <a:latin typeface="Times New Roman" pitchFamily="18" charset="0"/>
              </a:rPr>
              <a:t>Прямая </a:t>
            </a:r>
            <a:r>
              <a:rPr lang="en-US" sz="2000" b="1" i="1" smtClean="0">
                <a:latin typeface="Times New Roman" pitchFamily="18" charset="0"/>
              </a:rPr>
              <a:t>a </a:t>
            </a:r>
            <a:r>
              <a:rPr lang="ru-RU" sz="2000" b="1" smtClean="0">
                <a:latin typeface="Times New Roman" pitchFamily="18" charset="0"/>
              </a:rPr>
              <a:t>называется осью симметрии фигуры</a:t>
            </a:r>
            <a:r>
              <a:rPr lang="ru-RU" sz="2000" smtClean="0">
                <a:latin typeface="Times New Roman" pitchFamily="18" charset="0"/>
              </a:rPr>
              <a:t>. Говорят также, что фигура обладает осевой симметрией.</a:t>
            </a:r>
          </a:p>
        </p:txBody>
      </p:sp>
      <p:pic>
        <p:nvPicPr>
          <p:cNvPr id="21508" name="Picture 4" descr="http://tmn.fio.ru/works/04x/307/images/ocevay6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651500" y="2205038"/>
            <a:ext cx="31321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164388" y="6381750"/>
            <a:ext cx="1728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5" action="ppaction://hlinksldjump"/>
              </a:rPr>
              <a:t>К Видам Симметрии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549275"/>
            <a:ext cx="6480175" cy="1150938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Times New Roman" pitchFamily="18" charset="0"/>
              </a:rPr>
              <a:t>Поворотная симметрия в</a:t>
            </a:r>
            <a:br>
              <a:rPr lang="ru-RU" sz="3600" b="1" smtClean="0">
                <a:latin typeface="Times New Roman" pitchFamily="18" charset="0"/>
              </a:rPr>
            </a:br>
            <a:r>
              <a:rPr lang="ru-RU" sz="3600" b="1" smtClean="0">
                <a:latin typeface="Times New Roman" pitchFamily="18" charset="0"/>
              </a:rPr>
              <a:t>искусстве</a:t>
            </a:r>
            <a:endParaRPr lang="ru-RU" sz="360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76475"/>
            <a:ext cx="3600450" cy="3960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>
                <a:latin typeface="Times New Roman" pitchFamily="18" charset="0"/>
              </a:rPr>
              <a:t>В природе поворотная симметрия 7-го порядка – большая редкость. Быть может, она свойственна творениям рук человеческих? Логично было бы поискать подходящие образцы в декоративном искусстве: прикладном (вышивке, росписи, резьбе, чеканке) и монументальной, связанной с архитектурой (в витражах, мозаике,  рельефах и пр.).</a:t>
            </a:r>
          </a:p>
          <a:p>
            <a:pPr eaLnBrk="1" hangingPunct="1">
              <a:lnSpc>
                <a:spcPct val="9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205038"/>
            <a:ext cx="2227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2205038"/>
            <a:ext cx="2228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2" name="Picture 6" descr="Орнамент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4652963"/>
            <a:ext cx="1549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4508500"/>
            <a:ext cx="21193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940425" y="6381750"/>
            <a:ext cx="1296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7" action="ppaction://hlinksldjump"/>
              </a:rPr>
              <a:t>К Оглавлению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91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78050"/>
            <a:ext cx="2771775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mtClean="0">
                <a:latin typeface="Times New Roman" pitchFamily="18" charset="0"/>
              </a:rPr>
              <a:t>В декоративных элементах преобладает поворотная симметрия порядка </a:t>
            </a:r>
            <a:r>
              <a:rPr lang="en-US" sz="1600" smtClean="0">
                <a:latin typeface="Times New Roman" pitchFamily="18" charset="0"/>
              </a:rPr>
              <a:t>n</a:t>
            </a:r>
            <a:r>
              <a:rPr lang="ru-RU" sz="1600" smtClean="0">
                <a:latin typeface="Times New Roman" pitchFamily="18" charset="0"/>
              </a:rPr>
              <a:t>, равного или кратного 3, 4 либо 5, но никак не 7. Похожая картина наблюдается и в других случаях. Поворотная симметрия 7-го порядка не нашла отражения ни в оригинальной форме окон, ни в строении колонн, ни в конструкциях куполов и сводов, ни в общей планировке сооружений. Выходит, семицветик – диковинка не только в природе, но и в искусстве.</a:t>
            </a:r>
          </a:p>
        </p:txBody>
      </p:sp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2133600"/>
            <a:ext cx="1577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2133600"/>
            <a:ext cx="23764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0288" y="2060575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8" name="Picture 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4510088"/>
            <a:ext cx="17224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0" name="Picture 1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7763" y="4438650"/>
            <a:ext cx="107156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16463" y="4437063"/>
            <a:ext cx="1347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4" name="Picture 2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380288" y="450850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836613"/>
            <a:ext cx="5221287" cy="83978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378075"/>
            <a:ext cx="7772400" cy="2851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Л.С. Атанасян, В.Ф. Бутузов и др. Учебник геометрии 7-9 класс.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Н.Карпушина «В поисках семицветика» Наука и жизнь №3 2009г.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Л.С. Атанасян, В.Ф. Бутузов Геометрия 9 кл, дополнительные главы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Г.И. Глейзер «История математики в школе» 7-8 кл.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Я.П. Понарин Геометрия для 7-11 классов.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596188" y="6381750"/>
            <a:ext cx="1296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hlink"/>
                </a:solidFill>
                <a:hlinkClick r:id="rId3" action="ppaction://hlinksldjump"/>
              </a:rPr>
              <a:t>К Оглавлению</a:t>
            </a:r>
            <a:endParaRPr lang="ru-RU" sz="1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13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40909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На рисунке показан простой пример объекта и его зазеркального двойника – треугольник </a:t>
            </a:r>
            <a:r>
              <a:rPr lang="en-US" sz="1800" smtClean="0">
                <a:latin typeface="Times New Roman" pitchFamily="18" charset="0"/>
              </a:rPr>
              <a:t>ABC</a:t>
            </a:r>
            <a:r>
              <a:rPr lang="ru-RU" sz="1800" smtClean="0">
                <a:latin typeface="Times New Roman" pitchFamily="18" charset="0"/>
              </a:rPr>
              <a:t> и треугольник А</a:t>
            </a:r>
            <a:r>
              <a:rPr lang="ru-RU" sz="1000" smtClean="0">
                <a:latin typeface="Times New Roman" pitchFamily="18" charset="0"/>
              </a:rPr>
              <a:t>1</a:t>
            </a:r>
            <a:r>
              <a:rPr lang="ru-RU" sz="1800" smtClean="0">
                <a:latin typeface="Times New Roman" pitchFamily="18" charset="0"/>
              </a:rPr>
              <a:t>В</a:t>
            </a:r>
            <a:r>
              <a:rPr lang="ru-RU" sz="1000" smtClean="0">
                <a:latin typeface="Times New Roman" pitchFamily="18" charset="0"/>
              </a:rPr>
              <a:t>1</a:t>
            </a:r>
            <a:r>
              <a:rPr lang="ru-RU" sz="1800" smtClean="0">
                <a:latin typeface="Times New Roman" pitchFamily="18" charset="0"/>
              </a:rPr>
              <a:t>С</a:t>
            </a:r>
            <a:r>
              <a:rPr lang="ru-RU" sz="1000" smtClean="0">
                <a:latin typeface="Times New Roman" pitchFamily="18" charset="0"/>
              </a:rPr>
              <a:t>1</a:t>
            </a:r>
            <a:r>
              <a:rPr lang="ru-RU" sz="1800" smtClean="0">
                <a:latin typeface="Times New Roman" pitchFamily="18" charset="0"/>
              </a:rPr>
              <a:t> (здесь </a:t>
            </a:r>
            <a:r>
              <a:rPr lang="en-US" sz="1800" smtClean="0">
                <a:latin typeface="Times New Roman" pitchFamily="18" charset="0"/>
              </a:rPr>
              <a:t>MN</a:t>
            </a:r>
            <a:r>
              <a:rPr lang="ru-RU" sz="1800" smtClean="0">
                <a:latin typeface="Times New Roman" pitchFamily="18" charset="0"/>
              </a:rPr>
              <a:t> – пересечение плоскости зеркала с плоскостью рисунка). Каждой точке объекта соответствует определённая точка зазеркального двойника. Эти точки находятся на одном перпендикуляре к прямой </a:t>
            </a:r>
            <a:r>
              <a:rPr lang="en-US" sz="1800" smtClean="0">
                <a:latin typeface="Times New Roman" pitchFamily="18" charset="0"/>
              </a:rPr>
              <a:t>MN</a:t>
            </a:r>
            <a:r>
              <a:rPr lang="ru-RU" sz="1800" smtClean="0">
                <a:latin typeface="Times New Roman" pitchFamily="18" charset="0"/>
              </a:rPr>
              <a:t>, по разные стороны и на одинаковом расстоянии от неё. Объект на рисунке выбран для простоты двухмерным. В общем случае объект (и соответственно его зазеркальный двойник) является трёхмерным.   </a:t>
            </a:r>
          </a:p>
        </p:txBody>
      </p:sp>
      <p:pic>
        <p:nvPicPr>
          <p:cNvPr id="7172" name="Picture 4" descr="foto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2060575"/>
            <a:ext cx="3336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92950" cy="1055687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Times New Roman" pitchFamily="18" charset="0"/>
              </a:rPr>
              <a:t>Примеры осевой симметрии</a:t>
            </a:r>
            <a:r>
              <a:rPr lang="ru-RU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4225925" cy="20161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У </a:t>
            </a:r>
            <a:r>
              <a:rPr lang="ru-RU" sz="2000" i="1" smtClean="0">
                <a:latin typeface="Times New Roman" pitchFamily="18" charset="0"/>
              </a:rPr>
              <a:t>неразвёрнутого угла</a:t>
            </a:r>
            <a:r>
              <a:rPr lang="ru-RU" sz="2000" smtClean="0">
                <a:latin typeface="Times New Roman" pitchFamily="18" charset="0"/>
              </a:rPr>
              <a:t> одна ось симметрии - прямая, на которой расположена биссектриса угла.</a:t>
            </a:r>
          </a:p>
          <a:p>
            <a:pPr eaLnBrk="1" hangingPunct="1"/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5604" name="Picture 4" descr="http://tmn.fio.ru/works/04x/307/images/ocevay5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4643438" y="2349500"/>
            <a:ext cx="41052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4175125" cy="2579687"/>
          </a:xfrm>
        </p:spPr>
        <p:txBody>
          <a:bodyPr/>
          <a:lstStyle/>
          <a:p>
            <a:pPr eaLnBrk="1" hangingPunct="1"/>
            <a:r>
              <a:rPr lang="ru-RU" sz="2000" i="1" smtClean="0">
                <a:latin typeface="Times New Roman" pitchFamily="18" charset="0"/>
              </a:rPr>
              <a:t>Равнобедренный</a:t>
            </a:r>
            <a:r>
              <a:rPr lang="ru-RU" sz="2000" smtClean="0">
                <a:latin typeface="Times New Roman" pitchFamily="18" charset="0"/>
              </a:rPr>
              <a:t> (но не равносторонний) треугольник имеет также одну ось симметрии.</a:t>
            </a:r>
          </a:p>
        </p:txBody>
      </p:sp>
      <p:pic>
        <p:nvPicPr>
          <p:cNvPr id="9220" name="Picture 4" descr="http://tmn.fio.ru/works/04x/307/images/ocevay3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651500" y="2205038"/>
            <a:ext cx="25765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708275"/>
            <a:ext cx="3748087" cy="1657350"/>
          </a:xfrm>
        </p:spPr>
        <p:txBody>
          <a:bodyPr/>
          <a:lstStyle/>
          <a:p>
            <a:pPr eaLnBrk="1" hangingPunct="1"/>
            <a:r>
              <a:rPr lang="ru-RU" sz="2000" i="1" smtClean="0">
                <a:latin typeface="Times New Roman" pitchFamily="18" charset="0"/>
              </a:rPr>
              <a:t>Равносторонний треугольник</a:t>
            </a:r>
            <a:r>
              <a:rPr lang="ru-RU" sz="2000" smtClean="0">
                <a:latin typeface="Times New Roman" pitchFamily="18" charset="0"/>
              </a:rPr>
              <a:t> - три основные симметрии </a:t>
            </a:r>
          </a:p>
        </p:txBody>
      </p:sp>
      <p:pic>
        <p:nvPicPr>
          <p:cNvPr id="10244" name="Picture 4" descr="http://tmn.fio.ru/works/04x/307/images/ocevay4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5292725" y="2565400"/>
            <a:ext cx="31670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05038"/>
            <a:ext cx="4702175" cy="112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smtClean="0">
                <a:latin typeface="Times New Roman" pitchFamily="18" charset="0"/>
              </a:rPr>
              <a:t>Прямоугольник</a:t>
            </a:r>
            <a:r>
              <a:rPr lang="ru-RU" sz="2000" smtClean="0">
                <a:latin typeface="Times New Roman" pitchFamily="18" charset="0"/>
              </a:rPr>
              <a:t> и </a:t>
            </a:r>
            <a:r>
              <a:rPr lang="ru-RU" sz="2000" i="1" smtClean="0">
                <a:latin typeface="Times New Roman" pitchFamily="18" charset="0"/>
              </a:rPr>
              <a:t>ромб</a:t>
            </a:r>
            <a:r>
              <a:rPr lang="ru-RU" sz="2000" smtClean="0">
                <a:latin typeface="Times New Roman" pitchFamily="18" charset="0"/>
              </a:rPr>
              <a:t>, не являющиеся квадратами имеют по две оси симметрии</a:t>
            </a:r>
          </a:p>
        </p:txBody>
      </p:sp>
      <p:pic>
        <p:nvPicPr>
          <p:cNvPr id="11268" name="Picture 4" descr="http://tmn.fio.ru/works/04x/307/IMAGES/c1-2.h8.gif"/>
          <p:cNvPicPr>
            <a:picLocks noChangeAspect="1" noChangeArrowheads="1"/>
          </p:cNvPicPr>
          <p:nvPr/>
        </p:nvPicPr>
        <p:blipFill>
          <a:blip r:embed="rId3" r:link="rId4" cstate="email"/>
          <a:srcRect/>
          <a:stretch>
            <a:fillRect/>
          </a:stretch>
        </p:blipFill>
        <p:spPr bwMode="auto">
          <a:xfrm>
            <a:off x="1187450" y="3644900"/>
            <a:ext cx="33131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http://tmn.fio.ru/works/04x/307/images/ocevay2.g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6156325" y="2276475"/>
            <a:ext cx="2047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739</TotalTime>
  <Words>1958</Words>
  <Application>Microsoft Office PowerPoint</Application>
  <PresentationFormat>Экран (4:3)</PresentationFormat>
  <Paragraphs>147</Paragraphs>
  <Slides>42</Slides>
  <Notes>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Tahoma</vt:lpstr>
      <vt:lpstr>Arial</vt:lpstr>
      <vt:lpstr>Wingdings</vt:lpstr>
      <vt:lpstr>Times New Roman</vt:lpstr>
      <vt:lpstr>Symbol</vt:lpstr>
      <vt:lpstr>Палитра</vt:lpstr>
      <vt:lpstr>Microsoft Equation 3.0</vt:lpstr>
      <vt:lpstr>Слайд 1</vt:lpstr>
      <vt:lpstr>Оглавление</vt:lpstr>
      <vt:lpstr>Виды симметрии </vt:lpstr>
      <vt:lpstr>Осевая (зеркальная) симметрия </vt:lpstr>
      <vt:lpstr>Слайд 5</vt:lpstr>
      <vt:lpstr>Примеры осевой симметрии </vt:lpstr>
      <vt:lpstr>Слайд 7</vt:lpstr>
      <vt:lpstr>Слайд 8</vt:lpstr>
      <vt:lpstr>Слайд 9</vt:lpstr>
      <vt:lpstr>Слайд 10</vt:lpstr>
      <vt:lpstr>Слайд 11</vt:lpstr>
      <vt:lpstr>Слайд 12</vt:lpstr>
      <vt:lpstr>Центральная симметрия </vt:lpstr>
      <vt:lpstr>Поворотная симметрия </vt:lpstr>
      <vt:lpstr>На рисунке даны примеры простых объектов с поворотными осями разного порядка – от 2-го до 5-го. </vt:lpstr>
      <vt:lpstr> Для описания симметрии конкретного объекта надо указать все поворотные оси и их порядок, а также все плоскости симметрии.</vt:lpstr>
      <vt:lpstr>Зеркально-поворотная симметрия</vt:lpstr>
      <vt:lpstr>Слайд 18</vt:lpstr>
      <vt:lpstr>Слайд 19</vt:lpstr>
      <vt:lpstr>Построение фигур, обладающих поворотной симметрией.</vt:lpstr>
      <vt:lpstr>Слайд 21</vt:lpstr>
      <vt:lpstr>Слайд 22</vt:lpstr>
      <vt:lpstr>Пример построения правильного пятиугольника </vt:lpstr>
      <vt:lpstr>Слайд 24</vt:lpstr>
      <vt:lpstr>Слайд 25</vt:lpstr>
      <vt:lpstr>Слайд 26</vt:lpstr>
      <vt:lpstr>Слайд 27</vt:lpstr>
      <vt:lpstr>Задача построения правильного n-угольника сводится к делению окружности на n равных частей. Один практический приём такого деления предложил французский математик Н. Бион.</vt:lpstr>
      <vt:lpstr>Поворотная симметрия в природе</vt:lpstr>
      <vt:lpstr>Порядок поворотной симметрии цветка определяется числом лепестков. </vt:lpstr>
      <vt:lpstr>Слайд 31</vt:lpstr>
      <vt:lpstr>Слайд 32</vt:lpstr>
      <vt:lpstr>Слайд 33</vt:lpstr>
      <vt:lpstr>Слайд 34</vt:lpstr>
      <vt:lpstr>Слайд 35</vt:lpstr>
      <vt:lpstr>Слайд 36</vt:lpstr>
      <vt:lpstr> Остаётся добавить, что цветки семью лепестками встречаются и у некоторых других видов, например у печёночницы благородной, но чаще лепестков бывает всё-таки шесть или восемь.</vt:lpstr>
      <vt:lpstr>Слайд 38</vt:lpstr>
      <vt:lpstr>Слайд 39</vt:lpstr>
      <vt:lpstr>Поворотная симметрия в искусстве</vt:lpstr>
      <vt:lpstr>Слайд 41</vt:lpstr>
      <vt:lpstr>Список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по теме: «Поворотная симметрия n-ого порядка. Бойков Алексей 8 «А» класс  ГОУ СОШ №887 ЗАО г. Москва Научный руководитель: Горшенина Татьяна Валентиновна Учитель математики ГОУ СОШ №887.  </dc:title>
  <dc:creator>ТАТЬЯНА</dc:creator>
  <cp:lastModifiedBy>revaz</cp:lastModifiedBy>
  <cp:revision>101</cp:revision>
  <dcterms:created xsi:type="dcterms:W3CDTF">2009-11-23T13:29:55Z</dcterms:created>
  <dcterms:modified xsi:type="dcterms:W3CDTF">2012-08-02T12:21:27Z</dcterms:modified>
</cp:coreProperties>
</file>