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0" r:id="rId26"/>
    <p:sldId id="292" r:id="rId27"/>
    <p:sldId id="313" r:id="rId28"/>
    <p:sldId id="314" r:id="rId2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BBB297-5A0A-43BE-9DCD-1062E1530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9D5A5-7A36-4900-B8FF-903119E6B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10D1-2993-490C-9C54-D943AD686B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858B8FC-B89F-470B-AFF6-287B2CDDFE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4BF7-09CA-417A-B528-6F263559CB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0F455-91A6-40C2-95D2-9E4885CC3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613D9-F681-4618-BE62-48514ACAE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0B375-0DE3-468F-BE5D-FF4D39399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07B3D-A07A-42D1-9CCE-9960EA26CA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9B83-E12D-4BFA-AFFD-F596E8F61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61C0D-C67F-4272-BBF7-CC50C677F7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16F60-C2FA-4D46-911C-1F4D77473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typ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0B7DE6-93A6-41CA-967D-A649B844B8E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20000">
    <p:newsflash/>
    <p:sndAc>
      <p:stSnd>
        <p:snd r:embed="rId14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8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260350"/>
            <a:ext cx="91440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Муниципальное </a:t>
            </a:r>
            <a:r>
              <a:rPr lang="en-US"/>
              <a:t> </a:t>
            </a:r>
            <a:r>
              <a:rPr lang="ru-RU"/>
              <a:t>казённое дошкольное образовательное учреждение </a:t>
            </a:r>
          </a:p>
          <a:p>
            <a:pPr>
              <a:lnSpc>
                <a:spcPct val="90000"/>
              </a:lnSpc>
            </a:pPr>
            <a:r>
              <a:rPr lang="ru-RU"/>
              <a:t>« Детский сад комбинированного вида № 25» п. Кавалерово </a:t>
            </a:r>
            <a:endParaRPr lang="en-US"/>
          </a:p>
          <a:p>
            <a:pPr>
              <a:lnSpc>
                <a:spcPct val="90000"/>
              </a:lnSpc>
            </a:pPr>
            <a:r>
              <a:rPr lang="ru-RU"/>
              <a:t>Приморского края 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Проект на тему: Здоровье и безопасность детей дошкольного возраста»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Воспитатель высшей квалификационной категории Фадеева Е.П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23850" y="2060575"/>
          <a:ext cx="4054475" cy="4033838"/>
        </p:xfrm>
        <a:graphic>
          <a:graphicData uri="http://schemas.openxmlformats.org/presentationml/2006/ole">
            <p:oleObj spid="_x0000_s12290" name="Диаграмма" r:id="rId3" imgW="4667402" imgH="2648102" progId="Excel.Sheet.8">
              <p:embed/>
            </p:oleObj>
          </a:graphicData>
        </a:graphic>
      </p:graphicFrame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45370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 Человеческий организм"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116013" y="1341438"/>
            <a:ext cx="16478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(сентябрь)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300788" y="1412875"/>
            <a:ext cx="20478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(январь)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2000" y="2060575"/>
          <a:ext cx="4270375" cy="4032250"/>
        </p:xfrm>
        <a:graphic>
          <a:graphicData uri="http://schemas.openxmlformats.org/presentationml/2006/ole">
            <p:oleObj spid="_x0000_s12294" name="Диаграмма" r:id="rId4" imgW="4667402" imgH="2648102" progId="Excel.Sheet.8">
              <p:embed/>
            </p:oleObj>
          </a:graphicData>
        </a:graphic>
      </p:graphicFrame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381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"Я и другие люди"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79388" y="1989138"/>
          <a:ext cx="4194175" cy="3816350"/>
        </p:xfrm>
        <a:graphic>
          <a:graphicData uri="http://schemas.openxmlformats.org/presentationml/2006/ole">
            <p:oleObj spid="_x0000_s13315" name="Диаграмма" r:id="rId3" imgW="4667402" imgH="2648102" progId="Excel.Sheet.8">
              <p:embed/>
            </p:oleObj>
          </a:graphicData>
        </a:graphic>
      </p:graphicFrame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20161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(сентябрь)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6156325" y="1125538"/>
            <a:ext cx="18732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 январь)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89138"/>
          <a:ext cx="4194175" cy="3816350"/>
        </p:xfrm>
        <a:graphic>
          <a:graphicData uri="http://schemas.openxmlformats.org/presentationml/2006/ole">
            <p:oleObj spid="_x0000_s13318" name="Диаграмма" r:id="rId4" imgW="4667402" imgH="2648102" progId="Excel.Sheet.8">
              <p:embed/>
            </p:oleObj>
          </a:graphicData>
        </a:graphic>
      </p:graphicFrame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7529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 Безопасный мир"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3850" y="1989138"/>
          <a:ext cx="4194175" cy="4105275"/>
        </p:xfrm>
        <a:graphic>
          <a:graphicData uri="http://schemas.openxmlformats.org/presentationml/2006/ole">
            <p:oleObj spid="_x0000_s14339" name="Диаграмма" r:id="rId3" imgW="4667402" imgH="2648102" progId="Excel.Sheet.8">
              <p:embed/>
            </p:oleObj>
          </a:graphicData>
        </a:graphic>
      </p:graphicFrame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403350" y="1341438"/>
            <a:ext cx="18954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(сентябрь)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5724525" y="1484313"/>
            <a:ext cx="20177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 январь)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060575"/>
          <a:ext cx="4194175" cy="4032250"/>
        </p:xfrm>
        <a:graphic>
          <a:graphicData uri="http://schemas.openxmlformats.org/presentationml/2006/ole">
            <p:oleObj spid="_x0000_s14342" name="Диаграмма" r:id="rId4" imgW="4667402" imgH="2648102" progId="Excel.Sheet.8">
              <p:embed/>
            </p:oleObj>
          </a:graphicData>
        </a:graphic>
      </p:graphicFrame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III</a:t>
            </a:r>
            <a:r>
              <a:rPr lang="ru-RU" b="1"/>
              <a:t> Этап  ( заключительный ) апрель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Выявление уровня знаний, умений, навыков по данной теме.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Систематизация собранного материала по теме.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216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Тематический план в подготовительной группе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/>
          </p:nvPr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/>
              <a:tblGrid>
                <a:gridCol w="1619250"/>
                <a:gridCol w="1296988"/>
                <a:gridCol w="1871662"/>
                <a:gridCol w="2736850"/>
                <a:gridCol w="1619250"/>
              </a:tblGrid>
              <a:tr h="711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блока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 занятий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деятельности и формы работы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8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«Здоровье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детей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 возраста»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моё тело»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1.Познавательное занятие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«Сердце своё сберегу, сам себе я помогу»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 из книги Г.Юдина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Главное чудо света»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(« Кровообращение»)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 Козловой « Я – человек»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Чтение: Г.К. Андерсен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Снежная королева»,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Ю. Олеша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Три толстяка»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Игры: « Великий труженик и волшебные реки», « Что ты знаешь о сердце»,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Послушай свой организм»,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Кровяные пароходики»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Сюжетно-ролевая игра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Поликлиника с разными отделениями», « Аптека»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Берегите сердце, пока оно бьётся»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ph/>
          </p:nvPr>
        </p:nvGraphicFramePr>
        <p:xfrm>
          <a:off x="0" y="188913"/>
          <a:ext cx="9144000" cy="6669024"/>
        </p:xfrm>
        <a:graphic>
          <a:graphicData uri="http://schemas.openxmlformats.org/drawingml/2006/table">
            <a:tbl>
              <a:tblPr/>
              <a:tblGrid>
                <a:gridCol w="1619250"/>
                <a:gridCol w="1512888"/>
                <a:gridCol w="1944687"/>
                <a:gridCol w="2447925"/>
                <a:gridCol w="161925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Познавательное 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Как мы дышим»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Рассматривание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иллюстраций С. Козловой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« Я – человек»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Беседа на тему « Для чего мы дышим»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 « Как медведь трубку курил» С. Михалков,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Э. Мошковская « Мой замечательный нос»,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Ю. Пркопович « Зачем носик малышам» В. Бианки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Чей нос лучше?»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Дыхательная гимнастика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 «Гармошка»,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Комары», «Одуванчик»,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Ветер», « Петух»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Игра « Узнай по запаху»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Консультация: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Лечебная гимнастика и точечный массаж для часто болеющих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322388"/>
                <a:gridCol w="1468437"/>
                <a:gridCol w="2057400"/>
                <a:gridCol w="2493963"/>
                <a:gridCol w="1801812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Познавательное 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«Пищеварительный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тракт»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Рассматривание иллюстраций в книге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« Ты и твоё тело»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Беседы на темы: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 профессии повара», «Полезная и вредная пища»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 Ю. Тувим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Овощи», Н.Егоров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Редиска», « Горох»,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Огурцы», « Помидор»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Драгунский « Мишкина каша».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Загадки об овощах, фруктах, ягодах, грибах.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Дидактическая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Сварим суп из овощей»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Сюжетно-ролевые игры: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Супермаркет»,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Столовая»,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Семья»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«Питание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здоровье дошкольника»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ph/>
          </p:nvPr>
        </p:nvGraphicFramePr>
        <p:xfrm>
          <a:off x="0" y="228600"/>
          <a:ext cx="9144000" cy="6629400"/>
        </p:xfrm>
        <a:graphic>
          <a:graphicData uri="http://schemas.openxmlformats.org/drawingml/2006/table">
            <a:tbl>
              <a:tblPr/>
              <a:tblGrid>
                <a:gridCol w="1476375"/>
                <a:gridCol w="1655763"/>
                <a:gridCol w="2354262"/>
                <a:gridCol w="1828800"/>
                <a:gridCol w="1828800"/>
              </a:tblGrid>
              <a:tr h="662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 Познавательное     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Будем стройными и красивыми»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Рассматривание иллюстраций С. Козловой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Я – человек»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Беседа на тему: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Следи за своей осанкой»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 С. Маршак « Великан»,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А. Барто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Я расту»,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Л. Кэрролл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Алиса в стране чудес»,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В. Катаев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Цветик – семицветик».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Е. Багрян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Маленький спортсмен»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Дидактическая игра « Покажи отгадку»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Консультация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Как сформировать  правильную осанку»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>
            <p:ph/>
          </p:nvPr>
        </p:nvGraphicFramePr>
        <p:xfrm>
          <a:off x="0" y="228600"/>
          <a:ext cx="9144000" cy="6748272"/>
        </p:xfrm>
        <a:graphic>
          <a:graphicData uri="http://schemas.openxmlformats.org/drawingml/2006/table">
            <a:tbl>
              <a:tblPr/>
              <a:tblGrid>
                <a:gridCol w="900113"/>
                <a:gridCol w="1008062"/>
                <a:gridCol w="1655763"/>
                <a:gridCol w="4103687"/>
                <a:gridCol w="1476375"/>
              </a:tblGrid>
              <a:tr h="587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5.Интегрированное          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Волшебная     страна  - Здоровье»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Беседы: Как сохранить здоровье»,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Правила безопасной жизни»,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Кто помогает тебе быть здоровым?»,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Что такое режим дня?», « Сон – заряд здоровья»,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Кто с закалкой дружит, никогда не тужит»,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Солнце, воздух и вода – наши лучшие друзья»,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Чистота – залог здоровья», « На зарядку становись!»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Беседа – размышление « Что такое здоровый образ жизни»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Разгадывание кроссворда « Мой организм»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КВН « Если хочешь быть здоровым»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Дидактические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Валеология», « Что такое хорошо, что такое плохо»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Игра « Витаминная Семья»,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Отгадай какие привычки полезные, а какие вредные»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Чтение: Э. Мошковская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Приказ», Г. Виеру « С добрым утром», А. Прокофьев» Вечером», С. Михалков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Прививка», К. Чуковский  «Айболит»,  Шорыгина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Денис и медвежонок Денни»,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Зарядка и простуда»,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Волшебный морж», « Муха – надоеда», « Чистюля Енот».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Чтение книги « Приключения в стране здоровья» Л.Либерман, В. Ланцетт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Пальчиковая гимнастика, дыхательная гимнастика, гимнастика для глаз, самомассаж.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Лепка « Лыжник», рисование « Зимние виды спорта»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Семь заповедей, чтобы сохранить жизнь детям»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>
            <p:ph/>
          </p:nvPr>
        </p:nvGraphicFramePr>
        <p:xfrm>
          <a:off x="107950" y="228600"/>
          <a:ext cx="9036050" cy="6492240"/>
        </p:xfrm>
        <a:graphic>
          <a:graphicData uri="http://schemas.openxmlformats.org/drawingml/2006/table">
            <a:tbl>
              <a:tblPr/>
              <a:tblGrid>
                <a:gridCol w="431800"/>
                <a:gridCol w="1728788"/>
                <a:gridCol w="1655762"/>
                <a:gridCol w="3452813"/>
                <a:gridCol w="1766887"/>
              </a:tblGrid>
              <a:tr h="587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«Основы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жизнедеятельности детей»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1.Интегрированное 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Безопасность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дороге»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Рассматривание иллюстраций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Улица города»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Беседы: « Знай и выполняй правила дорожного движения»,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Зачем нужны дорожные знаки»,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Служба 02»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Викторина « Что? Где? Когда?»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Дидактическая игра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 Говорящие знаки»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А. Дорохов « Зелёный, жёлтый, красный», Я. Пишумов « Про правила дорожного движения»,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С. Михалков « Дядя Стёпа – милиционер », О. Бедарев « Если бы…», « Сказка про город дорожных знаков»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Загадки, пословицы о правилах дорожного движения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Сюжетно – ролевая игра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Милиционер –регулировщик»,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Автошкола», « Автобус»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Инсценировка « Я – культурный пассажир»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Экскурсии: Устройство проезжей части: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Лежачий полицейский», «Зебра», дорожные знаки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Пешеходный переход», « Пункт медицинской помощи», « Пункт питания»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Рисование: « Моя улица»,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Придумай свой дорожный знак», изготовление домино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Дорожные знаки»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Консультация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Родителям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о правилах     дорожного движения»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79525" y="228600"/>
            <a:ext cx="7532688" cy="314325"/>
          </a:xfrm>
        </p:spPr>
        <p:txBody>
          <a:bodyPr/>
          <a:lstStyle/>
          <a:p>
            <a:r>
              <a:rPr lang="ru-RU" sz="4000"/>
              <a:t>Пояснительная записка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08050"/>
            <a:ext cx="9144000" cy="568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Самое главное – здоровье и жизнь ребёнка.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Часто втягиваясь в круговорот повседневности, мы забываем о том, сколько неожиданных опасностей подстерегает человека на жизненном пути. Наша беспечность и равнодушное отношение к своему здоровью зачастую приводят к трагедии. А ведь человек может предотвратить беду, уберечь себя и своих близких от опасности, если будет владеть элементарными знаниями основ безопасности жизнедеятельности.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Знания эти формируются в процессе воспитания, следовательно, обучение детей безопасности их жизнедеятельности является актуальной педагогической задачей.</a:t>
            </a:r>
          </a:p>
        </p:txBody>
      </p:sp>
    </p:spTree>
  </p:cSld>
  <p:clrMapOvr>
    <a:masterClrMapping/>
  </p:clrMapOvr>
  <p:transition spd="med" advClick="0" advTm="3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/>
          </p:nvPr>
        </p:nvGraphicFramePr>
        <p:xfrm>
          <a:off x="0" y="228600"/>
          <a:ext cx="9144000" cy="6369050"/>
        </p:xfrm>
        <a:graphic>
          <a:graphicData uri="http://schemas.openxmlformats.org/drawingml/2006/table">
            <a:tbl>
              <a:tblPr/>
              <a:tblGrid>
                <a:gridCol w="755650"/>
                <a:gridCol w="792163"/>
                <a:gridCol w="1944687"/>
                <a:gridCol w="4032250"/>
                <a:gridCol w="1619250"/>
              </a:tblGrid>
              <a:tr h="636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2.Комплексное занятие« Огонь – судья беспечности  людей»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Рассматривание иллюстраций на тему возникновения пожара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 « Пожар в квартире»,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Пожарный герой, он с огнём вступает в бой»,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Детские шалости с огнём»,  Осторожно – электроприборы»,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Чем опасен дым», « Огонь – друг, огонь – враг»,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Чтение: С. Маршак « Рассказ о неизвестном герое», « Бумажный самолётик», « Кот Федот»,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С. Маршак « Пожар», К. Оленев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Пожарная машина», Е. Пермяк « От костра до котла», « Огонь – опасная  игра»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Загадки « Пожарная безопасность»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Игра « Если возник пожар»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Сюжетно – ролевая игра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Мы – пожарные»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Игра- инсценировка « Мишка – пожарный», драматизация « Кошкин дом»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Подвижная игра « Пожарные на ученье!»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Экскурсии по детскому саду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Пути эвакуации при пожаре»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Конкурс рисунков « Хочу быть пожарным»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Консультации: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Детская шалость с огнём»,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Безопасность в вашем доме»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55650"/>
                <a:gridCol w="792163"/>
                <a:gridCol w="1944687"/>
                <a:gridCol w="3743325"/>
                <a:gridCol w="1908175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Познавательное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Опасные ситуации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незнакомыми людьми»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Беседы: «Если чужой приходит в дом»,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 несовпадении приятной внешности и добрых намерений»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Чтение: А. Пушкин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Сказка о мёртвой царевне и семи богатырях», Аксаков « Аленький цветочек»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Г.К Андерсен « Золушка»,Толстой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Приключения Буратино»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Инсценировка сказок: « Кот, петух и лиса», « Волк и семеро козлят»,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Красная Шапочка»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Игры: « Похитители и находчивые ребята»,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Куда бежать, если за тобой гонятся»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Консультация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Основы личной безопасности дошкольника»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/>
          </p:nvPr>
        </p:nvGraphicFramePr>
        <p:xfrm>
          <a:off x="0" y="228600"/>
          <a:ext cx="8842375" cy="6364224"/>
        </p:xfrm>
        <a:graphic>
          <a:graphicData uri="http://schemas.openxmlformats.org/drawingml/2006/table">
            <a:tbl>
              <a:tblPr/>
              <a:tblGrid>
                <a:gridCol w="1116013"/>
                <a:gridCol w="1008062"/>
                <a:gridCol w="1800225"/>
                <a:gridCol w="3149600"/>
                <a:gridCol w="1768475"/>
              </a:tblGrid>
              <a:tr h="587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Интегрированное 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Ядовитые грибы и ягоды»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Беседы: « Загрязнение окружающей среды»,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Бережное отношение к природе» Рассматривание иллюстраций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Съедобные и ядовитые грибы», « Осторожно, ягоды!»Чтение : « В. Зотов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Опёнок летний, опёнок осенний, опёнок ложный» из книги « Лесная мозаика»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П. Синявский « Грибная электричка», « По лесной тропинке», « Война грибов с ягодами», В. Катаев « Дудочка и кувшинчик», В. Степанов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Родная природа».Составление книги  «Жалоб грибов и ягод»Игра – инсценировка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Путешествие в лес»Дидактическая игра « Мир природы»Игра – викторина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Знатоки природы» Сюжетно- ролевая игра « Осенняя ярмарка», « Дары природы»Лепка « Лукошко с грибами и ягодами», « Фрукты», аппликация « Дары осени»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Консультация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 Отравления ядовитыми грибами»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«Рекомендации по обеспечению безопасности детей летом»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Экскурсия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родителей и детей в лес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« Лесные тропинки»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08050"/>
            <a:ext cx="8540750" cy="5191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     </a:t>
            </a:r>
            <a:r>
              <a:rPr lang="en-US" b="1"/>
              <a:t>IV</a:t>
            </a:r>
            <a:r>
              <a:rPr lang="ru-RU" b="1"/>
              <a:t> Презентация проекта ( май)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r>
              <a:rPr lang="ru-RU" b="1"/>
              <a:t>Педагог готовит презентацию по деятельности проекта и проводит её.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Дети активно помогают в подготовке презентации, после чего они представляют зрителям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 (педагогам и родителям) продукт собственной деятельности.</a:t>
            </a: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</a:t>
            </a:r>
            <a:r>
              <a:rPr lang="ru-RU" sz="1400" b="1"/>
              <a:t>Программа социального развития ребёнка « Я – человек» С.А Козловой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« Основы безопасности детей дошкольного возраста» Р.Б Стёркиной, О.Л Князевой</a:t>
            </a:r>
          </a:p>
          <a:p>
            <a:pPr>
              <a:lnSpc>
                <a:spcPct val="80000"/>
              </a:lnSpc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« Диагностика культуры здоровья дошкольников» В.А Деркунской</a:t>
            </a:r>
          </a:p>
          <a:p>
            <a:pPr>
              <a:lnSpc>
                <a:spcPct val="80000"/>
              </a:lnSpc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« Воспитание безопасного поведения в быту» Т.Г Хромцовой</a:t>
            </a:r>
          </a:p>
          <a:p>
            <a:pPr>
              <a:lnSpc>
                <a:spcPct val="80000"/>
              </a:lnSpc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Е. А Бабенкова « Как приучить ребёнка заботиться о своём здоровье»</a:t>
            </a:r>
          </a:p>
          <a:p>
            <a:pPr>
              <a:lnSpc>
                <a:spcPct val="80000"/>
              </a:lnSpc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« Главное чудо света. 1000 взрослых ответов на детские « Почему?» Г. Юдина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«Детская энциклопедия здоровья» Р. Ротенберга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«Букварь  здоровья» Баль, Ветровой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С. Волков « Азбука здоровья»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С.Е Шукшина « Я и моё тело»</a:t>
            </a:r>
          </a:p>
          <a:p>
            <a:pPr>
              <a:lnSpc>
                <a:spcPct val="80000"/>
              </a:lnSpc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 Т.А Шорыгина : « Беседы о здоровье»,  « Беседы об основах  безопасности с детьми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5 -8 лет», « Беседы о правилах пожарной безопасности»</a:t>
            </a:r>
          </a:p>
          <a:p>
            <a:pPr>
              <a:lnSpc>
                <a:spcPct val="80000"/>
              </a:lnSpc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М.Ю Картушина « Сценарии оздоровительных досугов детей 6 -7 лет»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Л.Свирская « Утро радостных встреч»</a:t>
            </a:r>
          </a:p>
          <a:p>
            <a:pPr>
              <a:lnSpc>
                <a:spcPct val="80000"/>
              </a:lnSpc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 Приложение к журналу управление И. Урмия, Т. Данилина « Инновационная деятельность в ДОУ»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Л.Д Мороз « Педагогическое проектирование в ДОУ: от теории к практике»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624637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Учебно-методическая литература:</a:t>
            </a:r>
          </a:p>
        </p:txBody>
      </p:sp>
    </p:spTree>
  </p:cSld>
  <p:clrMapOvr>
    <a:masterClrMapping/>
  </p:clrMapOvr>
  <p:transition spd="med" advClick="0" advTm="25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346075"/>
          </a:xfrm>
        </p:spPr>
        <p:txBody>
          <a:bodyPr/>
          <a:lstStyle/>
          <a:p>
            <a:r>
              <a:rPr lang="ru-RU" sz="4000"/>
              <a:t> « Расположи правильно сердце»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952500"/>
            <a:ext cx="8207375" cy="5500688"/>
          </a:xfrm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r>
              <a:rPr lang="ru-RU" sz="4000"/>
              <a:t>Пожарная безопасность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911225"/>
            <a:ext cx="8137525" cy="5513388"/>
          </a:xfrm>
          <a:noFill/>
          <a:ln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908175" y="0"/>
            <a:ext cx="6475413" cy="360363"/>
          </a:xfrm>
        </p:spPr>
        <p:txBody>
          <a:bodyPr/>
          <a:lstStyle/>
          <a:p>
            <a:pPr algn="l"/>
            <a:r>
              <a:rPr lang="ru-RU" sz="4000"/>
              <a:t>«Зимние забавы»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765175"/>
            <a:ext cx="8280400" cy="5400675"/>
          </a:xfrm>
          <a:noFill/>
          <a:ln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r>
              <a:rPr lang="ru-RU" sz="4000"/>
              <a:t>Спортивный праздник «Мама, папа, я – спортивная семья»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013" y="1412875"/>
            <a:ext cx="6403975" cy="4686300"/>
          </a:xfrm>
          <a:noFill/>
          <a:ln/>
        </p:spPr>
      </p:pic>
    </p:spTree>
  </p:cSld>
  <p:clrMapOvr>
    <a:masterClrMapping/>
  </p:clrMapOvr>
  <p:transition spd="med" advClick="0" advTm="20000">
    <p:newsflash/>
    <p:sndAc>
      <p:stSnd>
        <p:snd r:embed="rId2" name="typ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3375"/>
            <a:ext cx="8540750" cy="61912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Познавательно-творческий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Долгосрочный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Сроки реализации проекта: учебный год (сентябрь –  май)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Сформировать у детей осознанное отношение к своему здоровью, потребность к здоровому образу жизни и обеспечивать максимальную активность детей в самостоятельном процессе познания мира.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  </a:t>
            </a: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Изучить особенности отношения каждого ребёнка к своему здоровью и выявить уровень сформированности его представлений о здоровом образе жизни;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Расширить и углубить представления детей о правилах личной гигиены, путях охраны своего здоровья и способах безопасного поведения в различных ситуациях;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Сформировать у детей ценностное отношение к своему здоровью и понимание собственной ответственности за поддержание своего организма в естественном, здоровом состоянии;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Помочь детям освоить навыки здорового образа жизни;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Развивать ребёнка как субъекта познания.</a:t>
            </a:r>
            <a:endParaRPr lang="ru-RU" sz="1600"/>
          </a:p>
          <a:p>
            <a:pPr>
              <a:lnSpc>
                <a:spcPct val="80000"/>
              </a:lnSpc>
            </a:pPr>
            <a:endParaRPr lang="ru-RU" sz="1600"/>
          </a:p>
        </p:txBody>
      </p:sp>
    </p:spTree>
  </p:cSld>
  <p:clrMapOvr>
    <a:masterClrMapping/>
  </p:clrMapOvr>
  <p:transition spd="med" advClick="0" advTm="4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915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Поэтапное выполнение проекта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1041400"/>
            <a:ext cx="8569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latin typeface="Tahoma" pitchFamily="34" charset="0"/>
              </a:rPr>
              <a:t>I</a:t>
            </a:r>
            <a:r>
              <a:rPr lang="ru-RU" b="1">
                <a:latin typeface="Tahoma" pitchFamily="34" charset="0"/>
              </a:rPr>
              <a:t> Этап ( подготовительный)</a:t>
            </a:r>
          </a:p>
          <a:p>
            <a:r>
              <a:rPr lang="ru-RU" b="1">
                <a:latin typeface="Tahoma" pitchFamily="34" charset="0"/>
              </a:rPr>
              <a:t> с 15 по 30 сентября – комплексная диагностика.</a:t>
            </a:r>
          </a:p>
          <a:p>
            <a:r>
              <a:rPr lang="ru-RU" b="1">
                <a:latin typeface="Tahoma" pitchFamily="34" charset="0"/>
              </a:rPr>
              <a:t>Задачами детей на этом этапе реализации проекта является: вхождение в проблему, вживание в игровую ситуацию, принятие задач и целей, а также дополнение задач проекта.</a:t>
            </a:r>
          </a:p>
          <a:p>
            <a:r>
              <a:rPr lang="ru-RU" b="1">
                <a:latin typeface="Tahoma" pitchFamily="34" charset="0"/>
              </a:rPr>
              <a:t> Последний пункт важен, поскольку одной из важных задач педагога является формирование у детей активной жизненной позиции; дети должны уметь самостоятельно находить и определять интересные вещи в мире вокруг.</a:t>
            </a:r>
          </a:p>
          <a:p>
            <a:pPr eaLnBrk="0" hangingPunct="0"/>
            <a:endParaRPr lang="ru-RU" b="1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4375150"/>
            <a:ext cx="89646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latin typeface="Tahoma" pitchFamily="34" charset="0"/>
              </a:rPr>
              <a:t>II</a:t>
            </a:r>
            <a:r>
              <a:rPr lang="ru-RU" b="1">
                <a:latin typeface="Tahoma" pitchFamily="34" charset="0"/>
              </a:rPr>
              <a:t> Этап ( основной) октябрь – апрель</a:t>
            </a:r>
            <a:endParaRPr lang="ru-RU">
              <a:latin typeface="Tahoma" pitchFamily="34" charset="0"/>
            </a:endParaRPr>
          </a:p>
          <a:p>
            <a:r>
              <a:rPr lang="ru-RU" b="1">
                <a:latin typeface="Tahoma" pitchFamily="34" charset="0"/>
              </a:rPr>
              <a:t>Реализация намеченных планов </a:t>
            </a:r>
            <a:endParaRPr lang="ru-RU">
              <a:latin typeface="Tahoma" pitchFamily="34" charset="0"/>
            </a:endParaRPr>
          </a:p>
          <a:p>
            <a:r>
              <a:rPr lang="ru-RU" b="1">
                <a:latin typeface="Tahoma" pitchFamily="34" charset="0"/>
              </a:rPr>
              <a:t> На этом этапе (помимо организационной деятельности) педагог помогает  детям грамотно планировать собственную деятельность в решении поставленных задач. </a:t>
            </a:r>
            <a:endParaRPr lang="ru-RU">
              <a:latin typeface="Tahoma" pitchFamily="34" charset="0"/>
            </a:endParaRPr>
          </a:p>
          <a:p>
            <a:r>
              <a:rPr lang="ru-RU" b="1">
                <a:latin typeface="Tahoma" pitchFamily="34" charset="0"/>
              </a:rPr>
              <a:t>Дети распределяются в рабочие группы и распределяют роли.</a:t>
            </a:r>
            <a:endParaRPr lang="ru-RU">
              <a:latin typeface="Tahoma" pitchFamily="34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med" advClick="0" advTm="2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0025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Основные направления работы с детьми: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комплексная диагностика культуры здоровья детей;</a:t>
            </a:r>
          </a:p>
          <a:p>
            <a:pPr marL="342900" indent="-342900">
              <a:buFontTx/>
              <a:buAutoNum type="arabicPeriod"/>
              <a:tabLst>
                <a:tab pos="906463" algn="l"/>
              </a:tabLst>
            </a:pPr>
            <a:endParaRPr lang="ru-RU">
              <a:latin typeface="Tahoma" pitchFamily="34" charset="0"/>
            </a:endParaRPr>
          </a:p>
          <a:p>
            <a:pPr marL="342900" indent="-342900"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2. физкультурно-оздоровительная работа и образовательная деятельность:</a:t>
            </a:r>
            <a:endParaRPr lang="ru-RU">
              <a:latin typeface="Tahoma" pitchFamily="34" charset="0"/>
            </a:endParaRPr>
          </a:p>
          <a:p>
            <a:pPr marL="342900" indent="-342900"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занятия по физической культуре (традиционные, тренировочные, занятия-соревнования, интегрированные, спортивные праздники);</a:t>
            </a:r>
          </a:p>
          <a:p>
            <a:pPr marL="342900" indent="-342900">
              <a:tabLst>
                <a:tab pos="906463" algn="l"/>
              </a:tabLst>
            </a:pPr>
            <a:endParaRPr lang="ru-RU">
              <a:latin typeface="Tahoma" pitchFamily="34" charset="0"/>
            </a:endParaRPr>
          </a:p>
          <a:p>
            <a:pPr marL="342900" indent="-342900"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      система закаливающих процедур (воздушное закаливание, хождение по «дорожкам здоровья», прогулки, соблюдение режима дня, утренняя гимнастика, физкультминутки);</a:t>
            </a:r>
          </a:p>
          <a:p>
            <a:pPr marL="342900" indent="-342900">
              <a:tabLst>
                <a:tab pos="906463" algn="l"/>
              </a:tabLst>
            </a:pPr>
            <a:endParaRPr lang="ru-RU" b="1">
              <a:latin typeface="Tahoma" pitchFamily="34" charset="0"/>
            </a:endParaRPr>
          </a:p>
          <a:p>
            <a:pPr marL="342900" indent="-342900"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оздоровительные технологии (точечный массаж, пальчиковая,     дыхательная гимнастики, витаминотерапия, профилактический </a:t>
            </a:r>
          </a:p>
          <a:p>
            <a:pPr marL="342900" indent="-342900"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       приём оксолиновой мази для носа, фитонцидотерапия, аромотерапия, креотерапия)</a:t>
            </a:r>
          </a:p>
          <a:p>
            <a:pPr marL="342900" indent="-342900">
              <a:tabLst>
                <a:tab pos="906463" algn="l"/>
              </a:tabLst>
            </a:pPr>
            <a:endParaRPr lang="ru-RU">
              <a:latin typeface="Tahoma" pitchFamily="34" charset="0"/>
            </a:endParaRPr>
          </a:p>
          <a:p>
            <a:pPr marL="342900" indent="-342900"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    3. консультативно-информационная работа (индивидуальные устные консультации, папки – передвижки, уголок здоровья);</a:t>
            </a:r>
          </a:p>
          <a:p>
            <a:pPr marL="342900" indent="-342900">
              <a:tabLst>
                <a:tab pos="906463" algn="l"/>
              </a:tabLst>
            </a:pPr>
            <a:endParaRPr lang="ru-RU">
              <a:latin typeface="Tahoma" pitchFamily="34" charset="0"/>
            </a:endParaRPr>
          </a:p>
          <a:p>
            <a:pPr marL="342900" indent="-342900">
              <a:tabLst>
                <a:tab pos="906463" algn="l"/>
              </a:tabLst>
            </a:pPr>
            <a:r>
              <a:rPr lang="ru-RU" b="1">
                <a:latin typeface="Tahoma" pitchFamily="34" charset="0"/>
              </a:rPr>
              <a:t>4. цикл бесед о здоровье, человеке и его поступках, привычках, правильном питании.</a:t>
            </a:r>
            <a:endParaRPr lang="ru-RU">
              <a:latin typeface="Tahoma" pitchFamily="34" charset="0"/>
            </a:endParaRPr>
          </a:p>
          <a:p>
            <a:pPr marL="342900" indent="-342900" eaLnBrk="0" hangingPunct="0">
              <a:tabLst>
                <a:tab pos="906463" algn="l"/>
              </a:tabLst>
            </a:pPr>
            <a:endParaRPr lang="ru-RU"/>
          </a:p>
        </p:txBody>
      </p:sp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407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Модель реализации проекта: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31813"/>
            <a:ext cx="9144000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b="1">
                <a:latin typeface="Tahoma" pitchFamily="34" charset="0"/>
              </a:rPr>
              <a:t> </a:t>
            </a:r>
            <a:r>
              <a:rPr lang="ru-RU" sz="1600" b="1">
                <a:latin typeface="Tahoma" pitchFamily="34" charset="0"/>
              </a:rPr>
              <a:t>практические игры – тренинги на развитие у дошкольников навыков безопасного поведения; 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тематические выставки детских работ:  « Мы рисуем улицу»,</a:t>
            </a:r>
          </a:p>
          <a:p>
            <a:r>
              <a:rPr lang="ru-RU" sz="1600" b="1">
                <a:latin typeface="Tahoma" pitchFamily="34" charset="0"/>
              </a:rPr>
              <a:t> « Мы жить желаем в мире без пожаров»</a:t>
            </a:r>
            <a:endParaRPr lang="ru-RU" sz="1600">
              <a:latin typeface="Tahoma" pitchFamily="34" charset="0"/>
            </a:endParaRPr>
          </a:p>
          <a:p>
            <a:r>
              <a:rPr lang="ru-RU" sz="1600" b="1">
                <a:latin typeface="Tahoma" pitchFamily="34" charset="0"/>
              </a:rPr>
              <a:t> групповой  конкурс  рисунков«Зимние виды спорта», « Если хочешь быть здоровым…»;</a:t>
            </a:r>
          </a:p>
          <a:p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сочинение сказки « Как  фрукты и овощи о своей пользе спорили»;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подборка дидактических игр; художественных произведений; рассматривание иллюстраций;</a:t>
            </a:r>
            <a:endParaRPr lang="ru-RU" sz="1600">
              <a:latin typeface="Tahoma" pitchFamily="34" charset="0"/>
            </a:endParaRPr>
          </a:p>
          <a:p>
            <a:r>
              <a:rPr lang="ru-RU" sz="1600" b="1">
                <a:latin typeface="Tahoma" pitchFamily="34" charset="0"/>
              </a:rPr>
              <a:t>сюжетно-ролевые игры;</a:t>
            </a:r>
            <a:endParaRPr lang="ru-RU" sz="1600">
              <a:latin typeface="Tahoma" pitchFamily="34" charset="0"/>
            </a:endParaRPr>
          </a:p>
          <a:p>
            <a:r>
              <a:rPr lang="ru-RU" sz="1600" b="1">
                <a:latin typeface="Tahoma" pitchFamily="34" charset="0"/>
              </a:rPr>
              <a:t>драматизация сказок;</a:t>
            </a:r>
          </a:p>
          <a:p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подборка занятий, бесед, досугов, развлечений;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цикл наблюдений, экскурсий, целевых прогулок;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цикл консультаций для педагогов и родителей;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спортивный праздник « Мама, папа, я – спортивная семья»;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рассуждалки « Что такое здоровый образ жизни?»</a:t>
            </a:r>
            <a:endParaRPr lang="ru-RU" sz="1600">
              <a:latin typeface="Tahoma" pitchFamily="34" charset="0"/>
            </a:endParaRPr>
          </a:p>
          <a:p>
            <a:pPr eaLnBrk="0" hangingPunct="0"/>
            <a:endParaRPr lang="ru-RU" sz="1600"/>
          </a:p>
        </p:txBody>
      </p:sp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229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Ресурсное обеспечение проекта: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388" y="1811338"/>
            <a:ext cx="853281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b="1">
                <a:latin typeface="Tahoma" pitchFamily="34" charset="0"/>
              </a:rPr>
              <a:t> уголок здоровья;</a:t>
            </a:r>
          </a:p>
          <a:p>
            <a:pPr>
              <a:buFontTx/>
              <a:buChar char="•"/>
              <a:tabLst>
                <a:tab pos="228600" algn="l"/>
              </a:tabLst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b="1">
                <a:latin typeface="Tahoma" pitchFamily="34" charset="0"/>
              </a:rPr>
              <a:t> спортивный уголок в группе;</a:t>
            </a:r>
          </a:p>
          <a:p>
            <a:pPr>
              <a:buFontTx/>
              <a:buChar char="•"/>
              <a:tabLst>
                <a:tab pos="228600" algn="l"/>
              </a:tabLst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b="1">
                <a:latin typeface="Tahoma" pitchFamily="34" charset="0"/>
              </a:rPr>
              <a:t> дидактические игры, настольно-печатные  игры;</a:t>
            </a:r>
          </a:p>
          <a:p>
            <a:pPr>
              <a:buFontTx/>
              <a:buChar char="•"/>
              <a:tabLst>
                <a:tab pos="228600" algn="l"/>
              </a:tabLst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b="1">
                <a:latin typeface="Tahoma" pitchFamily="34" charset="0"/>
              </a:rPr>
              <a:t> центр сюжетно-ролевой игры: атрибуты для организации сюжетно- ролевых игр « Аптека», « Поликлиника с разными отделениями».</a:t>
            </a:r>
          </a:p>
          <a:p>
            <a:pPr>
              <a:buFontTx/>
              <a:buChar char="•"/>
              <a:tabLst>
                <a:tab pos="228600" algn="l"/>
              </a:tabLst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b="1">
                <a:latin typeface="Tahoma" pitchFamily="34" charset="0"/>
              </a:rPr>
              <a:t> центр литературы: книги о здоровье, произведения К.Чуковского, </a:t>
            </a:r>
          </a:p>
          <a:p>
            <a:pPr>
              <a:buFontTx/>
              <a:buChar char="•"/>
              <a:tabLst>
                <a:tab pos="228600" algn="l"/>
              </a:tabLst>
            </a:pPr>
            <a:endParaRPr lang="ru-RU" sz="1600" b="1">
              <a:latin typeface="Tahoma" pitchFamily="34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b="1">
                <a:latin typeface="Tahoma" pitchFamily="34" charset="0"/>
              </a:rPr>
              <a:t>С.Маршака, С.Михалкова, Г.К.Андерсена, А.Барто и других писателей.</a:t>
            </a:r>
          </a:p>
          <a:p>
            <a:pPr>
              <a:buFontTx/>
              <a:buChar char="•"/>
              <a:tabLst>
                <a:tab pos="228600" algn="l"/>
              </a:tabLst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b="1">
                <a:latin typeface="Tahoma" pitchFamily="34" charset="0"/>
              </a:rPr>
              <a:t> плакаты, иллюстрации по ОБЖ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82296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Участники проекта: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47813" y="2600325"/>
            <a:ext cx="62642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дети;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педагог</a:t>
            </a:r>
          </a:p>
          <a:p>
            <a:pPr>
              <a:buFontTx/>
              <a:buChar char="•"/>
            </a:pPr>
            <a:endParaRPr lang="ru-RU" sz="16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1600" b="1">
                <a:latin typeface="Tahoma" pitchFamily="34" charset="0"/>
              </a:rPr>
              <a:t> родители</a:t>
            </a:r>
            <a:endParaRPr lang="ru-RU" sz="1600">
              <a:latin typeface="Tahoma" pitchFamily="34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50825" y="2708275"/>
          <a:ext cx="4125913" cy="3673475"/>
        </p:xfrm>
        <a:graphic>
          <a:graphicData uri="http://schemas.openxmlformats.org/presentationml/2006/ole">
            <p:oleObj spid="_x0000_s11266" name="Диаграмма" r:id="rId3" imgW="4667402" imgH="2648102" progId="Excel.Sheet.8">
              <p:embed/>
            </p:oleObj>
          </a:graphicData>
        </a:graphic>
      </p:graphicFrame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603250" y="188913"/>
            <a:ext cx="80724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Диагностический материал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3988" y="703263"/>
            <a:ext cx="8837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b="1"/>
              <a:t>подготовительной к школе группы компенсирующей направленности № 10</a:t>
            </a:r>
            <a:endParaRPr lang="ru-RU"/>
          </a:p>
          <a:p>
            <a:pPr algn="l" eaLnBrk="0" hangingPunct="0"/>
            <a:endParaRPr lang="ru-RU"/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987675" y="1125538"/>
            <a:ext cx="360045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 Здоровый человек"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116013" y="1628775"/>
            <a:ext cx="19145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(сентябрь)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258888" y="1857375"/>
            <a:ext cx="1512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/>
              <a:t>                                    </a:t>
            </a:r>
            <a:r>
              <a:rPr lang="ru-RU" b="1"/>
              <a:t>(17 детей)</a:t>
            </a:r>
          </a:p>
          <a:p>
            <a:pPr algn="l"/>
            <a:endParaRPr lang="ru-RU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1590675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(январь)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04025" y="2201863"/>
            <a:ext cx="1370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b="1"/>
              <a:t>(16 детей)</a:t>
            </a:r>
            <a:r>
              <a:rPr lang="ru-RU"/>
              <a:t> </a:t>
            </a: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4787900" y="2636838"/>
          <a:ext cx="4032250" cy="3671887"/>
        </p:xfrm>
        <a:graphic>
          <a:graphicData uri="http://schemas.openxmlformats.org/presentationml/2006/ole">
            <p:oleObj spid="_x0000_s11274" name="Диаграмма" r:id="rId4" imgW="4667402" imgH="2648102" progId="Excel.Sheet.8">
              <p:embed/>
            </p:oleObj>
          </a:graphicData>
        </a:graphic>
      </p:graphicFrame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0</TotalTime>
  <Words>2291</Words>
  <Application>Microsoft Office PowerPoint</Application>
  <PresentationFormat>Экран (4:3)</PresentationFormat>
  <Paragraphs>401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Облака</vt:lpstr>
      <vt:lpstr>Диаграмма</vt:lpstr>
      <vt:lpstr>Слайд 1</vt:lpstr>
      <vt:lpstr>Пояснительная записка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« Расположи правильно сердце»</vt:lpstr>
      <vt:lpstr>Пожарная безопасность</vt:lpstr>
      <vt:lpstr>«Зимние забавы»</vt:lpstr>
      <vt:lpstr>Спортивный праздник «Мама, папа, я – спортивная семья»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64</cp:revision>
  <dcterms:created xsi:type="dcterms:W3CDTF">2012-01-21T04:49:57Z</dcterms:created>
  <dcterms:modified xsi:type="dcterms:W3CDTF">2012-05-29T14:49:05Z</dcterms:modified>
</cp:coreProperties>
</file>