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57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EB6F8-8F17-46DB-9597-F220419405D6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F677B-EF57-4165-B1D8-3C90E3890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443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F677B-EF57-4165-B1D8-3C90E389084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147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F677B-EF57-4165-B1D8-3C90E389084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4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633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73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146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12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15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55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164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130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939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09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639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F82A-564E-4546-814A-E7A186612CBC}" type="datetimeFigureOut">
              <a:rPr lang="ru-RU" smtClean="0"/>
              <a:pPr/>
              <a:t>19.06.2012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A8DED-3722-4DC1-8A51-5A981DF4A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17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6400800" cy="694928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Sam  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Cooke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48680"/>
            <a:ext cx="7092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WONDERFUL WORLD 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1771" y="2420887"/>
            <a:ext cx="3744416" cy="3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674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WONDERFUL WORLD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1682419"/>
              </p:ext>
            </p:extLst>
          </p:nvPr>
        </p:nvGraphicFramePr>
        <p:xfrm>
          <a:off x="1681570" y="1269001"/>
          <a:ext cx="6048672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475"/>
                <a:gridCol w="301019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Doesn’t know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Does know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80676" y="3449425"/>
            <a:ext cx="4067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FF"/>
                </a:solidFill>
              </a:rPr>
              <a:t>The singer wants a young </a:t>
            </a:r>
            <a:r>
              <a:rPr lang="en-US" sz="2800" b="1" dirty="0" smtClean="0">
                <a:solidFill>
                  <a:srgbClr val="FF66FF"/>
                </a:solidFill>
              </a:rPr>
              <a:t>girl </a:t>
            </a:r>
            <a:r>
              <a:rPr lang="en-US" sz="2800" b="1" dirty="0">
                <a:solidFill>
                  <a:srgbClr val="FF66FF"/>
                </a:solidFill>
              </a:rPr>
              <a:t>that he knows to love him.</a:t>
            </a:r>
            <a:endParaRPr lang="ru-RU" sz="2800" b="1" dirty="0">
              <a:solidFill>
                <a:srgbClr val="FF66FF"/>
              </a:solidFill>
            </a:endParaRPr>
          </a:p>
          <a:p>
            <a:pPr algn="ctr"/>
            <a:r>
              <a:rPr lang="en-US" sz="2800" b="1" dirty="0">
                <a:solidFill>
                  <a:srgbClr val="FF66FF"/>
                </a:solidFill>
              </a:rPr>
              <a:t>Do you think the </a:t>
            </a:r>
            <a:r>
              <a:rPr lang="en-US" sz="2800" b="1" dirty="0" smtClean="0">
                <a:solidFill>
                  <a:srgbClr val="FF66FF"/>
                </a:solidFill>
              </a:rPr>
              <a:t>girl </a:t>
            </a:r>
            <a:r>
              <a:rPr lang="en-US" sz="2800" b="1" dirty="0">
                <a:solidFill>
                  <a:srgbClr val="FF66FF"/>
                </a:solidFill>
              </a:rPr>
              <a:t>is a good student or a bad student?</a:t>
            </a:r>
            <a:endParaRPr lang="ru-RU" sz="2800" b="1" dirty="0">
              <a:solidFill>
                <a:srgbClr val="FF66FF"/>
              </a:solidFill>
            </a:endParaRPr>
          </a:p>
          <a:p>
            <a:pPr algn="ctr"/>
            <a:r>
              <a:rPr lang="en-US" sz="2800" b="1" dirty="0">
                <a:solidFill>
                  <a:srgbClr val="FF66FF"/>
                </a:solidFill>
              </a:rPr>
              <a:t>Why?</a:t>
            </a:r>
            <a:endParaRPr lang="ru-RU" sz="2800" b="1" dirty="0">
              <a:solidFill>
                <a:srgbClr val="FF66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5728" y="3429000"/>
            <a:ext cx="2266853" cy="2900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987789"/>
            <a:ext cx="207205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3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260648"/>
            <a:ext cx="4388296" cy="5865515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Write three things that you know about.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What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</a:t>
            </a:r>
            <a:r>
              <a:rPr lang="en-US" b="1" dirty="0"/>
              <a:t> you know about?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88640"/>
            <a:ext cx="4608512" cy="5937523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Write three things that you don’t know much about</a:t>
            </a:r>
            <a:r>
              <a:rPr lang="en-US" b="1" dirty="0" smtClean="0"/>
              <a:t>.</a:t>
            </a:r>
          </a:p>
          <a:p>
            <a:pPr marL="0" lvl="0" indent="0">
              <a:buNone/>
            </a:pPr>
            <a:endParaRPr lang="en-US" b="1" dirty="0" smtClean="0"/>
          </a:p>
          <a:p>
            <a:pPr marL="0" lvl="0" indent="0">
              <a:buNone/>
            </a:pPr>
            <a:r>
              <a:rPr lang="en-US" b="1" dirty="0" smtClean="0"/>
              <a:t>What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don’t</a:t>
            </a:r>
            <a:r>
              <a:rPr lang="en-US" b="1" dirty="0"/>
              <a:t> you know about</a:t>
            </a:r>
            <a:r>
              <a:rPr lang="en-US" b="1" dirty="0" smtClean="0"/>
              <a:t>?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endParaRPr lang="en-US" b="1" dirty="0" smtClean="0"/>
          </a:p>
          <a:p>
            <a:pPr marL="0" lv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b="1" dirty="0"/>
              <a:t>What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doesn’t</a:t>
            </a:r>
            <a:r>
              <a:rPr lang="en-US" b="1" dirty="0"/>
              <a:t> he (she) know about?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410271"/>
              </p:ext>
            </p:extLst>
          </p:nvPr>
        </p:nvGraphicFramePr>
        <p:xfrm>
          <a:off x="395536" y="2492896"/>
          <a:ext cx="806489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40324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know a lot about English.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don’t know much about Italian.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8548969"/>
              </p:ext>
            </p:extLst>
          </p:nvPr>
        </p:nvGraphicFramePr>
        <p:xfrm>
          <a:off x="539552" y="5157193"/>
          <a:ext cx="7848872" cy="725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/>
                <a:gridCol w="3924436"/>
              </a:tblGrid>
              <a:tr h="7257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knows a lot about food.</a:t>
                      </a:r>
                      <a:endParaRPr lang="ru-RU" sz="18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doesn’t know much about plants.</a:t>
                      </a:r>
                      <a:endParaRPr lang="ru-RU" sz="18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3717032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What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does </a:t>
            </a:r>
            <a:r>
              <a:rPr lang="en-US" sz="2800" b="1" dirty="0"/>
              <a:t>he (she) know about?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6174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WONDERFUL WORLD </a:t>
            </a:r>
            <a: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ru-R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ru-RU" dirty="0"/>
          </a:p>
        </p:txBody>
      </p:sp>
      <p:pic>
        <p:nvPicPr>
          <p:cNvPr id="11" name="Wonderful World - Sam Cooke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xmlns="" val="358849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WONDERFUL WORLD </a:t>
            </a:r>
            <a: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611" y="1556792"/>
            <a:ext cx="4211389" cy="421138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Sam Cooke was born in Mississippi, a state in the southern United States. He had seven</a:t>
            </a:r>
            <a:endParaRPr lang="ru-RU" dirty="0"/>
          </a:p>
          <a:p>
            <a:pPr marL="0" indent="0" algn="ctr">
              <a:buNone/>
            </a:pPr>
            <a:r>
              <a:rPr lang="en-US" dirty="0"/>
              <a:t>brothers and sisters. When he was little, he sang with his family in a group called The</a:t>
            </a:r>
            <a:endParaRPr lang="ru-RU" dirty="0"/>
          </a:p>
          <a:p>
            <a:pPr marL="0" indent="0" algn="ctr">
              <a:buNone/>
            </a:pPr>
            <a:r>
              <a:rPr lang="en-US" dirty="0"/>
              <a:t>Singing Children.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96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WONDERFUL WORLD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038600" cy="506916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Later, he sang gospel music (religious music) in his church. Then he</a:t>
            </a:r>
            <a:endParaRPr lang="ru-RU" dirty="0"/>
          </a:p>
          <a:p>
            <a:pPr marL="0" indent="0" algn="ctr">
              <a:buNone/>
            </a:pPr>
            <a:r>
              <a:rPr lang="en-US" dirty="0"/>
              <a:t>began to sing popular music. His music is called soul music. Soul music is a mix of</a:t>
            </a:r>
            <a:endParaRPr lang="ru-RU" dirty="0"/>
          </a:p>
          <a:p>
            <a:pPr marL="0" indent="0" algn="ctr">
              <a:buNone/>
            </a:pPr>
            <a:r>
              <a:rPr lang="en-US" dirty="0"/>
              <a:t>gospel music and rock and roll. Sam Cooke is called the King of Soul because he was</a:t>
            </a:r>
            <a:endParaRPr lang="ru-RU" dirty="0"/>
          </a:p>
          <a:p>
            <a:pPr marL="0" indent="0" algn="ctr">
              <a:buNone/>
            </a:pPr>
            <a:r>
              <a:rPr lang="en-US" dirty="0"/>
              <a:t>one of the first to play soul music.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1659" y="1646147"/>
            <a:ext cx="4390821" cy="4375141"/>
          </a:xfrm>
        </p:spPr>
      </p:pic>
    </p:spTree>
    <p:extLst>
      <p:ext uri="{BB962C8B-B14F-4D97-AF65-F5344CB8AC3E}">
        <p14:creationId xmlns:p14="http://schemas.microsoft.com/office/powerpoint/2010/main" xmlns="" val="197450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WONDERFUL WORLD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628800"/>
            <a:ext cx="4038600" cy="397306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Sam Cooke first sang “Wonderful World” in the 1950s. It is about a high school student</a:t>
            </a:r>
            <a:endParaRPr lang="ru-RU" sz="3200" dirty="0"/>
          </a:p>
          <a:p>
            <a:pPr marL="0" indent="0" algn="ctr">
              <a:buNone/>
            </a:pPr>
            <a:r>
              <a:rPr lang="en-US" sz="3200" dirty="0"/>
              <a:t>who isn’t a very good student, but who knows a lot about love.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9836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m Cooke - What a Wonderful World by Rhett Follman (on the Ukulele!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187624" y="692696"/>
            <a:ext cx="7008164" cy="5256584"/>
          </a:xfrm>
        </p:spPr>
      </p:pic>
    </p:spTree>
    <p:extLst>
      <p:ext uri="{BB962C8B-B14F-4D97-AF65-F5344CB8AC3E}">
        <p14:creationId xmlns:p14="http://schemas.microsoft.com/office/powerpoint/2010/main" xmlns="" val="39766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WONDERFUL WORLD</a:t>
            </a:r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88984244"/>
              </p:ext>
            </p:extLst>
          </p:nvPr>
        </p:nvGraphicFramePr>
        <p:xfrm>
          <a:off x="457200" y="1600200"/>
          <a:ext cx="8229600" cy="362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/>
                <a:gridCol w="5842992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5912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algebra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type of math class that uses letters and signs to talk about numbers, for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example, “X + Y = Z”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class where you study things that happened in the past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biology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class where you study living things: plants and animals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geography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class where you study countries, oceans, cities of the world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trigonometry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class where you study the parts of a triangle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slide rule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kind of calculator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“A” student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very good student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2183057"/>
              </p:ext>
            </p:extLst>
          </p:nvPr>
        </p:nvGraphicFramePr>
        <p:xfrm>
          <a:off x="395536" y="5157192"/>
          <a:ext cx="8280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7166"/>
                <a:gridCol w="58537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claim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say that something is true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93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WONDERFUL WORLD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2060848"/>
            <a:ext cx="4536504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We </a:t>
            </a:r>
            <a:r>
              <a:rPr lang="en-US" sz="2800" b="1" i="1" dirty="0">
                <a:solidFill>
                  <a:srgbClr val="66FF33"/>
                </a:solidFill>
              </a:rPr>
              <a:t>don’t</a:t>
            </a:r>
            <a:r>
              <a:rPr lang="en-US" sz="2800" b="1" i="1" dirty="0"/>
              <a:t> eat </a:t>
            </a:r>
            <a:r>
              <a:rPr lang="en-US" sz="2800" i="1" dirty="0"/>
              <a:t>fish.</a:t>
            </a:r>
            <a:endParaRPr lang="ru-RU" sz="2800" i="1" dirty="0"/>
          </a:p>
          <a:p>
            <a:pPr marL="0" indent="0">
              <a:buNone/>
            </a:pPr>
            <a:r>
              <a:rPr lang="en-US" sz="2800" i="1" dirty="0"/>
              <a:t>She </a:t>
            </a:r>
            <a:r>
              <a:rPr lang="en-US" sz="2800" b="1" i="1" dirty="0">
                <a:solidFill>
                  <a:srgbClr val="66FF33"/>
                </a:solidFill>
              </a:rPr>
              <a:t>doesn’t</a:t>
            </a:r>
            <a:r>
              <a:rPr lang="en-US" sz="2800" b="1" i="1" dirty="0"/>
              <a:t> like </a:t>
            </a:r>
            <a:r>
              <a:rPr lang="en-US" sz="2800" i="1" dirty="0"/>
              <a:t>coffee</a:t>
            </a:r>
            <a:r>
              <a:rPr lang="en-US" sz="2800" i="1" dirty="0" smtClean="0"/>
              <a:t>.</a:t>
            </a:r>
          </a:p>
          <a:p>
            <a:pPr marL="0" indent="0">
              <a:buNone/>
            </a:pPr>
            <a:r>
              <a:rPr lang="en-US" sz="2800" i="1" dirty="0" smtClean="0"/>
              <a:t>They </a:t>
            </a:r>
            <a:r>
              <a:rPr lang="en-US" sz="2800" i="1" dirty="0" smtClean="0">
                <a:solidFill>
                  <a:srgbClr val="66FF33"/>
                </a:solidFill>
              </a:rPr>
              <a:t>don’t</a:t>
            </a:r>
            <a:r>
              <a:rPr lang="en-US" sz="2800" i="1" dirty="0" smtClean="0"/>
              <a:t> work.</a:t>
            </a:r>
          </a:p>
          <a:p>
            <a:pPr marL="0" indent="0">
              <a:buNone/>
            </a:pPr>
            <a:r>
              <a:rPr lang="en-US" sz="2800" i="1" dirty="0" smtClean="0"/>
              <a:t>Tigers </a:t>
            </a:r>
            <a:r>
              <a:rPr lang="en-US" sz="2800" i="1" dirty="0" smtClean="0">
                <a:solidFill>
                  <a:srgbClr val="66FF33"/>
                </a:solidFill>
              </a:rPr>
              <a:t>don't </a:t>
            </a:r>
            <a:r>
              <a:rPr lang="en-US" sz="2800" i="1" dirty="0" smtClean="0"/>
              <a:t>live  in the desert.</a:t>
            </a:r>
            <a:endParaRPr lang="ru-RU" sz="2800" i="1" dirty="0"/>
          </a:p>
          <a:p>
            <a:pPr marL="0" indent="0">
              <a:buNone/>
            </a:pPr>
            <a:r>
              <a:rPr lang="en-US" sz="2800" i="1" dirty="0" smtClean="0"/>
              <a:t>Rice </a:t>
            </a:r>
            <a:r>
              <a:rPr lang="en-US" sz="2800" i="1" dirty="0" smtClean="0">
                <a:solidFill>
                  <a:srgbClr val="66FF33"/>
                </a:solidFill>
              </a:rPr>
              <a:t>doesn't</a:t>
            </a:r>
            <a:r>
              <a:rPr lang="en-US" sz="2800" i="1" dirty="0" smtClean="0"/>
              <a:t> grow in dry soil.</a:t>
            </a:r>
            <a:endParaRPr lang="ru-RU" sz="2800" i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>
                <a:solidFill>
                  <a:srgbClr val="66FF33"/>
                </a:solidFill>
              </a:rPr>
              <a:t>Don’t</a:t>
            </a:r>
            <a:r>
              <a:rPr lang="en-US" i="1" dirty="0"/>
              <a:t> know much about …</a:t>
            </a:r>
            <a:endParaRPr lang="ru-RU" dirty="0"/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4295" y="1916832"/>
            <a:ext cx="3744494" cy="2720999"/>
          </a:xfr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79512" y="1484784"/>
            <a:ext cx="4040188" cy="6397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Subject </a:t>
            </a:r>
            <a:r>
              <a:rPr lang="en-US" sz="3000" i="1" dirty="0">
                <a:solidFill>
                  <a:srgbClr val="66FF33"/>
                </a:solidFill>
              </a:rPr>
              <a:t>do/does</a:t>
            </a:r>
            <a:r>
              <a:rPr lang="en-US" dirty="0">
                <a:solidFill>
                  <a:srgbClr val="66FF33"/>
                </a:solidFill>
              </a:rPr>
              <a:t> </a:t>
            </a:r>
            <a:r>
              <a:rPr lang="en-US" dirty="0" smtClean="0">
                <a:solidFill>
                  <a:srgbClr val="66FF33"/>
                </a:solidFill>
              </a:rPr>
              <a:t> </a:t>
            </a:r>
            <a:r>
              <a:rPr lang="en-US" sz="3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not</a:t>
            </a:r>
            <a:r>
              <a:rPr lang="en-US" dirty="0" smtClean="0"/>
              <a:t> </a:t>
            </a:r>
            <a:r>
              <a:rPr lang="en-US" dirty="0"/>
              <a:t>main verb</a:t>
            </a:r>
            <a:endParaRPr lang="ru-RU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797152"/>
            <a:ext cx="1832070" cy="18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4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Is the singer a good student or a bad student?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en-US" sz="3600" b="1" dirty="0"/>
              <a:t>Why do you think so?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Wonderful world (Sam Cooke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693863" y="1412875"/>
            <a:ext cx="5756275" cy="4713288"/>
          </a:xfrm>
        </p:spPr>
      </p:pic>
    </p:spTree>
    <p:extLst>
      <p:ext uri="{BB962C8B-B14F-4D97-AF65-F5344CB8AC3E}">
        <p14:creationId xmlns:p14="http://schemas.microsoft.com/office/powerpoint/2010/main" xmlns="" val="4485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2800" b="1" dirty="0" smtClean="0"/>
              <a:t>Make </a:t>
            </a:r>
            <a:r>
              <a:rPr lang="en-US" sz="2800" b="1" dirty="0"/>
              <a:t>a list of what the singer </a:t>
            </a:r>
            <a:r>
              <a:rPr lang="en-US" sz="2800" b="1" dirty="0" smtClean="0"/>
              <a:t>doesn’t know,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en-US" sz="2800" b="1" dirty="0"/>
              <a:t>make a list of what the singer does know.</a:t>
            </a:r>
            <a:endParaRPr lang="ru-RU" sz="2800" dirty="0"/>
          </a:p>
        </p:txBody>
      </p:sp>
      <p:pic>
        <p:nvPicPr>
          <p:cNvPr id="3" name="lyrics-Wonderful World(Sam Cooke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xmlns="" val="220281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420</Words>
  <Application>Microsoft Office PowerPoint</Application>
  <PresentationFormat>Экран (4:3)</PresentationFormat>
  <Paragraphs>78</Paragraphs>
  <Slides>12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WONDERFUL WORLD  </vt:lpstr>
      <vt:lpstr>WONDERFUL WORLD</vt:lpstr>
      <vt:lpstr>WONDERFUL WORLD</vt:lpstr>
      <vt:lpstr>Слайд 5</vt:lpstr>
      <vt:lpstr>WONDERFUL WORLD</vt:lpstr>
      <vt:lpstr>WONDERFUL WORLD</vt:lpstr>
      <vt:lpstr>Is the singer a good student or a bad student? Why do you think so? </vt:lpstr>
      <vt:lpstr>Make a list of what the singer doesn’t know, make a list of what the singer does know.</vt:lpstr>
      <vt:lpstr>WONDERFUL WORLD</vt:lpstr>
      <vt:lpstr>Слайд 11</vt:lpstr>
      <vt:lpstr>WONDERFUL WORLD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revaz</cp:lastModifiedBy>
  <cp:revision>24</cp:revision>
  <dcterms:created xsi:type="dcterms:W3CDTF">2012-02-04T15:00:33Z</dcterms:created>
  <dcterms:modified xsi:type="dcterms:W3CDTF">2012-06-19T17:44:27Z</dcterms:modified>
</cp:coreProperties>
</file>