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61" r:id="rId4"/>
    <p:sldId id="271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4" autoAdjust="0"/>
    <p:restoredTop sz="94660"/>
  </p:normalViewPr>
  <p:slideViewPr>
    <p:cSldViewPr>
      <p:cViewPr varScale="1">
        <p:scale>
          <a:sx n="51" d="100"/>
          <a:sy n="51" d="100"/>
        </p:scale>
        <p:origin x="-123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EF2C5-A927-461B-9469-690B85BBBD3D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ru-RU"/>
        </a:p>
      </dgm:t>
    </dgm:pt>
    <dgm:pt modelId="{D4876AB3-803C-4EFF-8AE0-328298DE8BAC}" type="pres">
      <dgm:prSet presAssocID="{6F1EF2C5-A927-461B-9469-690B85BBBD3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03021767-61A3-481D-A11E-1C6928DF8124}" type="presOf" srcId="{6F1EF2C5-A927-461B-9469-690B85BBBD3D}" destId="{D4876AB3-803C-4EFF-8AE0-328298DE8BAC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1166F1-D369-4246-9D27-D3C7A018E94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E170254-8D5F-48B9-8DB7-040588D5A52B}">
      <dgm:prSet/>
      <dgm:spPr/>
      <dgm:t>
        <a:bodyPr/>
        <a:lstStyle/>
        <a:p>
          <a:pPr rtl="0"/>
          <a:r>
            <a:rPr lang="ru-RU" b="1" dirty="0" smtClean="0">
              <a:solidFill>
                <a:srgbClr val="0070C0"/>
              </a:solidFill>
            </a:rPr>
            <a:t>Спасибо за внимание</a:t>
          </a:r>
          <a:endParaRPr lang="ru-RU" dirty="0">
            <a:solidFill>
              <a:srgbClr val="0070C0"/>
            </a:solidFill>
          </a:endParaRPr>
        </a:p>
      </dgm:t>
    </dgm:pt>
    <dgm:pt modelId="{747B5ECF-602A-4720-9D80-AE4808780C9A}" type="parTrans" cxnId="{59E1CEE8-E0DB-443D-A510-A36F0F1F2ACF}">
      <dgm:prSet/>
      <dgm:spPr/>
      <dgm:t>
        <a:bodyPr/>
        <a:lstStyle/>
        <a:p>
          <a:endParaRPr lang="ru-RU"/>
        </a:p>
      </dgm:t>
    </dgm:pt>
    <dgm:pt modelId="{7985D4A2-A32C-4381-AE4F-53CE5FB57099}" type="sibTrans" cxnId="{59E1CEE8-E0DB-443D-A510-A36F0F1F2ACF}">
      <dgm:prSet/>
      <dgm:spPr/>
      <dgm:t>
        <a:bodyPr/>
        <a:lstStyle/>
        <a:p>
          <a:endParaRPr lang="ru-RU"/>
        </a:p>
      </dgm:t>
    </dgm:pt>
    <dgm:pt modelId="{00FF1D1A-261B-4A5A-8B99-AAF6B7B4642D}" type="pres">
      <dgm:prSet presAssocID="{781166F1-D369-4246-9D27-D3C7A018E94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FE3BCB1-8D44-4B23-B443-65CBF0222D5D}" type="pres">
      <dgm:prSet presAssocID="{FE170254-8D5F-48B9-8DB7-040588D5A52B}" presName="hierRoot1" presStyleCnt="0">
        <dgm:presLayoutVars>
          <dgm:hierBranch val="init"/>
        </dgm:presLayoutVars>
      </dgm:prSet>
      <dgm:spPr/>
    </dgm:pt>
    <dgm:pt modelId="{6493278B-6C1F-41E1-B646-D767F8FA7F92}" type="pres">
      <dgm:prSet presAssocID="{FE170254-8D5F-48B9-8DB7-040588D5A52B}" presName="rootComposite1" presStyleCnt="0"/>
      <dgm:spPr/>
    </dgm:pt>
    <dgm:pt modelId="{E658E1DE-FE28-485A-9BDC-ECF6EE3E16ED}" type="pres">
      <dgm:prSet presAssocID="{FE170254-8D5F-48B9-8DB7-040588D5A52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E463177-AF17-42AA-B165-FEBBE66635E6}" type="pres">
      <dgm:prSet presAssocID="{FE170254-8D5F-48B9-8DB7-040588D5A52B}" presName="rootConnector1" presStyleLbl="node1" presStyleIdx="0" presStyleCnt="0"/>
      <dgm:spPr/>
      <dgm:t>
        <a:bodyPr/>
        <a:lstStyle/>
        <a:p>
          <a:endParaRPr lang="ru-RU"/>
        </a:p>
      </dgm:t>
    </dgm:pt>
    <dgm:pt modelId="{7A71763C-A746-4A27-AA27-17CB7877F4A1}" type="pres">
      <dgm:prSet presAssocID="{FE170254-8D5F-48B9-8DB7-040588D5A52B}" presName="hierChild2" presStyleCnt="0"/>
      <dgm:spPr/>
    </dgm:pt>
    <dgm:pt modelId="{8CFBA3FF-55AB-4F17-9FE7-331481B468BE}" type="pres">
      <dgm:prSet presAssocID="{FE170254-8D5F-48B9-8DB7-040588D5A52B}" presName="hierChild3" presStyleCnt="0"/>
      <dgm:spPr/>
    </dgm:pt>
  </dgm:ptLst>
  <dgm:cxnLst>
    <dgm:cxn modelId="{59E1CEE8-E0DB-443D-A510-A36F0F1F2ACF}" srcId="{781166F1-D369-4246-9D27-D3C7A018E942}" destId="{FE170254-8D5F-48B9-8DB7-040588D5A52B}" srcOrd="0" destOrd="0" parTransId="{747B5ECF-602A-4720-9D80-AE4808780C9A}" sibTransId="{7985D4A2-A32C-4381-AE4F-53CE5FB57099}"/>
    <dgm:cxn modelId="{09B921BF-A8C0-488F-A1B3-5726A351078A}" type="presOf" srcId="{FE170254-8D5F-48B9-8DB7-040588D5A52B}" destId="{CE463177-AF17-42AA-B165-FEBBE66635E6}" srcOrd="1" destOrd="0" presId="urn:microsoft.com/office/officeart/2005/8/layout/orgChart1"/>
    <dgm:cxn modelId="{32BFB949-9F49-4905-AB18-80EDCFF5BBB4}" type="presOf" srcId="{781166F1-D369-4246-9D27-D3C7A018E942}" destId="{00FF1D1A-261B-4A5A-8B99-AAF6B7B4642D}" srcOrd="0" destOrd="0" presId="urn:microsoft.com/office/officeart/2005/8/layout/orgChart1"/>
    <dgm:cxn modelId="{19908A31-C7C0-4928-A5E9-483A30F5BA54}" type="presOf" srcId="{FE170254-8D5F-48B9-8DB7-040588D5A52B}" destId="{E658E1DE-FE28-485A-9BDC-ECF6EE3E16ED}" srcOrd="0" destOrd="0" presId="urn:microsoft.com/office/officeart/2005/8/layout/orgChart1"/>
    <dgm:cxn modelId="{341364D3-98E3-4045-B51A-C275EBE0F60B}" type="presParOf" srcId="{00FF1D1A-261B-4A5A-8B99-AAF6B7B4642D}" destId="{FFE3BCB1-8D44-4B23-B443-65CBF0222D5D}" srcOrd="0" destOrd="0" presId="urn:microsoft.com/office/officeart/2005/8/layout/orgChart1"/>
    <dgm:cxn modelId="{09B95D6A-B1C6-4305-A135-F868C767049B}" type="presParOf" srcId="{FFE3BCB1-8D44-4B23-B443-65CBF0222D5D}" destId="{6493278B-6C1F-41E1-B646-D767F8FA7F92}" srcOrd="0" destOrd="0" presId="urn:microsoft.com/office/officeart/2005/8/layout/orgChart1"/>
    <dgm:cxn modelId="{317B1248-B0BB-4509-B10D-D469BA852E45}" type="presParOf" srcId="{6493278B-6C1F-41E1-B646-D767F8FA7F92}" destId="{E658E1DE-FE28-485A-9BDC-ECF6EE3E16ED}" srcOrd="0" destOrd="0" presId="urn:microsoft.com/office/officeart/2005/8/layout/orgChart1"/>
    <dgm:cxn modelId="{BF665AB6-E43E-4DAA-ADAC-95DA91445CC1}" type="presParOf" srcId="{6493278B-6C1F-41E1-B646-D767F8FA7F92}" destId="{CE463177-AF17-42AA-B165-FEBBE66635E6}" srcOrd="1" destOrd="0" presId="urn:microsoft.com/office/officeart/2005/8/layout/orgChart1"/>
    <dgm:cxn modelId="{988371D9-C965-4303-AA53-87989605B7FF}" type="presParOf" srcId="{FFE3BCB1-8D44-4B23-B443-65CBF0222D5D}" destId="{7A71763C-A746-4A27-AA27-17CB7877F4A1}" srcOrd="1" destOrd="0" presId="urn:microsoft.com/office/officeart/2005/8/layout/orgChart1"/>
    <dgm:cxn modelId="{81E7AB63-D4DB-4926-BE77-DE30F71D991F}" type="presParOf" srcId="{FFE3BCB1-8D44-4B23-B443-65CBF0222D5D}" destId="{8CFBA3FF-55AB-4F17-9FE7-331481B468B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58E1DE-FE28-485A-9BDC-ECF6EE3E16ED}">
      <dsp:nvSpPr>
        <dsp:cNvPr id="0" name=""/>
        <dsp:cNvSpPr/>
      </dsp:nvSpPr>
      <dsp:spPr>
        <a:xfrm>
          <a:off x="558" y="288440"/>
          <a:ext cx="4570883" cy="22854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>
              <a:solidFill>
                <a:srgbClr val="0070C0"/>
              </a:solidFill>
            </a:rPr>
            <a:t>Спасибо за внимание</a:t>
          </a:r>
          <a:endParaRPr lang="ru-RU" sz="6500" kern="1200" dirty="0">
            <a:solidFill>
              <a:srgbClr val="0070C0"/>
            </a:solidFill>
          </a:endParaRPr>
        </a:p>
      </dsp:txBody>
      <dsp:txXfrm>
        <a:off x="558" y="288440"/>
        <a:ext cx="4570883" cy="2285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429EA7-E8CB-4250-AA47-F65312EA30F5}" type="datetimeFigureOut">
              <a:rPr lang="ru-RU"/>
              <a:pPr>
                <a:defRPr/>
              </a:pPr>
              <a:t>17.08.2012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34201F4-F381-4F6D-9687-ED06A55110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6FFCDF-5EAE-4528-8CCF-7E9D5B540238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3F1514-F89D-459F-AD74-4B98399D1743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29FB94F-EC99-44A6-BCB7-6A38011F12D6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AB4C7-9E71-4F43-B969-05E7072086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A011A-7AA1-414E-AB2B-724D0088AE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14BE4-3AE4-4975-9E24-EFAA09E3F7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8A287-A5CF-417C-894C-395A01CE36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945E8-473C-4140-9F44-3A61E44CCD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CE7D9-D9B3-478F-9C05-BE70D50869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8F4C-450B-4E6C-8003-989E2A2ED4C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2D59E-B731-4F0D-B155-99841E76D5F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A451E-E9D0-4F62-B12E-8AD8F2CD4C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91DF0-1725-40CC-BAAD-3E565BDECB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B367A-F4D8-4FA0-807E-DBD5F5D0EE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032F5D37-8DD1-4CFF-A0A2-391A84D5AF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797" r:id="rId2"/>
    <p:sldLayoutId id="2147483803" r:id="rId3"/>
    <p:sldLayoutId id="2147483798" r:id="rId4"/>
    <p:sldLayoutId id="2147483799" r:id="rId5"/>
    <p:sldLayoutId id="2147483800" r:id="rId6"/>
    <p:sldLayoutId id="2147483804" r:id="rId7"/>
    <p:sldLayoutId id="2147483805" r:id="rId8"/>
    <p:sldLayoutId id="2147483806" r:id="rId9"/>
    <p:sldLayoutId id="2147483801" r:id="rId10"/>
    <p:sldLayoutId id="2147483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8077200" cy="1470025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Об избирательных правах</a:t>
            </a:r>
          </a:p>
        </p:txBody>
      </p:sp>
      <p:pic>
        <p:nvPicPr>
          <p:cNvPr id="8195" name="Picture 5" descr="Город проснис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96950" y="1752600"/>
            <a:ext cx="7391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70C0"/>
                </a:solidFill>
              </a:rPr>
              <a:t>Опустить бюллетень в ящик для голосования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63" y="1504950"/>
            <a:ext cx="5857875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0070C0"/>
                </a:solidFill>
              </a:rPr>
              <a:t>Голосование на выборах является свободным и добровольным!</a:t>
            </a:r>
          </a:p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0070C0"/>
                </a:solidFill>
              </a:rPr>
              <a:t>Гражданин никому не дает отчета о своем выборе!</a:t>
            </a:r>
          </a:p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0070C0"/>
                </a:solidFill>
              </a:rPr>
              <a:t>Нельзя проголосовать вместо других лиц!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ПОМНИТЕ</a:t>
            </a:r>
            <a:r>
              <a:rPr lang="ru-RU" smtClean="0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70C0"/>
                </a:solidFill>
              </a:rPr>
              <a:t>Право быть избранным- это пассивное избирательное право</a:t>
            </a:r>
          </a:p>
        </p:txBody>
      </p:sp>
      <p:pic>
        <p:nvPicPr>
          <p:cNvPr id="19459" name="Picture 4" descr="F:\люба\пас изб.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1676400"/>
            <a:ext cx="631666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5950" y="152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70C0"/>
                </a:solidFill>
              </a:rPr>
              <a:t>Законами Российской Федерации гражданам предоставлено право:</a:t>
            </a:r>
          </a:p>
        </p:txBody>
      </p:sp>
      <p:pic>
        <p:nvPicPr>
          <p:cNvPr id="20483" name="Picture 4" descr="C:\Users\Admin\Desktop\Выборы в фото\Конституц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30500" y="1371600"/>
            <a:ext cx="398621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70C0"/>
                </a:solidFill>
              </a:rPr>
              <a:t>С 18-ти лет стать депутатом местного (городской или районной) Думы</a:t>
            </a:r>
          </a:p>
        </p:txBody>
      </p:sp>
      <p:pic>
        <p:nvPicPr>
          <p:cNvPr id="21507" name="Picture 4" descr="6917_origina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048000" y="1752600"/>
            <a:ext cx="5761038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70C0"/>
                </a:solidFill>
              </a:rPr>
              <a:t>С 21 года избираться депутатом Государственной Думы Федерального Собрания Российской Федерации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chemeClr val="accent2"/>
              </a:solidFill>
            </a:endParaRPr>
          </a:p>
          <a:p>
            <a:pPr eaLnBrk="1" hangingPunct="1"/>
            <a:r>
              <a:rPr lang="ru-RU" sz="2800" smtClean="0">
                <a:solidFill>
                  <a:srgbClr val="0070C0"/>
                </a:solidFill>
              </a:rPr>
              <a:t>С 21 года избираться депутатом Законодательного Собрания Свердловской области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324600" y="3124200"/>
            <a:ext cx="268446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327025" y="304800"/>
            <a:ext cx="8229600" cy="4525963"/>
          </a:xfrm>
        </p:spPr>
        <p:txBody>
          <a:bodyPr/>
          <a:lstStyle/>
          <a:p>
            <a:pPr lvl="2" eaLnBrk="1" hangingPunct="1"/>
            <a:r>
              <a:rPr lang="ru-RU" sz="2800" smtClean="0">
                <a:solidFill>
                  <a:srgbClr val="0070C0"/>
                </a:solidFill>
              </a:rPr>
              <a:t>С 35-ти лет может избираться на должность президента Российской Федерации</a:t>
            </a:r>
          </a:p>
        </p:txBody>
      </p:sp>
      <p:pic>
        <p:nvPicPr>
          <p:cNvPr id="23555" name="Picture 4" descr="P100059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38600" y="1447800"/>
            <a:ext cx="48514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Присяга Президента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6088" y="2057400"/>
            <a:ext cx="3138487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Создание избирательных округов и участков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457200" y="338138"/>
          <a:ext cx="8229600" cy="1252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4580" name="Picture 4" descr="Избирательный участок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66800" y="2438400"/>
            <a:ext cx="7010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14"/>
          <p:cNvSpPr txBox="1">
            <a:spLocks noChangeArrowheads="1"/>
          </p:cNvSpPr>
          <p:nvPr/>
        </p:nvSpPr>
        <p:spPr bwMode="auto">
          <a:xfrm>
            <a:off x="2057400" y="222250"/>
            <a:ext cx="5675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3600">
                <a:solidFill>
                  <a:srgbClr val="0070C0"/>
                </a:solidFill>
              </a:rPr>
              <a:t>Избирательный процесс: </a:t>
            </a:r>
          </a:p>
        </p:txBody>
      </p:sp>
      <p:sp>
        <p:nvSpPr>
          <p:cNvPr id="24582" name="TextBox 3"/>
          <p:cNvSpPr txBox="1">
            <a:spLocks noChangeArrowheads="1"/>
          </p:cNvSpPr>
          <p:nvPr/>
        </p:nvSpPr>
        <p:spPr bwMode="auto">
          <a:xfrm>
            <a:off x="1371600" y="919163"/>
            <a:ext cx="422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70C0"/>
                </a:solidFill>
              </a:rPr>
              <a:t>Назначение выборов</a:t>
            </a:r>
          </a:p>
        </p:txBody>
      </p:sp>
      <p:sp>
        <p:nvSpPr>
          <p:cNvPr id="24583" name="TextBox 4"/>
          <p:cNvSpPr txBox="1">
            <a:spLocks noChangeArrowheads="1"/>
          </p:cNvSpPr>
          <p:nvPr/>
        </p:nvSpPr>
        <p:spPr bwMode="auto">
          <a:xfrm>
            <a:off x="1219200" y="1503363"/>
            <a:ext cx="7661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0070C0"/>
                </a:solidFill>
              </a:rPr>
              <a:t>Создание избирательных округов и участков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>
          <a:xfrm>
            <a:off x="460375" y="304800"/>
            <a:ext cx="8229600" cy="4525963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70C0"/>
                </a:solidFill>
              </a:rPr>
              <a:t>Составление списков избирателей</a:t>
            </a:r>
          </a:p>
          <a:p>
            <a:pPr lvl="1" eaLnBrk="1" hangingPunct="1"/>
            <a:r>
              <a:rPr lang="ru-RU" sz="3200" smtClean="0">
                <a:solidFill>
                  <a:srgbClr val="0070C0"/>
                </a:solidFill>
              </a:rPr>
              <a:t>Образование избирательных комиссий</a:t>
            </a:r>
          </a:p>
        </p:txBody>
      </p:sp>
      <p:pic>
        <p:nvPicPr>
          <p:cNvPr id="25603" name="Picture 4" descr="Заседание ЦИК РФ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" y="1752600"/>
            <a:ext cx="808355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31788" y="304800"/>
            <a:ext cx="8229600" cy="4525963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7">
              <a:defRPr/>
            </a:pPr>
            <a:r>
              <a:rPr lang="ru-RU" sz="3600" dirty="0" smtClean="0">
                <a:solidFill>
                  <a:srgbClr val="0070C0"/>
                </a:solidFill>
              </a:rPr>
              <a:t>Предвыборная агитация</a:t>
            </a:r>
          </a:p>
          <a:p>
            <a:pPr eaLnBrk="1" hangingPunct="1">
              <a:defRPr/>
            </a:pPr>
            <a:r>
              <a:rPr lang="ru-RU" sz="3200" dirty="0" smtClean="0">
                <a:solidFill>
                  <a:srgbClr val="0070C0"/>
                </a:solidFill>
              </a:rPr>
              <a:t>Выдвижение и регистрация кандидатов</a:t>
            </a:r>
          </a:p>
        </p:txBody>
      </p:sp>
      <p:pic>
        <p:nvPicPr>
          <p:cNvPr id="26627" name="Picture 4" descr="C:\Users\Admin\Desktop\люба\агитация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05338" y="1908175"/>
            <a:ext cx="4468812" cy="404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C:\Users\Admin\Desktop\Выборы в фото\Агитация карикатура 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88" y="1951038"/>
            <a:ext cx="4419600" cy="395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873125" y="1905000"/>
            <a:ext cx="7543800" cy="3375025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70C0"/>
                </a:solidFill>
              </a:rPr>
              <a:t>В декабре 2011 года- депутатов Государственной Думы Федерального Собрания Российской Федерации- законодателей нашей страны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70C0"/>
                </a:solidFill>
              </a:rPr>
              <a:t>Скоро выборы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37338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Выборы в фото\Агитация в Москве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1219200"/>
            <a:ext cx="6934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1"/>
          <p:cNvSpPr txBox="1">
            <a:spLocks noChangeArrowheads="1"/>
          </p:cNvSpPr>
          <p:nvPr/>
        </p:nvSpPr>
        <p:spPr bwMode="auto">
          <a:xfrm>
            <a:off x="2254250" y="228600"/>
            <a:ext cx="48641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>
                <a:solidFill>
                  <a:srgbClr val="0070C0"/>
                </a:solidFill>
              </a:rPr>
              <a:t>Предвыборная агитация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597525" y="469900"/>
            <a:ext cx="2782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70C0"/>
                </a:solidFill>
              </a:rPr>
              <a:t>Голосование</a:t>
            </a:r>
          </a:p>
        </p:txBody>
      </p:sp>
      <p:pic>
        <p:nvPicPr>
          <p:cNvPr id="28675" name="Picture 3" descr="C:\Users\Admin\Desktop\Выборы в фото\Президент голосует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114925" cy="700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C:\Users\Admin\Desktop\Выборы в фото\Голосование 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6275" y="1965325"/>
            <a:ext cx="592772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2"/>
          <p:cNvSpPr txBox="1">
            <a:spLocks noChangeArrowheads="1"/>
          </p:cNvSpPr>
          <p:nvPr/>
        </p:nvSpPr>
        <p:spPr bwMode="auto">
          <a:xfrm>
            <a:off x="1752600" y="327025"/>
            <a:ext cx="5943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>
                <a:solidFill>
                  <a:srgbClr val="0070C0"/>
                </a:solidFill>
              </a:rPr>
              <a:t>Подведение итогов голосования</a:t>
            </a:r>
          </a:p>
        </p:txBody>
      </p:sp>
      <p:pic>
        <p:nvPicPr>
          <p:cNvPr id="29699" name="Picture 2" descr="C:\Users\Admin\Desktop\люба\итоги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313" y="2209800"/>
            <a:ext cx="4059237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 descr="F:\люба\подсчет голосов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52913" y="2057400"/>
            <a:ext cx="47386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2916238" y="82550"/>
            <a:ext cx="3743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>
                <a:solidFill>
                  <a:srgbClr val="0070C0"/>
                </a:solidFill>
              </a:rPr>
              <a:t>Выборы в СССР</a:t>
            </a:r>
          </a:p>
        </p:txBody>
      </p:sp>
      <p:sp>
        <p:nvSpPr>
          <p:cNvPr id="30723" name="Rectangle 5"/>
          <p:cNvSpPr txBox="1">
            <a:spLocks noChangeArrowheads="1"/>
          </p:cNvSpPr>
          <p:nvPr/>
        </p:nvSpPr>
        <p:spPr bwMode="auto">
          <a:xfrm>
            <a:off x="346075" y="533400"/>
            <a:ext cx="84963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800">
                <a:solidFill>
                  <a:srgbClr val="FFFFFF"/>
                </a:solidFill>
                <a:latin typeface="Book Antiqua" pitchFamily="18" charset="0"/>
              </a:rPr>
              <a:t>«</a:t>
            </a:r>
            <a:r>
              <a:rPr lang="ru-RU" sz="3600">
                <a:solidFill>
                  <a:srgbClr val="0070C0"/>
                </a:solidFill>
                <a:latin typeface="Book Antiqua" pitchFamily="18" charset="0"/>
              </a:rPr>
              <a:t>Скоро будут большие выборы</a:t>
            </a:r>
            <a:r>
              <a:rPr lang="ru-RU" sz="3800">
                <a:solidFill>
                  <a:srgbClr val="0070C0"/>
                </a:solidFill>
                <a:latin typeface="Book Antiqua" pitchFamily="18" charset="0"/>
              </a:rPr>
              <a:t>…»</a:t>
            </a:r>
          </a:p>
        </p:txBody>
      </p:sp>
      <p:pic>
        <p:nvPicPr>
          <p:cNvPr id="30724" name="Picture 8" descr="Плакат 19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268413"/>
            <a:ext cx="40322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9" descr="IMG_019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3" y="1268413"/>
            <a:ext cx="388778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81013" y="22225"/>
            <a:ext cx="8229600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>
              <a:defRPr/>
            </a:pPr>
            <a:r>
              <a:rPr lang="ru-RU" sz="2800" smtClean="0">
                <a:latin typeface="Book Antiqua" pitchFamily="18" charset="0"/>
              </a:rPr>
              <a:t>Пришел долгожданный и радостный день – товарищ,  пойдем опускать бюллетень!</a:t>
            </a:r>
            <a:r>
              <a:rPr lang="ru-RU" sz="3800" smtClean="0">
                <a:latin typeface="Book Antiqua" pitchFamily="18" charset="0"/>
              </a:rPr>
              <a:t> </a:t>
            </a:r>
          </a:p>
        </p:txBody>
      </p:sp>
      <p:pic>
        <p:nvPicPr>
          <p:cNvPr id="31747" name="Picture 7" descr="IMG_019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268413"/>
            <a:ext cx="41052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9" descr="IMG_020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268413"/>
            <a:ext cx="41052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 txBox="1">
            <a:spLocks noChangeArrowheads="1"/>
          </p:cNvSpPr>
          <p:nvPr/>
        </p:nvSpPr>
        <p:spPr bwMode="auto">
          <a:xfrm>
            <a:off x="85725" y="211138"/>
            <a:ext cx="822960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endParaRPr lang="ru-RU" sz="3800">
              <a:solidFill>
                <a:srgbClr val="FFFFFF"/>
              </a:solidFill>
              <a:latin typeface="Book Antiqua" pitchFamily="18" charset="0"/>
            </a:endParaRPr>
          </a:p>
        </p:txBody>
      </p:sp>
      <p:pic>
        <p:nvPicPr>
          <p:cNvPr id="32771" name="Picture 5" descr="Депутат-слуга народа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Голосование в 50-е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6" descr="IMG_020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3363" y="685800"/>
            <a:ext cx="867727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233363" y="5638800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 txBox="1">
            <a:spLocks noChangeArrowheads="1"/>
          </p:cNvSpPr>
          <p:nvPr/>
        </p:nvSpPr>
        <p:spPr bwMode="auto">
          <a:xfrm>
            <a:off x="457200" y="277813"/>
            <a:ext cx="8229600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3800">
                <a:solidFill>
                  <a:srgbClr val="0070C0"/>
                </a:solidFill>
                <a:latin typeface="Book Antiqua" pitchFamily="18" charset="0"/>
              </a:rPr>
              <a:t>Мы сегодня своим кандидатам</a:t>
            </a:r>
            <a:br>
              <a:rPr lang="ru-RU" sz="380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3800">
                <a:solidFill>
                  <a:srgbClr val="0070C0"/>
                </a:solidFill>
                <a:latin typeface="Book Antiqua" pitchFamily="18" charset="0"/>
              </a:rPr>
              <a:t>все свои голоса отдадим!</a:t>
            </a:r>
          </a:p>
        </p:txBody>
      </p:sp>
      <p:pic>
        <p:nvPicPr>
          <p:cNvPr id="35843" name="Picture 8" descr="f-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4005263"/>
            <a:ext cx="4032250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9" descr="Без имени-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484313"/>
            <a:ext cx="4032250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10" descr="Голосование 197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1557338"/>
            <a:ext cx="3816350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хема 10"/>
          <p:cNvGraphicFramePr/>
          <p:nvPr/>
        </p:nvGraphicFramePr>
        <p:xfrm>
          <a:off x="2286000" y="2136339"/>
          <a:ext cx="4572000" cy="2862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867" name="TextBox 1"/>
          <p:cNvSpPr txBox="1">
            <a:spLocks noChangeArrowheads="1"/>
          </p:cNvSpPr>
          <p:nvPr/>
        </p:nvSpPr>
        <p:spPr bwMode="auto">
          <a:xfrm>
            <a:off x="6629400" y="5029200"/>
            <a:ext cx="166528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Грамолина Л.И.,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учитель истории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и права 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 школы №3 г. Ревда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67400" y="3429000"/>
            <a:ext cx="28511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90600" y="2209800"/>
            <a:ext cx="7332663" cy="3402013"/>
          </a:xfrm>
        </p:spPr>
        <p:txBody>
          <a:bodyPr/>
          <a:lstStyle/>
          <a:p>
            <a:pPr algn="ctr" eaLnBrk="1" hangingPunct="1"/>
            <a:r>
              <a:rPr lang="ru-RU" sz="3600" b="1" smtClean="0">
                <a:solidFill>
                  <a:srgbClr val="0070C0"/>
                </a:solidFill>
              </a:rPr>
              <a:t>В марте 2012 года- Президента России- главы нашего государства.</a:t>
            </a:r>
            <a:endParaRPr lang="ru-RU" sz="3600" smtClean="0">
              <a:solidFill>
                <a:srgbClr val="0070C0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Скоро выборы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70C0"/>
                </a:solidFill>
              </a:rPr>
              <a:t>Право избирать - это наше активное избирательное право</a:t>
            </a:r>
          </a:p>
        </p:txBody>
      </p:sp>
      <p:pic>
        <p:nvPicPr>
          <p:cNvPr id="11267" name="Picture 4" descr="0_29cd_76550fcc_XL_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1447800"/>
            <a:ext cx="723900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news37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40313" y="1752600"/>
            <a:ext cx="391636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0"/>
            <a:ext cx="8229600" cy="4525963"/>
          </a:xfrm>
        </p:spPr>
        <p:txBody>
          <a:bodyPr/>
          <a:lstStyle/>
          <a:p>
            <a:pPr marL="301625" lvl="1" indent="0" eaLnBrk="1" hangingPunct="1">
              <a:buFont typeface="Symbol" pitchFamily="18" charset="2"/>
              <a:buNone/>
            </a:pPr>
            <a:r>
              <a:rPr lang="ru-RU" sz="2800" smtClean="0">
                <a:solidFill>
                  <a:srgbClr val="0070C0"/>
                </a:solidFill>
              </a:rPr>
              <a:t>Гражданин Российской Федерации по достижению 18-летнего возраста имеет право сделать выбор- проголосовать на выборах за политическую партию или кандидата.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2819400"/>
            <a:ext cx="3141663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914400"/>
            <a:ext cx="8229600" cy="342900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70C0"/>
                </a:solidFill>
              </a:rPr>
              <a:t>Чтобы принять участие в выборах, необходимо:</a:t>
            </a:r>
          </a:p>
        </p:txBody>
      </p:sp>
      <p:pic>
        <p:nvPicPr>
          <p:cNvPr id="13315" name="Picture 4" descr="F:\люба\на выборы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7800" y="1322388"/>
            <a:ext cx="6423025" cy="556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19100" y="304800"/>
            <a:ext cx="8229600" cy="4525963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70C0"/>
                </a:solidFill>
              </a:rPr>
              <a:t>В день голосования прибыть на избирательный участок со своим паспортом</a:t>
            </a:r>
          </a:p>
        </p:txBody>
      </p:sp>
      <p:pic>
        <p:nvPicPr>
          <p:cNvPr id="14339" name="Picture 4" descr="из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1981200"/>
            <a:ext cx="5715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381000"/>
            <a:ext cx="8229600" cy="4525963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rgbClr val="0070C0"/>
                </a:solidFill>
              </a:rPr>
              <a:t>Получить избирательный бюллетень, расписавшись в списке избирателей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76400" y="1690688"/>
            <a:ext cx="58674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28600"/>
            <a:ext cx="8229600" cy="4525963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70C0"/>
                </a:solidFill>
              </a:rPr>
              <a:t>В кабине для тайного голосования сделать отметку ЗА кандидата или список политической партии</a:t>
            </a:r>
          </a:p>
        </p:txBody>
      </p:sp>
      <p:pic>
        <p:nvPicPr>
          <p:cNvPr id="16387" name="Picture 4" descr="участо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3150" y="1600200"/>
            <a:ext cx="7162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383</TotalTime>
  <Words>266</Words>
  <Application>Microsoft Office PowerPoint</Application>
  <PresentationFormat>Экран (4:3)</PresentationFormat>
  <Paragraphs>47</Paragraphs>
  <Slides>29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Trebuchet MS</vt:lpstr>
      <vt:lpstr>Symbol</vt:lpstr>
      <vt:lpstr>Calibri</vt:lpstr>
      <vt:lpstr>Book Antiqua</vt:lpstr>
      <vt:lpstr>Times New Roman</vt:lpstr>
      <vt:lpstr>Волна</vt:lpstr>
      <vt:lpstr>Об избирательных правах</vt:lpstr>
      <vt:lpstr>Скоро выборы</vt:lpstr>
      <vt:lpstr>Скоро выборы</vt:lpstr>
      <vt:lpstr>Право избирать - это наше активное избирательное право</vt:lpstr>
      <vt:lpstr>Слайд 5</vt:lpstr>
      <vt:lpstr>Чтобы принять участие в выборах, необходимо:</vt:lpstr>
      <vt:lpstr>Слайд 7</vt:lpstr>
      <vt:lpstr>Слайд 8</vt:lpstr>
      <vt:lpstr>Слайд 9</vt:lpstr>
      <vt:lpstr>Слайд 10</vt:lpstr>
      <vt:lpstr>ПОМНИТЕ!</vt:lpstr>
      <vt:lpstr>Право быть избранным- это пассивное избирательное право</vt:lpstr>
      <vt:lpstr>Законами Российской Федерации гражданам предоставлено право: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Грамолина г. Ревда</dc:creator>
  <cp:lastModifiedBy>revaz</cp:lastModifiedBy>
  <cp:revision>37</cp:revision>
  <cp:lastPrinted>1601-01-01T00:00:00Z</cp:lastPrinted>
  <dcterms:created xsi:type="dcterms:W3CDTF">1601-01-01T00:00:00Z</dcterms:created>
  <dcterms:modified xsi:type="dcterms:W3CDTF">2012-08-17T15:29:36Z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