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73" r:id="rId25"/>
    <p:sldId id="274" r:id="rId26"/>
    <p:sldId id="276" r:id="rId27"/>
    <p:sldId id="282" r:id="rId28"/>
    <p:sldId id="283" r:id="rId29"/>
    <p:sldId id="284" r:id="rId30"/>
    <p:sldId id="285" r:id="rId31"/>
    <p:sldId id="29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B727A-2A99-4534-91E6-17CF4E55A967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3475-00E6-448C-ABCB-EA9BD6D7A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A5805-7017-4127-BFD6-18F1F379DFA9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72C92-D89D-4DC0-A7D9-376DD75E8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42220-7C3F-4FAE-A3D5-A950583E06A7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6E398-D465-4EC8-AD3B-8C6A56A81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EA8E-F790-4037-9022-2C3150DC93F8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AF2F-EA19-4CA1-B239-EFDA0D2B4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7022F-231F-4F1E-BFDC-5915D3341F06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D7B7D-8915-45A8-8F66-10F602E2D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70DB4-B02F-4C5F-B026-24D4E63A7899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E9BA-05C9-4938-8F58-953D80E27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7CB45-33F6-4756-BD47-4DA11EC6F8B2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87DF-EF46-4B4B-9244-41104A86C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44910-F8BE-4B97-A706-5BC1ABACC426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4C2D-7B29-4CA5-9597-F7496A624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BDA99-E22C-440A-80A1-5A491D7B7566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C6F91-3FD5-472C-AE1A-E629B75F7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E5C26-5245-40FE-93E1-AE46A7CD0138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0F2C9-52C4-4FA3-8E82-2F0232EC2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654D-B801-4510-A018-E01E4B47596D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704F-7473-4719-BED4-A0D761091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C96A84-6009-44E7-896A-8AD2AD82ABBF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D2DB36-1D44-464A-BA73-1F0EDEE85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9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6624" y="1500174"/>
            <a:ext cx="699076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МНОЖЕСТВО.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ЭЛЕМЕНТЫ МНОЖЕСТВА.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1938" y="3643313"/>
            <a:ext cx="39290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Урок информатики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 класс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52404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Назови множество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688" r="6249" b="3448"/>
          <a:stretch>
            <a:fillRect/>
          </a:stretch>
        </p:blipFill>
        <p:spPr bwMode="auto">
          <a:xfrm>
            <a:off x="142844" y="2428868"/>
            <a:ext cx="2423789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428736"/>
            <a:ext cx="2319389" cy="1819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71480"/>
            <a:ext cx="2128306" cy="1595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643182"/>
            <a:ext cx="228601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786322"/>
            <a:ext cx="2357454" cy="1768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85786" y="4934562"/>
            <a:ext cx="428628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НАСЕКОМЫЕ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>
            <a:off x="2000250" y="1000125"/>
            <a:ext cx="7000875" cy="5000625"/>
          </a:xfrm>
          <a:prstGeom prst="teardrop">
            <a:avLst>
              <a:gd name="adj" fmla="val 100948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571744"/>
            <a:ext cx="1553766" cy="207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214422"/>
            <a:ext cx="1714512" cy="1605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857496"/>
            <a:ext cx="2036279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29000"/>
            <a:ext cx="1657978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 t="10526" r="3846"/>
          <a:stretch>
            <a:fillRect/>
          </a:stretch>
        </p:blipFill>
        <p:spPr bwMode="auto">
          <a:xfrm>
            <a:off x="6429388" y="1214422"/>
            <a:ext cx="2247729" cy="1375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00034" y="1000108"/>
            <a:ext cx="1000132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</a:t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</a:t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У</a:t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В</a:t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1857364"/>
            <a:ext cx="4581382" cy="29546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Множество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состоит из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элементов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2476" b="11874"/>
          <a:stretch>
            <a:fillRect/>
          </a:stretch>
        </p:blipFill>
        <p:spPr bwMode="auto">
          <a:xfrm>
            <a:off x="285721" y="1285860"/>
            <a:ext cx="373301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№2 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 l="9950" t="24097" r="13766" b="48193"/>
          <a:stretch>
            <a:fillRect/>
          </a:stretch>
        </p:blipFill>
        <p:spPr bwMode="auto">
          <a:xfrm>
            <a:off x="285750" y="1500188"/>
            <a:ext cx="85010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71625" y="3357563"/>
            <a:ext cx="171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    СТАДО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86438" y="3214688"/>
            <a:ext cx="171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     СТАЯ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5813" y="5715000"/>
            <a:ext cx="1643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    РОЙ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86188" y="5715000"/>
            <a:ext cx="1643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   БУКЕТ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43688" y="5786438"/>
            <a:ext cx="1857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   КОСЯК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42852"/>
            <a:ext cx="344966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ДЕРЕВЬЯ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1667899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142984"/>
            <a:ext cx="2570447" cy="171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428736"/>
            <a:ext cx="1952622" cy="195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357562"/>
            <a:ext cx="1891886" cy="324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000240"/>
            <a:ext cx="1500198" cy="223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857760"/>
            <a:ext cx="1466856" cy="1833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071942"/>
            <a:ext cx="176809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60" y="4286256"/>
            <a:ext cx="2333618" cy="175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2180" y="214290"/>
            <a:ext cx="313900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ОВОЩИ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2095493" cy="1573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357298"/>
            <a:ext cx="2328553" cy="154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857364"/>
            <a:ext cx="1643069" cy="164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286124"/>
            <a:ext cx="1533524" cy="154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00636"/>
            <a:ext cx="2262185" cy="156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286124"/>
            <a:ext cx="1905013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4643446"/>
            <a:ext cx="1357310" cy="1809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4929198"/>
            <a:ext cx="2190747" cy="171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9618" y="357166"/>
            <a:ext cx="93350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СПОРТИВНЫЕ ПРИНАДЛЕЖНОСТИ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1676388" cy="1747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143116"/>
            <a:ext cx="2000264" cy="128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57298"/>
            <a:ext cx="2000244" cy="1500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928802"/>
            <a:ext cx="1619248" cy="2226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3857628"/>
            <a:ext cx="1857376" cy="185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786322"/>
            <a:ext cx="1619253" cy="1483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3500438"/>
            <a:ext cx="189893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714884"/>
            <a:ext cx="1428760" cy="1903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№3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 l="7341" t="58223" r="26590" b="20000"/>
          <a:stretch>
            <a:fillRect/>
          </a:stretch>
        </p:blipFill>
        <p:spPr bwMode="auto">
          <a:xfrm>
            <a:off x="1214438" y="1571625"/>
            <a:ext cx="66563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28875" y="4572000"/>
            <a:ext cx="4429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                </a:t>
            </a:r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МНОЖЕСТВО ПТИЦ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571875" y="3429000"/>
            <a:ext cx="2000250" cy="785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3143250"/>
            <a:ext cx="178593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№4 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642938" y="1714500"/>
            <a:ext cx="1714500" cy="928688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43250" y="1714500"/>
            <a:ext cx="928688" cy="85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1714500"/>
            <a:ext cx="1714500" cy="857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000125" y="3571875"/>
            <a:ext cx="1357313" cy="1143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429000" y="3643313"/>
            <a:ext cx="1214438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286125" y="3571875"/>
            <a:ext cx="1428750" cy="121443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3357563" y="3571875"/>
            <a:ext cx="1357312" cy="121443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714500"/>
            <a:ext cx="78581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№5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14375" y="2357438"/>
            <a:ext cx="150018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42938" y="3714750"/>
            <a:ext cx="12144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14375" y="4429125"/>
            <a:ext cx="12858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643188" y="2428875"/>
            <a:ext cx="12144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43188" y="3143250"/>
            <a:ext cx="14287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14875" y="4500563"/>
            <a:ext cx="107156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14375" y="3000375"/>
            <a:ext cx="1000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14375" y="3143250"/>
            <a:ext cx="1000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714875" y="2428875"/>
            <a:ext cx="12144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714875" y="2571750"/>
            <a:ext cx="12144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786313" y="3786188"/>
            <a:ext cx="1357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86313" y="3929063"/>
            <a:ext cx="1357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786563" y="3143250"/>
            <a:ext cx="10715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786563" y="3286125"/>
            <a:ext cx="10715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786563" y="4500563"/>
            <a:ext cx="12144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786563" y="4572000"/>
            <a:ext cx="12144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000108"/>
            <a:ext cx="7286676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ЦЕЛИ: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1. Ввести понятие «множество».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2. Ввести понятие «элементы множества».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3. Научить определять принадлежность элемента множеству.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№6 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l="16435" t="41820" r="4710" b="28261"/>
          <a:stretch>
            <a:fillRect/>
          </a:stretch>
        </p:blipFill>
        <p:spPr bwMode="auto">
          <a:xfrm>
            <a:off x="1143000" y="1285875"/>
            <a:ext cx="6858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85938" y="4929188"/>
            <a:ext cx="6215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МНОЖЕСТВО</a:t>
            </a:r>
          </a:p>
          <a:p>
            <a:pPr algn="ctr">
              <a:buFontTx/>
              <a:buChar char="-"/>
            </a:pPr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Музыкальных инструментов</a:t>
            </a:r>
          </a:p>
          <a:p>
            <a:pPr algn="ctr">
              <a:buFontTx/>
              <a:buChar char="-"/>
            </a:pPr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Спортивных принадлежностей</a:t>
            </a:r>
          </a:p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- Строительных инструментов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№7 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 l="16666" t="78706" r="4167" b="6268"/>
          <a:stretch>
            <a:fillRect/>
          </a:stretch>
        </p:blipFill>
        <p:spPr bwMode="auto">
          <a:xfrm>
            <a:off x="785813" y="1643063"/>
            <a:ext cx="81438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1643050"/>
            <a:ext cx="1440904" cy="2029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86063" y="3714750"/>
            <a:ext cx="3786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МНОЖЕСТВО ЦВЕТОВ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№8 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 l="11203" t="22093" r="10371" b="58141"/>
          <a:stretch>
            <a:fillRect/>
          </a:stretch>
        </p:blipFill>
        <p:spPr bwMode="auto">
          <a:xfrm>
            <a:off x="571500" y="1143000"/>
            <a:ext cx="78581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14500" y="2500313"/>
            <a:ext cx="4714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РОСТОВ, ВЛАДИМИР, КОСТРОМА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071813" y="35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№9 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 l="10472" t="41306" r="10233" b="32610"/>
          <a:stretch>
            <a:fillRect/>
          </a:stretch>
        </p:blipFill>
        <p:spPr bwMode="auto">
          <a:xfrm>
            <a:off x="571500" y="1285875"/>
            <a:ext cx="82042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57250" y="2643188"/>
            <a:ext cx="1643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ОДЕЖДА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57500" y="2643188"/>
            <a:ext cx="157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  РЫБЫ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2643188"/>
            <a:ext cx="157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Calibri" pitchFamily="34" charset="0"/>
              </a:rPr>
              <a:t>  ДЕРЕВЬЯ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00625" y="4143375"/>
            <a:ext cx="1285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   ДУБ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14688" y="4143375"/>
            <a:ext cx="1214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ОКУНЬ</a:t>
            </a:r>
            <a:br>
              <a:rPr lang="ru-RU" sz="2400" b="1" i="1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ЛЕЩ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4143375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  ЮБКА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28625" y="1060450"/>
            <a:ext cx="48577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i="1">
                <a:solidFill>
                  <a:srgbClr val="0070C0"/>
                </a:solidFill>
                <a:latin typeface="Calibri" pitchFamily="34" charset="0"/>
              </a:rPr>
              <a:t>Карточки с тестовыми заданиями для проверки степени усвоения нового материала.</a:t>
            </a:r>
          </a:p>
          <a:p>
            <a:r>
              <a:rPr lang="ru-RU" sz="4400" b="1" i="1">
                <a:solidFill>
                  <a:srgbClr val="0070C0"/>
                </a:solidFill>
                <a:latin typeface="Calibri" pitchFamily="34" charset="0"/>
              </a:rPr>
              <a:t>(на два варианта)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142984"/>
            <a:ext cx="3400425" cy="39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428625" y="571500"/>
            <a:ext cx="8286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Какие элементы принадлежат одному множеству?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57271"/>
            <a:ext cx="1285884" cy="2057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381124"/>
            <a:ext cx="1673779" cy="169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24268"/>
          <a:stretch>
            <a:fillRect/>
          </a:stretch>
        </p:blipFill>
        <p:spPr bwMode="auto">
          <a:xfrm>
            <a:off x="1500166" y="3429000"/>
            <a:ext cx="2000264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500174"/>
            <a:ext cx="2722772" cy="1881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357562"/>
            <a:ext cx="1643074" cy="191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r="2896" b="7813"/>
          <a:stretch>
            <a:fillRect/>
          </a:stretch>
        </p:blipFill>
        <p:spPr bwMode="auto">
          <a:xfrm>
            <a:off x="7000892" y="1266135"/>
            <a:ext cx="1895473" cy="2091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1214438" y="2957513"/>
            <a:ext cx="28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2214563" y="1428750"/>
            <a:ext cx="357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6635" name="TextBox 12"/>
          <p:cNvSpPr txBox="1">
            <a:spLocks noChangeArrowheads="1"/>
          </p:cNvSpPr>
          <p:nvPr/>
        </p:nvSpPr>
        <p:spPr bwMode="auto">
          <a:xfrm>
            <a:off x="3143250" y="4600575"/>
            <a:ext cx="28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6636" name="TextBox 13"/>
          <p:cNvSpPr txBox="1">
            <a:spLocks noChangeArrowheads="1"/>
          </p:cNvSpPr>
          <p:nvPr/>
        </p:nvSpPr>
        <p:spPr bwMode="auto">
          <a:xfrm>
            <a:off x="4214813" y="1500188"/>
            <a:ext cx="28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6637" name="TextBox 14"/>
          <p:cNvSpPr txBox="1">
            <a:spLocks noChangeArrowheads="1"/>
          </p:cNvSpPr>
          <p:nvPr/>
        </p:nvSpPr>
        <p:spPr bwMode="auto">
          <a:xfrm>
            <a:off x="5500688" y="4957763"/>
            <a:ext cx="28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26638" name="TextBox 15"/>
          <p:cNvSpPr txBox="1">
            <a:spLocks noChangeArrowheads="1"/>
          </p:cNvSpPr>
          <p:nvPr/>
        </p:nvSpPr>
        <p:spPr bwMode="auto">
          <a:xfrm>
            <a:off x="8572500" y="3071813"/>
            <a:ext cx="357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571500" y="5715000"/>
            <a:ext cx="357188" cy="357188"/>
          </a:xfrm>
          <a:prstGeom prst="triangl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28938" y="5715000"/>
            <a:ext cx="357187" cy="35718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00688" y="5643563"/>
            <a:ext cx="357187" cy="35718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42" name="TextBox 19"/>
          <p:cNvSpPr txBox="1">
            <a:spLocks noChangeArrowheads="1"/>
          </p:cNvSpPr>
          <p:nvPr/>
        </p:nvSpPr>
        <p:spPr bwMode="auto">
          <a:xfrm>
            <a:off x="1071563" y="5715000"/>
            <a:ext cx="157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accent2"/>
                </a:solidFill>
                <a:latin typeface="Calibri" pitchFamily="34" charset="0"/>
              </a:rPr>
              <a:t>1, 2, 3, 6</a:t>
            </a:r>
          </a:p>
        </p:txBody>
      </p:sp>
      <p:sp>
        <p:nvSpPr>
          <p:cNvPr id="26643" name="TextBox 20"/>
          <p:cNvSpPr txBox="1">
            <a:spLocks noChangeArrowheads="1"/>
          </p:cNvSpPr>
          <p:nvPr/>
        </p:nvSpPr>
        <p:spPr bwMode="auto">
          <a:xfrm>
            <a:off x="3500438" y="5643563"/>
            <a:ext cx="1785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accent2"/>
                </a:solidFill>
                <a:latin typeface="Calibri" pitchFamily="34" charset="0"/>
              </a:rPr>
              <a:t>1, 2, 4, 5</a:t>
            </a:r>
          </a:p>
        </p:txBody>
      </p:sp>
      <p:sp>
        <p:nvSpPr>
          <p:cNvPr id="26644" name="TextBox 21"/>
          <p:cNvSpPr txBox="1">
            <a:spLocks noChangeArrowheads="1"/>
          </p:cNvSpPr>
          <p:nvPr/>
        </p:nvSpPr>
        <p:spPr bwMode="auto">
          <a:xfrm>
            <a:off x="6143625" y="5643563"/>
            <a:ext cx="1785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accent2"/>
                </a:solidFill>
                <a:latin typeface="Calibri" pitchFamily="34" charset="0"/>
              </a:rPr>
              <a:t>3, 4, 5, 6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71500" y="571500"/>
            <a:ext cx="814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Какой предмет относится к данному множеству?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33307">
            <a:off x="331932" y="1553434"/>
            <a:ext cx="2000264" cy="132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6804">
            <a:off x="7080578" y="2222802"/>
            <a:ext cx="1714512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5339">
            <a:off x="4769167" y="1263567"/>
            <a:ext cx="2088375" cy="216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Равнобедренный треугольник 6"/>
          <p:cNvSpPr/>
          <p:nvPr/>
        </p:nvSpPr>
        <p:spPr>
          <a:xfrm>
            <a:off x="1500188" y="4000500"/>
            <a:ext cx="428625" cy="285750"/>
          </a:xfrm>
          <a:prstGeom prst="triangl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572890"/>
            <a:ext cx="1714512" cy="1499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214813" y="4286250"/>
            <a:ext cx="357187" cy="3571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857760"/>
            <a:ext cx="1785950" cy="133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6929438" y="4000500"/>
            <a:ext cx="500062" cy="3571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3" y="4692559"/>
            <a:ext cx="2143140" cy="1165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190437">
            <a:off x="2281663" y="2294745"/>
            <a:ext cx="2147934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71500" y="571500"/>
            <a:ext cx="7643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Отметь «лишнюю» геометрическую фигуру</a:t>
            </a:r>
            <a:r>
              <a:rPr lang="ru-RU" sz="2400">
                <a:solidFill>
                  <a:schemeClr val="accent2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63" y="1928813"/>
            <a:ext cx="1000125" cy="100012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857375" y="1571625"/>
            <a:ext cx="1143000" cy="1071563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143250" y="1857375"/>
            <a:ext cx="1071563" cy="1071563"/>
          </a:xfrm>
          <a:prstGeom prst="triangl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араллелограмм 5"/>
          <p:cNvSpPr/>
          <p:nvPr/>
        </p:nvSpPr>
        <p:spPr>
          <a:xfrm>
            <a:off x="4357688" y="1571625"/>
            <a:ext cx="1714500" cy="928688"/>
          </a:xfrm>
          <a:prstGeom prst="parallelogram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9375" y="2000250"/>
            <a:ext cx="1785938" cy="928688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285875" y="4000500"/>
            <a:ext cx="285750" cy="285750"/>
          </a:xfrm>
          <a:prstGeom prst="triangl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71938" y="3929063"/>
            <a:ext cx="285750" cy="2857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72250" y="3929063"/>
            <a:ext cx="285750" cy="28575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000125" y="4714875"/>
            <a:ext cx="928688" cy="1000125"/>
          </a:xfrm>
          <a:prstGeom prst="triangl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786188" y="4714875"/>
            <a:ext cx="1071562" cy="100012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00813" y="4786313"/>
            <a:ext cx="928687" cy="92868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428625" y="571500"/>
            <a:ext cx="8286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Какие элементы принадлежат одному множеству?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1643074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407" r="7407" b="3572"/>
          <a:stretch>
            <a:fillRect/>
          </a:stretch>
        </p:blipFill>
        <p:spPr bwMode="auto">
          <a:xfrm>
            <a:off x="6858016" y="1571612"/>
            <a:ext cx="1643074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225" t="8451" b="23943"/>
          <a:stretch>
            <a:fillRect/>
          </a:stretch>
        </p:blipFill>
        <p:spPr bwMode="auto">
          <a:xfrm>
            <a:off x="2928926" y="2786058"/>
            <a:ext cx="1619248" cy="1143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57298"/>
            <a:ext cx="1571636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-4762" t="8328" b="12555"/>
          <a:stretch>
            <a:fillRect/>
          </a:stretch>
        </p:blipFill>
        <p:spPr bwMode="auto">
          <a:xfrm>
            <a:off x="5786446" y="3071810"/>
            <a:ext cx="1571623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t="16396" r="6249" b="18020"/>
          <a:stretch>
            <a:fillRect/>
          </a:stretch>
        </p:blipFill>
        <p:spPr bwMode="auto">
          <a:xfrm>
            <a:off x="2214546" y="1643050"/>
            <a:ext cx="1071570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Равнобедренный треугольник 8"/>
          <p:cNvSpPr/>
          <p:nvPr/>
        </p:nvSpPr>
        <p:spPr>
          <a:xfrm>
            <a:off x="500063" y="5643563"/>
            <a:ext cx="285750" cy="285750"/>
          </a:xfrm>
          <a:prstGeom prst="triangl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28938" y="5643563"/>
            <a:ext cx="285750" cy="2857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643563" y="5643563"/>
            <a:ext cx="357187" cy="28575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00125" y="5572125"/>
            <a:ext cx="1500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1, 2, 3, 5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875" y="5572125"/>
            <a:ext cx="157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2, 4, 5, 6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6500" y="5572125"/>
            <a:ext cx="17145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1, 2, 5, 6</a:t>
            </a: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1714500" y="3714750"/>
            <a:ext cx="35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9712" name="TextBox 15"/>
          <p:cNvSpPr txBox="1">
            <a:spLocks noChangeArrowheads="1"/>
          </p:cNvSpPr>
          <p:nvPr/>
        </p:nvSpPr>
        <p:spPr bwMode="auto">
          <a:xfrm>
            <a:off x="3071813" y="1500188"/>
            <a:ext cx="214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9713" name="TextBox 16"/>
          <p:cNvSpPr txBox="1">
            <a:spLocks noChangeArrowheads="1"/>
          </p:cNvSpPr>
          <p:nvPr/>
        </p:nvSpPr>
        <p:spPr bwMode="auto">
          <a:xfrm>
            <a:off x="4286250" y="2714625"/>
            <a:ext cx="214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9714" name="TextBox 17"/>
          <p:cNvSpPr txBox="1">
            <a:spLocks noChangeArrowheads="1"/>
          </p:cNvSpPr>
          <p:nvPr/>
        </p:nvSpPr>
        <p:spPr bwMode="auto">
          <a:xfrm>
            <a:off x="4572000" y="1285875"/>
            <a:ext cx="214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9715" name="TextBox 20"/>
          <p:cNvSpPr txBox="1">
            <a:spLocks noChangeArrowheads="1"/>
          </p:cNvSpPr>
          <p:nvPr/>
        </p:nvSpPr>
        <p:spPr bwMode="auto">
          <a:xfrm>
            <a:off x="5786438" y="4100513"/>
            <a:ext cx="214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29716" name="TextBox 21"/>
          <p:cNvSpPr txBox="1">
            <a:spLocks noChangeArrowheads="1"/>
          </p:cNvSpPr>
          <p:nvPr/>
        </p:nvSpPr>
        <p:spPr bwMode="auto">
          <a:xfrm>
            <a:off x="8286750" y="1500188"/>
            <a:ext cx="14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6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571500" y="571500"/>
            <a:ext cx="814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Какой предмет относится к данному множеству?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538" r="7692" b="7808"/>
          <a:stretch>
            <a:fillRect/>
          </a:stretch>
        </p:blipFill>
        <p:spPr bwMode="auto">
          <a:xfrm rot="21178832">
            <a:off x="319171" y="1522388"/>
            <a:ext cx="1617730" cy="138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7835">
            <a:off x="2301633" y="1642371"/>
            <a:ext cx="1305823" cy="187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8967">
            <a:off x="3955915" y="1689939"/>
            <a:ext cx="2163092" cy="127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13">
            <a:off x="6476412" y="1564037"/>
            <a:ext cx="2143120" cy="160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Равнобедренный треугольник 6"/>
          <p:cNvSpPr/>
          <p:nvPr/>
        </p:nvSpPr>
        <p:spPr>
          <a:xfrm>
            <a:off x="1214438" y="4071938"/>
            <a:ext cx="285750" cy="285750"/>
          </a:xfrm>
          <a:prstGeom prst="triangl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86188" y="4071938"/>
            <a:ext cx="285750" cy="2857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15063" y="4071938"/>
            <a:ext cx="357187" cy="28575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500571"/>
            <a:ext cx="1428760" cy="168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572008"/>
            <a:ext cx="2238364" cy="143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72008"/>
            <a:ext cx="2095491" cy="157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пля 2"/>
          <p:cNvSpPr/>
          <p:nvPr/>
        </p:nvSpPr>
        <p:spPr>
          <a:xfrm>
            <a:off x="2000250" y="1643063"/>
            <a:ext cx="7000875" cy="5000625"/>
          </a:xfrm>
          <a:prstGeom prst="teardrop">
            <a:avLst>
              <a:gd name="adj" fmla="val 100948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75" y="2214563"/>
            <a:ext cx="92868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solidFill>
                  <a:srgbClr val="0070C0"/>
                </a:solidFill>
                <a:latin typeface="Monotype Corsiva" pitchFamily="66" charset="0"/>
              </a:rPr>
              <a:t>З</a:t>
            </a:r>
          </a:p>
          <a:p>
            <a:r>
              <a:rPr lang="ru-RU" sz="4800" b="1">
                <a:solidFill>
                  <a:srgbClr val="0070C0"/>
                </a:solidFill>
                <a:latin typeface="Monotype Corsiva" pitchFamily="66" charset="0"/>
              </a:rPr>
              <a:t>В</a:t>
            </a:r>
          </a:p>
          <a:p>
            <a:r>
              <a:rPr lang="ru-RU" sz="4800" b="1">
                <a:solidFill>
                  <a:srgbClr val="0070C0"/>
                </a:solidFill>
                <a:latin typeface="Monotype Corsiva" pitchFamily="66" charset="0"/>
              </a:rPr>
              <a:t>Е</a:t>
            </a:r>
          </a:p>
          <a:p>
            <a:r>
              <a:rPr lang="ru-RU" sz="4800" b="1">
                <a:solidFill>
                  <a:srgbClr val="0070C0"/>
                </a:solidFill>
                <a:latin typeface="Monotype Corsiva" pitchFamily="66" charset="0"/>
              </a:rPr>
              <a:t>Р</a:t>
            </a:r>
          </a:p>
          <a:p>
            <a:r>
              <a:rPr lang="ru-RU" sz="4800" b="1">
                <a:solidFill>
                  <a:srgbClr val="0070C0"/>
                </a:solidFill>
                <a:latin typeface="Monotype Corsiva" pitchFamily="66" charset="0"/>
              </a:rPr>
              <a:t>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71480"/>
            <a:ext cx="41483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МНОЖЕСТВО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4500570"/>
            <a:ext cx="1500198" cy="106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643314"/>
            <a:ext cx="1428760" cy="102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643182"/>
            <a:ext cx="1401916" cy="141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714488"/>
            <a:ext cx="1500198" cy="1287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786322"/>
            <a:ext cx="1295400" cy="1495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286256"/>
            <a:ext cx="1428760" cy="135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2000240"/>
            <a:ext cx="1500198" cy="1336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3143248"/>
            <a:ext cx="1500198" cy="1292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2" y="1928802"/>
            <a:ext cx="1393742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48" y="3429000"/>
            <a:ext cx="1500198" cy="1470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3372" y="5000636"/>
            <a:ext cx="1428760" cy="139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571500" y="571500"/>
            <a:ext cx="7643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Отметь «лишнюю» геометрическую фигуру.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63" y="1857375"/>
            <a:ext cx="714375" cy="71437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571625" y="1500188"/>
            <a:ext cx="1071563" cy="92868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143250" y="1785938"/>
            <a:ext cx="1071563" cy="857250"/>
          </a:xfrm>
          <a:prstGeom prst="triangl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4643438" y="1571625"/>
            <a:ext cx="1214437" cy="928688"/>
          </a:xfrm>
          <a:prstGeom prst="trapezoid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00813" y="1857375"/>
            <a:ext cx="1714500" cy="78581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357313" y="4071938"/>
            <a:ext cx="357187" cy="285750"/>
          </a:xfrm>
          <a:prstGeom prst="triangl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43375" y="4143375"/>
            <a:ext cx="285750" cy="2857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643688" y="4000500"/>
            <a:ext cx="357187" cy="28575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071563" y="4786313"/>
            <a:ext cx="1214437" cy="928687"/>
          </a:xfrm>
          <a:prstGeom prst="triangl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786188" y="4786313"/>
            <a:ext cx="1000125" cy="92868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29375" y="4857750"/>
            <a:ext cx="928688" cy="85725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642918"/>
            <a:ext cx="7075270" cy="1754326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ДОМАШНЕЕ ЗАДАНИЕ: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№10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500306"/>
            <a:ext cx="3357586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1143000"/>
            <a:ext cx="3000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08034" y="1785926"/>
            <a:ext cx="4481996" cy="2954655"/>
          </a:xfrm>
          <a:prstGeom prst="rect">
            <a:avLst/>
          </a:prstGeom>
          <a:noFill/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Множество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от слова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много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52404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Назови множество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2728">
            <a:off x="5556877" y="3242160"/>
            <a:ext cx="1818065" cy="144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2909">
            <a:off x="496115" y="1487227"/>
            <a:ext cx="1793789" cy="139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2535">
            <a:off x="7123550" y="1519008"/>
            <a:ext cx="1815535" cy="146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8453">
            <a:off x="2086445" y="2824982"/>
            <a:ext cx="2018515" cy="149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37853">
            <a:off x="4079748" y="1484166"/>
            <a:ext cx="1714891" cy="1373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402917" y="5000636"/>
            <a:ext cx="20441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РЫБЫ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52404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Назови множество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8425">
            <a:off x="3712983" y="1600579"/>
            <a:ext cx="1718034" cy="1244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1161">
            <a:off x="537227" y="1662676"/>
            <a:ext cx="1567216" cy="11688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3623">
            <a:off x="6863088" y="1539036"/>
            <a:ext cx="1658392" cy="1208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3899">
            <a:off x="2508789" y="3081828"/>
            <a:ext cx="1489346" cy="1122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65851">
            <a:off x="5774771" y="2986080"/>
            <a:ext cx="1809299" cy="1319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212960" y="5000636"/>
            <a:ext cx="242406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ПТИЦЫ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/>
          <a:srcRect l="12000" t="21796" r="8000" b="53503"/>
          <a:stretch>
            <a:fillRect/>
          </a:stretch>
        </p:blipFill>
        <p:spPr bwMode="auto">
          <a:xfrm>
            <a:off x="214313" y="357188"/>
            <a:ext cx="48752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print"/>
          <a:srcRect l="12677" t="46053" r="7634" b="30263"/>
          <a:stretch>
            <a:fillRect/>
          </a:stretch>
        </p:blipFill>
        <p:spPr bwMode="auto">
          <a:xfrm>
            <a:off x="3857625" y="2500313"/>
            <a:ext cx="5064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 cstate="print"/>
          <a:srcRect l="12514" t="70129" r="8833" b="6493"/>
          <a:stretch>
            <a:fillRect/>
          </a:stretch>
        </p:blipFill>
        <p:spPr bwMode="auto">
          <a:xfrm>
            <a:off x="142875" y="4643438"/>
            <a:ext cx="4889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7250" y="1928813"/>
            <a:ext cx="157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 посуда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86063" y="1928813"/>
            <a:ext cx="214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   животные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57688" y="4143375"/>
            <a:ext cx="1643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     обувь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86563" y="4143375"/>
            <a:ext cx="1714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  <a:latin typeface="Calibri" pitchFamily="34" charset="0"/>
              </a:rPr>
              <a:t>   игрушки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628650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70C0"/>
                </a:solidFill>
                <a:latin typeface="Calibri" pitchFamily="34" charset="0"/>
              </a:rPr>
              <a:t> Банные принадлежности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28938" y="6286500"/>
            <a:ext cx="3071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70C0"/>
                </a:solidFill>
                <a:latin typeface="Calibri" pitchFamily="34" charset="0"/>
              </a:rPr>
              <a:t>Предметы для рисования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7341" t="58050" r="69978" b="23323"/>
          <a:stretch>
            <a:fillRect/>
          </a:stretch>
        </p:blipFill>
        <p:spPr bwMode="auto">
          <a:xfrm>
            <a:off x="928662" y="2428868"/>
            <a:ext cx="185738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69493" t="75242" r="11408" b="6142"/>
          <a:stretch>
            <a:fillRect/>
          </a:stretch>
        </p:blipFill>
        <p:spPr bwMode="auto">
          <a:xfrm>
            <a:off x="6572264" y="4714884"/>
            <a:ext cx="1571636" cy="2084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05" name="TextBox 14"/>
          <p:cNvSpPr txBox="1">
            <a:spLocks noChangeArrowheads="1"/>
          </p:cNvSpPr>
          <p:nvPr/>
        </p:nvSpPr>
        <p:spPr bwMode="auto">
          <a:xfrm>
            <a:off x="5715000" y="785813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</a:rPr>
              <a:t>ЗАДАНИЕ №1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52404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Назови множество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1890713" cy="182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500174"/>
            <a:ext cx="1738314" cy="1738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643182"/>
            <a:ext cx="1390434" cy="181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3071810"/>
            <a:ext cx="1643074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500570"/>
            <a:ext cx="2119314" cy="149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214422"/>
            <a:ext cx="1847849" cy="1768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553533" y="5006000"/>
            <a:ext cx="29027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ОДЕЖДА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52404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Назови множество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1667899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857364"/>
            <a:ext cx="1500198" cy="223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357298"/>
            <a:ext cx="176809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357562"/>
            <a:ext cx="1891886" cy="324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142984"/>
            <a:ext cx="2570447" cy="171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143380"/>
            <a:ext cx="1821669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166228" y="5006000"/>
            <a:ext cx="28567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ДЕРЕВЬЯ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266</Words>
  <Application>Microsoft Office PowerPoint</Application>
  <PresentationFormat>Экран (4:3)</PresentationFormat>
  <Paragraphs>95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Monotype Corsiva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Дарёна</cp:lastModifiedBy>
  <cp:revision>20</cp:revision>
  <dcterms:created xsi:type="dcterms:W3CDTF">2012-01-27T19:12:03Z</dcterms:created>
  <dcterms:modified xsi:type="dcterms:W3CDTF">2012-05-20T05:32:45Z</dcterms:modified>
</cp:coreProperties>
</file>