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0" r:id="rId9"/>
    <p:sldId id="268" r:id="rId10"/>
    <p:sldId id="261" r:id="rId11"/>
    <p:sldId id="262" r:id="rId12"/>
    <p:sldId id="269" r:id="rId13"/>
    <p:sldId id="270" r:id="rId14"/>
    <p:sldId id="263" r:id="rId15"/>
    <p:sldId id="264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0BC5-9270-4BF3-A60E-AE3D9B049E3A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943D4-BD49-4B08-B1B8-1BD2091D0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ADDB-7125-41C8-87DA-DA96716B9F49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E1F2C-ADD2-43E5-938F-270522E26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B832-EB95-43B6-BAE6-5CEA78AC0326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CFC47-E557-41BA-BC7C-C5465E736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D4E0C-D682-4141-8A72-30CBE3B67D05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D4BB6-CC91-41DB-88BA-2DFE8F704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0CBD-3708-4D43-81C3-3B28A2E199EF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2DED-8748-4E48-8CAC-FEA2C2C39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9B937-40A2-4BA7-94B4-56B7ECC5F779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A03E0-3BD8-4612-9BA1-6855A5D3F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FA0D3-0993-400F-9E1A-8B544C759659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BE498-263D-4829-AE87-2607264BA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090F-473E-4DB2-9B38-B685C874E304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0C90D-450E-4874-BD78-B40C903D5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17911-D43F-43D6-88E4-EB1AFCACF421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B39C-2618-4B87-9EDF-892CB1509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DBE24-82C7-4BED-BA5A-260CA6F63849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BA12E-B2AF-424E-AFAC-88DBE6220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8A7B6-7F51-4A8B-94F4-E3997F4C774C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5DD08-C9FC-4A9A-8550-90D728033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3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41DA35-1673-4AF1-BBE6-41F0C867EABB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D14EF5-F042-415B-A47D-33B54655E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5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385765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000" dirty="0" smtClean="0">
                <a:solidFill>
                  <a:srgbClr val="7030A0"/>
                </a:solidFill>
                <a:latin typeface="Monotype Corsiva" pitchFamily="66" charset="0"/>
              </a:rPr>
              <a:t>В </a:t>
            </a:r>
            <a:br>
              <a:rPr lang="ru-RU" sz="90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9000" dirty="0" smtClean="0">
                <a:solidFill>
                  <a:srgbClr val="7030A0"/>
                </a:solidFill>
                <a:latin typeface="Monotype Corsiva" pitchFamily="66" charset="0"/>
              </a:rPr>
              <a:t>царстве математики</a:t>
            </a:r>
            <a:endParaRPr lang="ru-RU" sz="9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29188"/>
            <a:ext cx="9144000" cy="192881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7030A0"/>
                </a:solidFill>
                <a:latin typeface="Agatha-Modern" pitchFamily="34" charset="0"/>
              </a:rPr>
              <a:t>Кулеш Людмила Егоровна, </a:t>
            </a:r>
          </a:p>
          <a:p>
            <a:pPr eaLnBrk="1" hangingPunct="1"/>
            <a:r>
              <a:rPr lang="ru-RU" sz="3600" b="1" smtClean="0">
                <a:solidFill>
                  <a:srgbClr val="7030A0"/>
                </a:solidFill>
                <a:latin typeface="Agatha-Modern" pitchFamily="34" charset="0"/>
              </a:rPr>
              <a:t>учитель математики МБОУ «СОШ № 87»</a:t>
            </a:r>
          </a:p>
          <a:p>
            <a:pPr eaLnBrk="1" hangingPunct="1"/>
            <a:r>
              <a:rPr lang="ru-RU" sz="3600" b="1" smtClean="0">
                <a:solidFill>
                  <a:srgbClr val="7030A0"/>
                </a:solidFill>
                <a:latin typeface="Agatha-Modern" pitchFamily="34" charset="0"/>
              </a:rPr>
              <a:t> ЗАТО СеверскТомской области  </a:t>
            </a:r>
          </a:p>
          <a:p>
            <a:pPr eaLnBrk="1" hangingPunct="1"/>
            <a:endParaRPr lang="ru-RU" sz="3600" b="1" smtClean="0">
              <a:solidFill>
                <a:srgbClr val="7030A0"/>
              </a:solidFill>
              <a:latin typeface="Agatha-Moder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291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400" dirty="0" smtClean="0">
                <a:solidFill>
                  <a:schemeClr val="accent6">
                    <a:lumMod val="50000"/>
                  </a:schemeClr>
                </a:solidFill>
              </a:rPr>
              <a:t>Конкурс «Арифметическое ассорти» </a:t>
            </a:r>
            <a:endParaRPr lang="ru-RU" sz="7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291" name="Picture 4" descr="D:\мое\картинки\цифры\Рисунок1l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814763"/>
            <a:ext cx="3357563" cy="30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577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</a:rPr>
              <a:t>Конкурс «Геометрический» </a:t>
            </a:r>
            <a:endParaRPr lang="ru-RU" sz="7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315" name="Picture 4" descr="D:\мое\картини анимированные\karandash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286250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Сколько треугольников?</a:t>
            </a:r>
            <a:endParaRPr lang="ru-RU" sz="4800" dirty="0"/>
          </a:p>
        </p:txBody>
      </p:sp>
      <p:pic>
        <p:nvPicPr>
          <p:cNvPr id="14339" name="Рисунок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065338"/>
            <a:ext cx="9144000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Одним росчерком…</a:t>
            </a:r>
            <a:endParaRPr lang="ru-RU" sz="4400" dirty="0"/>
          </a:p>
        </p:txBody>
      </p:sp>
      <p:pic>
        <p:nvPicPr>
          <p:cNvPr id="15363" name="Рисунок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357438"/>
            <a:ext cx="9144000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600" dirty="0" smtClean="0">
                <a:solidFill>
                  <a:schemeClr val="accent6">
                    <a:lumMod val="50000"/>
                  </a:schemeClr>
                </a:solidFill>
              </a:rPr>
              <a:t>Конкурс «Словарик»</a:t>
            </a:r>
            <a:endParaRPr lang="ru-RU" sz="8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4929188"/>
            <a:ext cx="8229600" cy="13795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5" descr="D:\мое\картинки\совы ученые и др\sov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00" y="3857625"/>
            <a:ext cx="285750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14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3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ИТОГИ</a:t>
            </a:r>
            <a:endParaRPr lang="ru-RU" sz="13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7411" name="Picture 3" descr="D:\мое\картинки\анимашки\57a676da7cf0f3a9a4b12902f1a3b3e6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мое\картинки\анимашки\999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00" y="4110038"/>
            <a:ext cx="285750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571500"/>
            <a:ext cx="9144000" cy="1862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115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МОЛОДЦЫ</a:t>
            </a:r>
            <a:r>
              <a:rPr lang="ru-RU" sz="96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!</a:t>
            </a:r>
            <a:endParaRPr lang="ru-RU" sz="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5449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3800" dirty="0" smtClean="0">
                <a:solidFill>
                  <a:srgbClr val="7030A0"/>
                </a:solidFill>
              </a:rPr>
              <a:t>Разминка</a:t>
            </a:r>
            <a:endParaRPr lang="ru-RU" sz="13800" dirty="0">
              <a:solidFill>
                <a:srgbClr val="7030A0"/>
              </a:solidFill>
            </a:endParaRPr>
          </a:p>
        </p:txBody>
      </p:sp>
      <p:pic>
        <p:nvPicPr>
          <p:cNvPr id="4099" name="Picture 4" descr="D:\мое\картини анимированные\mihka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246438"/>
            <a:ext cx="3714750" cy="361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300" dirty="0" smtClean="0">
                <a:solidFill>
                  <a:schemeClr val="accent6">
                    <a:lumMod val="75000"/>
                  </a:schemeClr>
                </a:solidFill>
              </a:rPr>
              <a:t>Вопросы для 1 команды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4929187"/>
          </a:xfrm>
        </p:spPr>
        <p:txBody>
          <a:bodyPr>
            <a:normAutofit fontScale="92500"/>
          </a:bodyPr>
          <a:lstStyle/>
          <a:p>
            <a:pPr marL="651510" indent="-514350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Назовите наименьшее натуральное число.</a:t>
            </a:r>
          </a:p>
          <a:p>
            <a:pPr marL="651510" indent="-514350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Как найти неизвестное делимое?</a:t>
            </a:r>
          </a:p>
          <a:p>
            <a:pPr marL="651510" indent="-514350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Бежала тройка лошадей. Каждая лошадь пробежала 5 км. Сколько километров пробежала каждая лошадь?</a:t>
            </a:r>
          </a:p>
          <a:p>
            <a:pPr marL="651510" indent="-514350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Может ли при умножении получиться 0?</a:t>
            </a:r>
          </a:p>
          <a:p>
            <a:pPr marL="651510" indent="-514350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Формула площади прямоугольника со сторонами                 </a:t>
            </a:r>
            <a:r>
              <a:rPr lang="ru-RU" sz="3000" i="1" dirty="0" smtClean="0">
                <a:solidFill>
                  <a:schemeClr val="bg1"/>
                </a:solidFill>
              </a:rPr>
              <a:t>а</a:t>
            </a:r>
            <a:r>
              <a:rPr lang="ru-RU" sz="3000" dirty="0" smtClean="0">
                <a:solidFill>
                  <a:schemeClr val="bg1"/>
                </a:solidFill>
              </a:rPr>
              <a:t>  и  </a:t>
            </a:r>
            <a:r>
              <a:rPr lang="ru-RU" sz="3000" i="1" dirty="0" smtClean="0">
                <a:solidFill>
                  <a:schemeClr val="bg1"/>
                </a:solidFill>
              </a:rPr>
              <a:t>в.</a:t>
            </a:r>
            <a:endParaRPr lang="ru-RU" sz="3000" dirty="0" smtClean="0">
              <a:solidFill>
                <a:schemeClr val="bg1"/>
              </a:solidFill>
            </a:endParaRPr>
          </a:p>
          <a:p>
            <a:pPr marL="651510" indent="-514350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К натуральному числу справа  приписали три нуля. Во сколько раз увеличилось число?</a:t>
            </a:r>
          </a:p>
          <a:p>
            <a:pPr marL="651510" indent="-514350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Разделить  десятичную дробь на 1000, это значит…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Вопросы для 2 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8929688" cy="5214938"/>
          </a:xfrm>
        </p:spPr>
        <p:txBody>
          <a:bodyPr/>
          <a:lstStyle/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Назовите  число разрядов в классе.</a:t>
            </a: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Как найти неизвестный делитель?</a:t>
            </a: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Шла старуха в Москву. Навстречу ей три старика. Сколько человек шло в Москву?</a:t>
            </a: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Может ли при делении получиться 0?</a:t>
            </a: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Формула периметра прямоугольника со сторонами   </a:t>
            </a:r>
            <a:r>
              <a:rPr lang="ru-RU" i="1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  и  </a:t>
            </a:r>
            <a:r>
              <a:rPr lang="ru-RU" i="1" dirty="0" smtClean="0">
                <a:solidFill>
                  <a:schemeClr val="bg1"/>
                </a:solidFill>
              </a:rPr>
              <a:t>в.</a:t>
            </a:r>
            <a:endParaRPr lang="ru-RU" dirty="0" smtClean="0">
              <a:solidFill>
                <a:schemeClr val="bg1"/>
              </a:solidFill>
            </a:endParaRP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К однозначному числу, большему нуля,  приписали такую же цифру. Во сколько раз увеличилось число?</a:t>
            </a: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Умножить  десятичную дробь на 1000, это значит…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Вопросы для 3 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4929188"/>
          </a:xfrm>
        </p:spPr>
        <p:txBody>
          <a:bodyPr/>
          <a:lstStyle/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Назовите наименьшее двузначное число.</a:t>
            </a: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Как найти неизвестное уменьшаемое?</a:t>
            </a: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Пара  лошадей пробежала 40 км. По сколько километров пробежала каждая лошадь?</a:t>
            </a: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Чему равно произведение 13; 15; 0 и 0,1?</a:t>
            </a: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Формула площади квадрата  со стороной  </a:t>
            </a:r>
            <a:r>
              <a:rPr lang="ru-RU" sz="3000" i="1" dirty="0" smtClean="0">
                <a:solidFill>
                  <a:schemeClr val="bg1"/>
                </a:solidFill>
              </a:rPr>
              <a:t>а.</a:t>
            </a:r>
            <a:endParaRPr lang="ru-RU" sz="3000" dirty="0" smtClean="0">
              <a:solidFill>
                <a:schemeClr val="bg1"/>
              </a:solidFill>
            </a:endParaRP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Что найдем, если расстояние разделить на время?</a:t>
            </a:r>
          </a:p>
          <a:p>
            <a:pPr marL="650875" indent="-51435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ru-RU" sz="3000" dirty="0" smtClean="0">
                <a:solidFill>
                  <a:schemeClr val="bg1"/>
                </a:solidFill>
              </a:rPr>
              <a:t>Умножить  десятичную дробь на 0,001, это значит…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7973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1500" dirty="0" smtClean="0">
                <a:solidFill>
                  <a:schemeClr val="accent6">
                    <a:lumMod val="50000"/>
                  </a:schemeClr>
                </a:solidFill>
              </a:rPr>
              <a:t>Конкурс «Счетчики»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195" name="Picture 4" descr="D:\мое\картинки\ученики учителя\po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789363"/>
            <a:ext cx="300037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Какое число пропущено?</a:t>
            </a:r>
            <a:endParaRPr lang="ru-RU" sz="4400" dirty="0"/>
          </a:p>
        </p:txBody>
      </p:sp>
      <p:pic>
        <p:nvPicPr>
          <p:cNvPr id="23554" name="Рисунок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816350"/>
            <a:ext cx="4643438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5" y="3786188"/>
            <a:ext cx="44291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14563" y="1000125"/>
            <a:ext cx="4929187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29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dirty="0" smtClean="0">
                <a:solidFill>
                  <a:schemeClr val="accent6">
                    <a:lumMod val="50000"/>
                  </a:schemeClr>
                </a:solidFill>
              </a:rPr>
              <a:t>Конкурс </a:t>
            </a:r>
            <a:br>
              <a:rPr lang="ru-RU" sz="9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9600" dirty="0" smtClean="0">
                <a:solidFill>
                  <a:schemeClr val="accent6">
                    <a:lumMod val="50000"/>
                  </a:schemeClr>
                </a:solidFill>
              </a:rPr>
              <a:t>«Кто быстрее?»</a:t>
            </a:r>
            <a:endParaRPr lang="ru-RU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43" name="Picture 4" descr="D:\мое\картинки\часы\icon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7148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3428992" cy="3357564"/>
        </p:xfrm>
        <a:graphic>
          <a:graphicData uri="http://schemas.openxmlformats.org/drawingml/2006/table">
            <a:tbl>
              <a:tblPr/>
              <a:tblGrid>
                <a:gridCol w="857248"/>
                <a:gridCol w="857248"/>
                <a:gridCol w="857248"/>
                <a:gridCol w="857248"/>
              </a:tblGrid>
              <a:tr h="8393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36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36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36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36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36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36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00563" y="0"/>
          <a:ext cx="3857650" cy="3357563"/>
        </p:xfrm>
        <a:graphic>
          <a:graphicData uri="http://schemas.openxmlformats.org/drawingml/2006/table">
            <a:tbl>
              <a:tblPr/>
              <a:tblGrid>
                <a:gridCol w="972004"/>
                <a:gridCol w="927147"/>
                <a:gridCol w="1016858"/>
                <a:gridCol w="941641"/>
              </a:tblGrid>
              <a:tr h="809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4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40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40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40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75" y="3500438"/>
          <a:ext cx="4214841" cy="3357560"/>
        </p:xfrm>
        <a:graphic>
          <a:graphicData uri="http://schemas.openxmlformats.org/drawingml/2006/table">
            <a:tbl>
              <a:tblPr/>
              <a:tblGrid>
                <a:gridCol w="1056713"/>
                <a:gridCol w="1044702"/>
                <a:gridCol w="1056713"/>
                <a:gridCol w="1056713"/>
              </a:tblGrid>
              <a:tr h="839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32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32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303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Times New Roman</vt:lpstr>
      <vt:lpstr>Wingdings 2</vt:lpstr>
      <vt:lpstr>Wingdings</vt:lpstr>
      <vt:lpstr>Wingdings 3</vt:lpstr>
      <vt:lpstr>Calibri</vt:lpstr>
      <vt:lpstr>Agatha-Modern</vt:lpstr>
      <vt:lpstr>Lucida Sans</vt:lpstr>
      <vt:lpstr>Monotype Corsiva</vt:lpstr>
      <vt:lpstr>Апекс</vt:lpstr>
      <vt:lpstr>В  царстве математики</vt:lpstr>
      <vt:lpstr>Разминка</vt:lpstr>
      <vt:lpstr>Вопросы для 1 команды </vt:lpstr>
      <vt:lpstr>Вопросы для 2 команды</vt:lpstr>
      <vt:lpstr>Вопросы для 3 команды</vt:lpstr>
      <vt:lpstr>Конкурс «Счетчики» </vt:lpstr>
      <vt:lpstr>Какое число пропущено?</vt:lpstr>
      <vt:lpstr>Конкурс  «Кто быстрее?»</vt:lpstr>
      <vt:lpstr>Слайд 9</vt:lpstr>
      <vt:lpstr>Конкурс «Арифметическое ассорти» </vt:lpstr>
      <vt:lpstr>Конкурс «Геометрический» </vt:lpstr>
      <vt:lpstr>Сколько треугольников?</vt:lpstr>
      <vt:lpstr>Одним росчерком…</vt:lpstr>
      <vt:lpstr>Конкурс «Словарик»</vt:lpstr>
      <vt:lpstr>ИТОГИ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 царстве математики</dc:title>
  <cp:lastModifiedBy>revaz</cp:lastModifiedBy>
  <cp:revision>12</cp:revision>
  <dcterms:modified xsi:type="dcterms:W3CDTF">2012-07-14T17:02:24Z</dcterms:modified>
</cp:coreProperties>
</file>