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517618-5EC5-4FA3-9152-62462991567A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F8B104-D6FA-4729-901E-2A3BC81046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57348"/>
            <a:ext cx="5652120" cy="475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Великое герцогство Люксембург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2369840" cy="14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8" y="2708920"/>
            <a:ext cx="3091003" cy="30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Общие данные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Официальное название: </a:t>
            </a:r>
            <a:r>
              <a:rPr lang="vi-VN" sz="2000" dirty="0" smtClean="0"/>
              <a:t>Вели́кое Ге́рцогство Люксембу́рг </a:t>
            </a:r>
            <a:r>
              <a:rPr lang="ru-RU" sz="2000" dirty="0" smtClean="0"/>
              <a:t>(нем. </a:t>
            </a:r>
            <a:r>
              <a:rPr lang="en-US" sz="2000" dirty="0" err="1" smtClean="0"/>
              <a:t>Großherzogtum</a:t>
            </a:r>
            <a:r>
              <a:rPr lang="en-US" sz="2000" dirty="0" smtClean="0"/>
              <a:t> Luxemburg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Столица: Люксембург</a:t>
            </a:r>
          </a:p>
          <a:p>
            <a:r>
              <a:rPr lang="ru-RU" sz="2000" dirty="0"/>
              <a:t>Территория: 2 586,4 км²</a:t>
            </a:r>
          </a:p>
          <a:p>
            <a:r>
              <a:rPr lang="ru-RU" sz="2000" dirty="0"/>
              <a:t>Население: 502 207 </a:t>
            </a:r>
            <a:r>
              <a:rPr lang="ru-RU" sz="2000" dirty="0" smtClean="0"/>
              <a:t>человек</a:t>
            </a:r>
            <a:endParaRPr lang="ru-RU" sz="2000" dirty="0" smtClean="0"/>
          </a:p>
          <a:p>
            <a:r>
              <a:rPr lang="ru-RU" sz="2000" dirty="0"/>
              <a:t>Девиз: «</a:t>
            </a:r>
            <a:r>
              <a:rPr lang="ru-RU" sz="2000" dirty="0" err="1"/>
              <a:t>Mir</a:t>
            </a:r>
            <a:r>
              <a:rPr lang="ru-RU" sz="2000" dirty="0"/>
              <a:t> </a:t>
            </a:r>
            <a:r>
              <a:rPr lang="ru-RU" sz="2000" dirty="0" err="1"/>
              <a:t>wëlle</a:t>
            </a:r>
            <a:r>
              <a:rPr lang="ru-RU" sz="2000" dirty="0"/>
              <a:t> </a:t>
            </a:r>
            <a:r>
              <a:rPr lang="ru-RU" sz="2000" dirty="0" err="1"/>
              <a:t>bleiwe</a:t>
            </a:r>
            <a:r>
              <a:rPr lang="ru-RU" sz="2000" dirty="0"/>
              <a:t> </a:t>
            </a:r>
            <a:r>
              <a:rPr lang="ru-RU" sz="2000" dirty="0" err="1"/>
              <a:t>wat</a:t>
            </a:r>
            <a:r>
              <a:rPr lang="ru-RU" sz="2000" dirty="0"/>
              <a:t> </a:t>
            </a:r>
            <a:r>
              <a:rPr lang="ru-RU" sz="2000" dirty="0" err="1"/>
              <a:t>mir</a:t>
            </a:r>
            <a:r>
              <a:rPr lang="ru-RU" sz="2000" dirty="0"/>
              <a:t> </a:t>
            </a:r>
            <a:r>
              <a:rPr lang="ru-RU" sz="2000" dirty="0" err="1"/>
              <a:t>sinn</a:t>
            </a:r>
            <a:r>
              <a:rPr lang="ru-RU" sz="2000" dirty="0"/>
              <a:t>»</a:t>
            </a:r>
          </a:p>
          <a:p>
            <a:r>
              <a:rPr lang="ru-RU" sz="2000" dirty="0"/>
              <a:t>«Мы хотим остаться теми, кто мы есть</a:t>
            </a:r>
            <a:r>
              <a:rPr lang="ru-RU" sz="2000" dirty="0" smtClean="0"/>
              <a:t>»</a:t>
            </a:r>
            <a:endParaRPr lang="ru-RU" sz="2000" dirty="0" smtClean="0"/>
          </a:p>
          <a:p>
            <a:r>
              <a:rPr lang="ru-RU" sz="2000" dirty="0" smtClean="0"/>
              <a:t>Независимость: с 9 июня 1815 г. (от Франции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Великий герцог Анри (Анри Альбер Габриэль</a:t>
            </a:r>
          </a:p>
          <a:p>
            <a:r>
              <a:rPr lang="ru-RU" sz="2000" dirty="0"/>
              <a:t> Феликс Мари </a:t>
            </a:r>
            <a:r>
              <a:rPr lang="ru-RU" sz="2000" dirty="0" err="1"/>
              <a:t>Гийом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Форма правления: конституционная </a:t>
            </a:r>
            <a:r>
              <a:rPr lang="ru-RU" sz="2000" dirty="0" smtClean="0"/>
              <a:t>монархия</a:t>
            </a:r>
            <a:endParaRPr lang="ru-RU" sz="2000" dirty="0" smtClean="0"/>
          </a:p>
          <a:p>
            <a:r>
              <a:rPr lang="ru-RU" sz="2000" dirty="0" smtClean="0"/>
              <a:t>Официальные языки: люксембургский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французский, </a:t>
            </a:r>
            <a:r>
              <a:rPr lang="ru-RU" sz="2000" dirty="0" smtClean="0"/>
              <a:t>немецкий</a:t>
            </a:r>
          </a:p>
          <a:p>
            <a:r>
              <a:rPr lang="ru-RU" sz="2000" dirty="0" err="1" smtClean="0"/>
              <a:t>Осн</a:t>
            </a:r>
            <a:r>
              <a:rPr lang="ru-RU" sz="2000" dirty="0"/>
              <a:t>. национальность: люксембуржцы </a:t>
            </a:r>
          </a:p>
          <a:p>
            <a:pPr marL="109728" indent="0">
              <a:buNone/>
            </a:pPr>
            <a:r>
              <a:rPr lang="ru-RU" sz="2000" dirty="0"/>
              <a:t>(</a:t>
            </a:r>
            <a:r>
              <a:rPr lang="ru-RU" sz="2000" dirty="0" err="1" smtClean="0"/>
              <a:t>лётцебургер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Осн</a:t>
            </a:r>
            <a:r>
              <a:rPr lang="ru-RU" sz="2000" dirty="0"/>
              <a:t>. вера: </a:t>
            </a:r>
            <a:r>
              <a:rPr lang="ru-RU" sz="2000" dirty="0" smtClean="0"/>
              <a:t>католицизм</a:t>
            </a: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348880"/>
            <a:ext cx="3059890" cy="4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Факты о Люксембурге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Люксембург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</a:t>
            </a:r>
            <a:r>
              <a:rPr lang="ru-RU" sz="2000" dirty="0" smtClean="0"/>
              <a:t>одним из членов-основателей Европейского союза, НАТО, Организации Объединенных Наций, стран Бенилюкса и Западноевропейского союза.</a:t>
            </a:r>
          </a:p>
          <a:p>
            <a:r>
              <a:rPr lang="ru-RU" sz="2000" dirty="0" smtClean="0"/>
              <a:t>Благодаря обилию важных исторических достопримечательностей,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город Люксембург</a:t>
            </a:r>
            <a:r>
              <a:rPr lang="ru-RU" sz="2000" dirty="0" smtClean="0"/>
              <a:t> был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 в список Всемирного наследия ЮНЕСКО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3" y="2744492"/>
            <a:ext cx="6048672" cy="401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92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Маленькая Швейцария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620688"/>
            <a:ext cx="4932040" cy="62373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Маленькая Швейцария, или Люксембургская Швейцария </a:t>
            </a:r>
            <a:r>
              <a:rPr lang="ru-RU" sz="2000" dirty="0" smtClean="0"/>
              <a:t> </a:t>
            </a:r>
            <a:r>
              <a:rPr lang="ru-RU" sz="2000" dirty="0" smtClean="0"/>
              <a:t>- гористый район к северо-западу от городка </a:t>
            </a:r>
            <a:r>
              <a:rPr lang="ru-RU" sz="2000" dirty="0" err="1" smtClean="0"/>
              <a:t>Эхтернах</a:t>
            </a:r>
            <a:r>
              <a:rPr lang="ru-RU" sz="2000" dirty="0" smtClean="0"/>
              <a:t> на востоке страны. Рядом находятся развалины замка Шато-де-Бофор </a:t>
            </a:r>
            <a:r>
              <a:rPr lang="ru-RU" sz="2000" dirty="0" smtClean="0"/>
              <a:t>. </a:t>
            </a:r>
            <a:r>
              <a:rPr lang="ru-RU" sz="2000" dirty="0" smtClean="0"/>
              <a:t>Также известна под названием </a:t>
            </a:r>
            <a:r>
              <a:rPr lang="ru-RU" sz="2000" dirty="0" err="1" smtClean="0"/>
              <a:t>Мюллерталь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Самая высокая точка — 414 м над уровнем моря.</a:t>
            </a:r>
          </a:p>
          <a:p>
            <a:r>
              <a:rPr lang="ru-RU" sz="2000" dirty="0" smtClean="0"/>
              <a:t>Это самая малая область Люксембурга, которая занимает около 7 % территории страны.</a:t>
            </a:r>
          </a:p>
          <a:p>
            <a:r>
              <a:rPr lang="ru-RU" sz="2000" dirty="0" err="1" smtClean="0"/>
              <a:t>Эхтернах</a:t>
            </a:r>
            <a:r>
              <a:rPr lang="ru-RU" sz="2000" dirty="0" smtClean="0"/>
              <a:t> (старейший </a:t>
            </a:r>
            <a:r>
              <a:rPr lang="ru-RU" sz="2000" dirty="0" smtClean="0"/>
              <a:t>город </a:t>
            </a:r>
            <a:r>
              <a:rPr lang="ru-RU" sz="2000" dirty="0" smtClean="0"/>
              <a:t>Люксембу</a:t>
            </a:r>
            <a:r>
              <a:rPr lang="ru-RU" sz="2000" dirty="0" smtClean="0"/>
              <a:t>рга</a:t>
            </a:r>
            <a:r>
              <a:rPr lang="ru-RU" sz="2000" dirty="0" smtClean="0"/>
              <a:t>),</a:t>
            </a:r>
          </a:p>
          <a:p>
            <a:pPr>
              <a:buNone/>
            </a:pPr>
            <a:r>
              <a:rPr lang="ru-RU" sz="2000" dirty="0" smtClean="0"/>
              <a:t> входит в состав </a:t>
            </a:r>
            <a:r>
              <a:rPr lang="ru-RU" sz="2000" dirty="0"/>
              <a:t>области Малая Швейцария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477" y="980728"/>
            <a:ext cx="4244658" cy="567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Люксембурга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000" dirty="0" smtClean="0"/>
          </a:p>
          <a:p>
            <a:r>
              <a:rPr lang="ru-RU" sz="2000" dirty="0" smtClean="0"/>
              <a:t>Самые переполненные в мире дороги — в Люксембурге: там на каждую тысячу человек приходится 570 автомобиля. Удивительно, но в Люксембурге почти не бывает пробок.</a:t>
            </a:r>
          </a:p>
          <a:p>
            <a:r>
              <a:rPr lang="ru-RU" sz="2000" dirty="0" smtClean="0"/>
              <a:t> В герцогстве практически отсутствует преступность</a:t>
            </a:r>
          </a:p>
          <a:p>
            <a:r>
              <a:rPr lang="ru-RU" sz="2000" dirty="0"/>
              <a:t>В Люксембурге нет ни пограничных </a:t>
            </a:r>
            <a:r>
              <a:rPr lang="ru-RU" sz="2000" dirty="0" smtClean="0"/>
              <a:t>зон</a:t>
            </a:r>
            <a:r>
              <a:rPr lang="ru-RU" sz="2000" dirty="0"/>
              <a:t>, ни вооруженных </a:t>
            </a:r>
            <a:r>
              <a:rPr lang="ru-RU" sz="2000" dirty="0" smtClean="0"/>
              <a:t>сил , сосредоточенных на </a:t>
            </a:r>
            <a:r>
              <a:rPr lang="ru-RU" sz="2000" dirty="0"/>
              <a:t>военных базах внутри </a:t>
            </a:r>
            <a:r>
              <a:rPr lang="ru-RU" sz="2000" dirty="0" smtClean="0"/>
              <a:t>страны. </a:t>
            </a:r>
            <a:endParaRPr lang="ru-RU" sz="2000" dirty="0" smtClean="0"/>
          </a:p>
          <a:p>
            <a:r>
              <a:rPr lang="ru-RU" sz="2000" dirty="0" smtClean="0"/>
              <a:t>Люксембург </a:t>
            </a:r>
            <a:r>
              <a:rPr lang="ru-RU" sz="2000" dirty="0" smtClean="0"/>
              <a:t>находится на 3 месте в Евросоюзе по эффективности ведения бизнеса. Опередить его удалось лишь Финляндии и Дании, которые занимают соответственно 1 и 2 места.</a:t>
            </a:r>
          </a:p>
          <a:p>
            <a:r>
              <a:rPr lang="ru-RU" sz="2000" dirty="0" smtClean="0"/>
              <a:t>Люксембург является вторым </a:t>
            </a:r>
            <a:r>
              <a:rPr lang="ru-RU" sz="2000" dirty="0" smtClean="0"/>
              <a:t>по</a:t>
            </a:r>
          </a:p>
          <a:p>
            <a:pPr marL="109728" indent="0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величине, после США, центром </a:t>
            </a:r>
            <a:endParaRPr lang="ru-RU" sz="2000" dirty="0" smtClean="0"/>
          </a:p>
          <a:p>
            <a:pPr marL="109728" indent="0">
              <a:buNone/>
            </a:pPr>
            <a:r>
              <a:rPr lang="ru-RU" sz="2000" dirty="0" smtClean="0"/>
              <a:t>инвестиционного </a:t>
            </a:r>
            <a:r>
              <a:rPr lang="ru-RU" sz="2000" dirty="0" smtClean="0"/>
              <a:t>фонда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2356" y="3789040"/>
            <a:ext cx="431346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692696"/>
            <a:ext cx="4211960" cy="61653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Люксембурге самый высокий в Европе процент мобильных телефонов на душу населения (151.7 на 100 человек, данные 2006 года).</a:t>
            </a:r>
          </a:p>
          <a:p>
            <a:r>
              <a:rPr lang="ru-RU" sz="2000" dirty="0" smtClean="0"/>
              <a:t>В Люксембурге есть маленькая улочка, которая носит название: «Там, где варят </a:t>
            </a:r>
            <a:r>
              <a:rPr lang="ru-RU" sz="2000" dirty="0" err="1" smtClean="0"/>
              <a:t>Мозельское</a:t>
            </a:r>
            <a:r>
              <a:rPr lang="ru-RU" sz="2000" dirty="0" smtClean="0"/>
              <a:t> пиво».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ачество образования в Люксембурге </a:t>
            </a:r>
            <a:r>
              <a:rPr lang="ru-RU" sz="2000" dirty="0" smtClean="0"/>
              <a:t>– одно из наивысших в мире</a:t>
            </a:r>
          </a:p>
          <a:p>
            <a:r>
              <a:rPr lang="ru-RU" sz="2000" dirty="0" smtClean="0"/>
              <a:t>Основные развитые отрасли в Люксембурге банковское дело и финансы.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Люксембурге есть Национальная ассоциация</a:t>
            </a:r>
          </a:p>
          <a:p>
            <a:pPr>
              <a:buNone/>
            </a:pPr>
            <a:r>
              <a:rPr lang="ru-RU" sz="2000" dirty="0" smtClean="0"/>
              <a:t> музыки (LGDA) и консерватория. 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5969"/>
            <a:ext cx="4564881" cy="607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620688"/>
            <a:ext cx="4644008" cy="62373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 smtClean="0"/>
              <a:t>Великом герцогстве Люксембург начисляется самый высокий минимальный оклад во всем мире. Сумма составляет 1642 евро и постоянно увеличивается!</a:t>
            </a:r>
          </a:p>
          <a:p>
            <a:r>
              <a:rPr lang="ru-RU" sz="2000" dirty="0" smtClean="0"/>
              <a:t>Под </a:t>
            </a:r>
            <a:r>
              <a:rPr lang="ru-RU" sz="2000" dirty="0" smtClean="0"/>
              <a:t>крепостями столицы Люксембурга проходят скрытые подземные ходы, длина которых составляет более 21 км</a:t>
            </a:r>
          </a:p>
          <a:p>
            <a:r>
              <a:rPr lang="ru-RU" sz="2000" dirty="0" smtClean="0"/>
              <a:t>На территории Люксембурга работает самая</a:t>
            </a:r>
          </a:p>
          <a:p>
            <a:pPr>
              <a:buNone/>
            </a:pPr>
            <a:r>
              <a:rPr lang="ru-RU" sz="2000" dirty="0" smtClean="0"/>
              <a:t> большая в Европе телерадиокомпания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4297660" cy="42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3200" dirty="0" smtClean="0"/>
              <a:t>                                                           </a:t>
            </a:r>
            <a:r>
              <a:rPr lang="ru-RU" sz="2000" smtClean="0"/>
              <a:t>Айда </a:t>
            </a:r>
            <a:r>
              <a:rPr lang="ru-RU" sz="2000" dirty="0" smtClean="0"/>
              <a:t>в Люксембург! ;)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400600" cy="35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297</TotalTime>
  <Words>432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 Великое герцогство Люксембург</vt:lpstr>
      <vt:lpstr>Общие данные</vt:lpstr>
      <vt:lpstr>Факты о Люксембурге</vt:lpstr>
      <vt:lpstr>Маленькая Швейцария</vt:lpstr>
      <vt:lpstr>Особенности Люксембурга</vt:lpstr>
      <vt:lpstr>Интересные факты</vt:lpstr>
      <vt:lpstr>Интересные факты</vt:lpstr>
      <vt:lpstr> Спасибо за внимание!                                                                       Айда в Люксембург! ;)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Великое герцогство люксембург</dc:title>
  <dc:creator>Ashkaari</dc:creator>
  <cp:lastModifiedBy>Учитель</cp:lastModifiedBy>
  <cp:revision>27</cp:revision>
  <dcterms:created xsi:type="dcterms:W3CDTF">2011-12-03T09:49:24Z</dcterms:created>
  <dcterms:modified xsi:type="dcterms:W3CDTF">2012-02-02T12:29:10Z</dcterms:modified>
</cp:coreProperties>
</file>