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67" r:id="rId4"/>
    <p:sldId id="26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4624" autoAdjust="0"/>
  </p:normalViewPr>
  <p:slideViewPr>
    <p:cSldViewPr>
      <p:cViewPr>
        <p:scale>
          <a:sx n="75" d="100"/>
          <a:sy n="75" d="100"/>
        </p:scale>
        <p:origin x="-101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AA0AF-744C-4036-B497-038027A405F7}" type="datetimeFigureOut">
              <a:rPr lang="ru-RU" smtClean="0"/>
              <a:pPr/>
              <a:t>02.02.2012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A5B74-8980-4F4D-B647-37B52B4C5D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AA0AF-744C-4036-B497-038027A405F7}" type="datetimeFigureOut">
              <a:rPr lang="ru-RU" smtClean="0"/>
              <a:pPr/>
              <a:t>02.02.2012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A5B74-8980-4F4D-B647-37B52B4C5D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AA0AF-744C-4036-B497-038027A405F7}" type="datetimeFigureOut">
              <a:rPr lang="ru-RU" smtClean="0"/>
              <a:pPr/>
              <a:t>02.02.2012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A5B74-8980-4F4D-B647-37B52B4C5D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AA0AF-744C-4036-B497-038027A405F7}" type="datetimeFigureOut">
              <a:rPr lang="ru-RU" smtClean="0"/>
              <a:pPr/>
              <a:t>02.02.2012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A5B74-8980-4F4D-B647-37B52B4C5D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AA0AF-744C-4036-B497-038027A405F7}" type="datetimeFigureOut">
              <a:rPr lang="ru-RU" smtClean="0"/>
              <a:pPr/>
              <a:t>02.02.2012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A5B74-8980-4F4D-B647-37B52B4C5D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AA0AF-744C-4036-B497-038027A405F7}" type="datetimeFigureOut">
              <a:rPr lang="ru-RU" smtClean="0"/>
              <a:pPr/>
              <a:t>02.02.2012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A5B74-8980-4F4D-B647-37B52B4C5D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AA0AF-744C-4036-B497-038027A405F7}" type="datetimeFigureOut">
              <a:rPr lang="ru-RU" smtClean="0"/>
              <a:pPr/>
              <a:t>02.02.2012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A5B74-8980-4F4D-B647-37B52B4C5D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AA0AF-744C-4036-B497-038027A405F7}" type="datetimeFigureOut">
              <a:rPr lang="ru-RU" smtClean="0"/>
              <a:pPr/>
              <a:t>02.02.2012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A5B74-8980-4F4D-B647-37B52B4C5D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AA0AF-744C-4036-B497-038027A405F7}" type="datetimeFigureOut">
              <a:rPr lang="ru-RU" smtClean="0"/>
              <a:pPr/>
              <a:t>02.02.2012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A5B74-8980-4F4D-B647-37B52B4C5D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AA0AF-744C-4036-B497-038027A405F7}" type="datetimeFigureOut">
              <a:rPr lang="ru-RU" smtClean="0"/>
              <a:pPr/>
              <a:t>02.02.2012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A5B74-8980-4F4D-B647-37B52B4C5D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AA0AF-744C-4036-B497-038027A405F7}" type="datetimeFigureOut">
              <a:rPr lang="ru-RU" smtClean="0"/>
              <a:pPr/>
              <a:t>02.02.2012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8FA5B74-8980-4F4D-B647-37B52B4C5D7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7DAA0AF-744C-4036-B497-038027A405F7}" type="datetimeFigureOut">
              <a:rPr lang="ru-RU" smtClean="0"/>
              <a:pPr/>
              <a:t>02.02.2012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8FA5B74-8980-4F4D-B647-37B52B4C5D7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276872"/>
            <a:ext cx="7927032" cy="5688632"/>
          </a:xfrm>
        </p:spPr>
        <p:txBody>
          <a:bodyPr>
            <a:noAutofit/>
          </a:bodyPr>
          <a:lstStyle/>
          <a:p>
            <a:r>
              <a:rPr lang="ru-RU" sz="13800" dirty="0" smtClean="0"/>
              <a:t/>
            </a:r>
            <a:br>
              <a:rPr lang="ru-RU" sz="13800" dirty="0" smtClean="0"/>
            </a:br>
            <a:r>
              <a:rPr lang="ru-RU" sz="13800" dirty="0" smtClean="0"/>
              <a:t/>
            </a:r>
            <a:br>
              <a:rPr lang="ru-RU" sz="13800" dirty="0" smtClean="0"/>
            </a:br>
            <a:r>
              <a:rPr lang="ru-RU" sz="13800" dirty="0" smtClean="0"/>
              <a:t/>
            </a:r>
            <a:br>
              <a:rPr lang="ru-RU" sz="13800" dirty="0" smtClean="0"/>
            </a:br>
            <a:r>
              <a:rPr lang="ru-RU" sz="13800" dirty="0" smtClean="0"/>
              <a:t/>
            </a:r>
            <a:br>
              <a:rPr lang="ru-RU" sz="13800" dirty="0" smtClean="0"/>
            </a:br>
            <a:r>
              <a:rPr lang="ru-RU" sz="13800" dirty="0" smtClean="0"/>
              <a:t>Андорра-</a:t>
            </a:r>
            <a:br>
              <a:rPr lang="ru-RU" sz="13800" dirty="0" smtClean="0"/>
            </a:br>
            <a:r>
              <a:rPr lang="ru-RU" sz="6600" dirty="0" smtClean="0"/>
              <a:t>одно из карликовых государств Европы</a:t>
            </a:r>
            <a:r>
              <a:rPr lang="ru-RU" sz="13800" dirty="0" smtClean="0"/>
              <a:t/>
            </a:r>
            <a:br>
              <a:rPr lang="ru-RU" sz="13800" dirty="0" smtClean="0"/>
            </a:br>
            <a:endParaRPr lang="ru-RU" sz="13800" dirty="0"/>
          </a:p>
        </p:txBody>
      </p:sp>
      <p:pic>
        <p:nvPicPr>
          <p:cNvPr id="8194" name="Picture 2" descr="C:\Users\admin\Desktop\Андорра\andorr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2232248" cy="223224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3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3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5832648" cy="1362456"/>
          </a:xfrm>
        </p:spPr>
        <p:txBody>
          <a:bodyPr/>
          <a:lstStyle/>
          <a:p>
            <a:r>
              <a:rPr lang="ru-RU" sz="6000" dirty="0" smtClean="0"/>
              <a:t>        </a:t>
            </a:r>
            <a:r>
              <a:rPr lang="ru-RU" sz="6600" dirty="0" smtClean="0"/>
              <a:t>Растительность</a:t>
            </a:r>
            <a:endParaRPr lang="ru-RU" sz="6000" dirty="0"/>
          </a:p>
        </p:txBody>
      </p:sp>
      <p:pic>
        <p:nvPicPr>
          <p:cNvPr id="6146" name="Picture 2" descr="C:\Users\admin\Desktop\Андорра\216b825fc377.jpg"/>
          <p:cNvPicPr>
            <a:picLocks noChangeAspect="1" noChangeArrowheads="1"/>
          </p:cNvPicPr>
          <p:nvPr/>
        </p:nvPicPr>
        <p:blipFill>
          <a:blip r:embed="rId2" cstate="print"/>
          <a:srcRect l="5512" t="1772" r="3150" b="1772"/>
          <a:stretch>
            <a:fillRect/>
          </a:stretch>
        </p:blipFill>
        <p:spPr bwMode="auto">
          <a:xfrm>
            <a:off x="395536" y="1484784"/>
            <a:ext cx="3600400" cy="50697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4" descr="C:\Users\admin\Desktop\Андорра\0_1491e_d92c927b_L.jpeg"/>
          <p:cNvPicPr>
            <a:picLocks noChangeAspect="1" noChangeArrowheads="1"/>
          </p:cNvPicPr>
          <p:nvPr/>
        </p:nvPicPr>
        <p:blipFill>
          <a:blip r:embed="rId3" cstate="print"/>
          <a:srcRect l="5605" t="22677" r="3203" b="2268"/>
          <a:stretch>
            <a:fillRect/>
          </a:stretch>
        </p:blipFill>
        <p:spPr bwMode="auto">
          <a:xfrm>
            <a:off x="4499992" y="1412776"/>
            <a:ext cx="4387922" cy="51011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8352"/>
            <a:ext cx="7772400" cy="1362456"/>
          </a:xfrm>
        </p:spPr>
        <p:txBody>
          <a:bodyPr/>
          <a:lstStyle/>
          <a:p>
            <a:r>
              <a:rPr lang="ru-RU" sz="6600" dirty="0" smtClean="0"/>
              <a:t>Животный мир</a:t>
            </a:r>
            <a:endParaRPr lang="ru-RU" sz="6600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530352" y="4869160"/>
            <a:ext cx="8215484" cy="1872208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dirty="0" smtClean="0">
                <a:latin typeface="Calibri" pitchFamily="34" charset="0"/>
                <a:cs typeface="Calibri" pitchFamily="34" charset="0"/>
              </a:rPr>
              <a:t>                                                                                                                    Крот                                                                                                                                                          </a:t>
            </a:r>
          </a:p>
          <a:p>
            <a:endParaRPr lang="ru-RU" dirty="0">
              <a:latin typeface="Calibri" pitchFamily="34" charset="0"/>
              <a:cs typeface="Calibri" pitchFamily="34" charset="0"/>
            </a:endParaRPr>
          </a:p>
          <a:p>
            <a:r>
              <a:rPr lang="ru-RU" dirty="0" smtClean="0">
                <a:latin typeface="Calibri" pitchFamily="34" charset="0"/>
                <a:cs typeface="Calibri" pitchFamily="34" charset="0"/>
              </a:rPr>
              <a:t>Королевский</a:t>
            </a:r>
            <a:r>
              <a:rPr lang="ru-RU" dirty="0" smtClean="0"/>
              <a:t> орел</a:t>
            </a:r>
            <a:endParaRPr lang="ru-RU" dirty="0"/>
          </a:p>
        </p:txBody>
      </p:sp>
      <p:pic>
        <p:nvPicPr>
          <p:cNvPr id="7170" name="Picture 2" descr="C:\Users\admin\Desktop\Андорра\file47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2060848"/>
            <a:ext cx="5037932" cy="33687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1" name="Picture 3" descr="C:\Users\admin\Desktop\Андорра\0_64d5_795abc0c_XL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700808"/>
            <a:ext cx="3074194" cy="4614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930080" cy="3696440"/>
          </a:xfrm>
        </p:spPr>
        <p:txBody>
          <a:bodyPr/>
          <a:lstStyle/>
          <a:p>
            <a:r>
              <a:rPr lang="ru-RU" sz="11500" dirty="0" smtClean="0"/>
              <a:t>НАСЕЛЕНИЕ </a:t>
            </a:r>
            <a:br>
              <a:rPr lang="ru-RU" sz="11500" dirty="0" smtClean="0"/>
            </a:br>
            <a:r>
              <a:rPr lang="ru-RU" sz="11500" dirty="0" smtClean="0"/>
              <a:t>АНДОРРЫ</a:t>
            </a:r>
            <a:endParaRPr lang="ru-RU" sz="115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1268760"/>
            <a:ext cx="7870704" cy="2945616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sz="4400" dirty="0" smtClean="0"/>
              <a:t>• Оценка (</a:t>
            </a:r>
            <a:r>
              <a:rPr lang="ru-RU" sz="4000" dirty="0" smtClean="0"/>
              <a:t>2010</a:t>
            </a:r>
            <a:r>
              <a:rPr lang="ru-RU" sz="4400" dirty="0" smtClean="0"/>
              <a:t>) </a:t>
            </a:r>
            <a:r>
              <a:rPr lang="ru-RU" sz="6000" b="1" i="1" dirty="0" smtClean="0"/>
              <a:t>91 023  </a:t>
            </a:r>
            <a:r>
              <a:rPr lang="ru-RU" sz="4400" dirty="0" smtClean="0"/>
              <a:t>чел. (194-е место) </a:t>
            </a:r>
          </a:p>
          <a:p>
            <a:r>
              <a:rPr lang="ru-RU" sz="4400" dirty="0" smtClean="0"/>
              <a:t> • Плотность: </a:t>
            </a:r>
            <a:r>
              <a:rPr lang="ru-RU" sz="5400" b="1" dirty="0" smtClean="0"/>
              <a:t>180 чел./км²</a:t>
            </a:r>
            <a:endParaRPr lang="ru-RU" sz="5400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body" idx="1"/>
          </p:nvPr>
        </p:nvSpPr>
        <p:spPr>
          <a:xfrm>
            <a:off x="530352" y="1052736"/>
            <a:ext cx="7858072" cy="4176464"/>
          </a:xfrm>
        </p:spPr>
        <p:txBody>
          <a:bodyPr>
            <a:normAutofit fontScale="25000" lnSpcReduction="20000"/>
          </a:bodyPr>
          <a:lstStyle/>
          <a:p>
            <a:r>
              <a:rPr lang="ru-RU" sz="17600" b="1" i="1" dirty="0" smtClean="0"/>
              <a:t>Этнические группы Андорры:</a:t>
            </a:r>
          </a:p>
          <a:p>
            <a:pPr>
              <a:buFont typeface="Arial" pitchFamily="34" charset="0"/>
              <a:buChar char="•"/>
            </a:pPr>
            <a:r>
              <a:rPr lang="ru-RU" sz="14400" b="1" u="sng" dirty="0" smtClean="0"/>
              <a:t>андоррцы</a:t>
            </a:r>
            <a:r>
              <a:rPr lang="ru-RU" sz="12800" b="1" dirty="0" smtClean="0"/>
              <a:t> — около </a:t>
            </a:r>
            <a:r>
              <a:rPr lang="ru-RU" sz="17600" b="1" i="1" dirty="0" smtClean="0"/>
              <a:t>33%</a:t>
            </a:r>
            <a:r>
              <a:rPr lang="ru-RU" sz="12800" b="1" i="1" dirty="0" smtClean="0"/>
              <a:t>,</a:t>
            </a:r>
          </a:p>
          <a:p>
            <a:pPr>
              <a:buFont typeface="Arial" pitchFamily="34" charset="0"/>
              <a:buChar char="•"/>
            </a:pPr>
            <a:r>
              <a:rPr lang="ru-RU" sz="12800" b="1" dirty="0" smtClean="0"/>
              <a:t> испанцы (43%),</a:t>
            </a:r>
          </a:p>
          <a:p>
            <a:pPr>
              <a:buFont typeface="Arial" pitchFamily="34" charset="0"/>
              <a:buChar char="•"/>
            </a:pPr>
            <a:r>
              <a:rPr lang="ru-RU" sz="12800" b="1" dirty="0" smtClean="0"/>
              <a:t>португальцы (11%),</a:t>
            </a:r>
          </a:p>
          <a:p>
            <a:pPr>
              <a:buFont typeface="Arial" pitchFamily="34" charset="0"/>
              <a:buChar char="•"/>
            </a:pPr>
            <a:r>
              <a:rPr lang="ru-RU" sz="12800" b="1" dirty="0" smtClean="0"/>
              <a:t> французы (7%)</a:t>
            </a:r>
          </a:p>
          <a:p>
            <a:pPr>
              <a:buFont typeface="Arial" pitchFamily="34" charset="0"/>
              <a:buChar char="•"/>
            </a:pPr>
            <a:r>
              <a:rPr lang="ru-RU" sz="12800" b="1" dirty="0" smtClean="0"/>
              <a:t> и другие (6%)</a:t>
            </a:r>
            <a:endParaRPr lang="ru-RU" b="1" i="1" dirty="0" smtClean="0"/>
          </a:p>
          <a:p>
            <a:r>
              <a:rPr lang="ru-RU" dirty="0" smtClean="0"/>
              <a:t> </a:t>
            </a:r>
            <a:endParaRPr lang="ru-RU" b="1" dirty="0" smtClean="0"/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1772816"/>
            <a:ext cx="8136904" cy="3168352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Государственный язык Андорры:</a:t>
            </a:r>
          </a:p>
          <a:p>
            <a:r>
              <a:rPr lang="ru-RU" dirty="0" smtClean="0"/>
              <a:t> </a:t>
            </a:r>
            <a:r>
              <a:rPr lang="ru-RU" sz="3500" b="1" i="1" u="sng" dirty="0" smtClean="0"/>
              <a:t>Каталанский</a:t>
            </a:r>
            <a:r>
              <a:rPr lang="ru-RU" sz="3500" b="1" i="1" dirty="0" smtClean="0"/>
              <a:t> (официальный). </a:t>
            </a:r>
            <a:endParaRPr lang="ru-RU" b="1" i="1" dirty="0" smtClean="0"/>
          </a:p>
          <a:p>
            <a:r>
              <a:rPr lang="ru-RU" sz="3200" dirty="0" smtClean="0"/>
              <a:t>Наравне с ним используются испанский, французский, португальский, кастильский.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7200800" cy="1656184"/>
          </a:xfrm>
        </p:spPr>
        <p:txBody>
          <a:bodyPr/>
          <a:lstStyle/>
          <a:p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sz="6600" b="0" dirty="0" smtClean="0"/>
              <a:t>Религия в Андорре: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1340768"/>
            <a:ext cx="7772400" cy="1509712"/>
          </a:xfrm>
        </p:spPr>
        <p:txBody>
          <a:bodyPr>
            <a:noAutofit/>
          </a:bodyPr>
          <a:lstStyle/>
          <a:p>
            <a:r>
              <a:rPr lang="ru-RU" sz="4400" dirty="0" smtClean="0"/>
              <a:t>Большинство жителей Андорры — католики. </a:t>
            </a:r>
          </a:p>
          <a:p>
            <a:r>
              <a:rPr lang="ru-RU" sz="2400" dirty="0" smtClean="0"/>
              <a:t> </a:t>
            </a:r>
          </a:p>
          <a:p>
            <a:endParaRPr lang="ru-RU" sz="2400" dirty="0"/>
          </a:p>
        </p:txBody>
      </p:sp>
      <p:pic>
        <p:nvPicPr>
          <p:cNvPr id="10242" name="Picture 2" descr="C:\Users\admin\Desktop\Андорра\flickr-2884970755-hd11.jpg"/>
          <p:cNvPicPr>
            <a:picLocks noChangeAspect="1" noChangeArrowheads="1"/>
          </p:cNvPicPr>
          <p:nvPr/>
        </p:nvPicPr>
        <p:blipFill>
          <a:blip r:embed="rId2" cstate="print"/>
          <a:srcRect b="7699"/>
          <a:stretch>
            <a:fillRect/>
          </a:stretch>
        </p:blipFill>
        <p:spPr bwMode="auto">
          <a:xfrm>
            <a:off x="1763688" y="2564904"/>
            <a:ext cx="5243119" cy="41251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772816"/>
            <a:ext cx="8496944" cy="2082536"/>
          </a:xfrm>
        </p:spPr>
        <p:txBody>
          <a:bodyPr/>
          <a:lstStyle/>
          <a:p>
            <a:r>
              <a:rPr lang="ru-RU" sz="11500" dirty="0" smtClean="0"/>
              <a:t>ЭКОНОМИКА</a:t>
            </a:r>
            <a:endParaRPr lang="ru-RU" sz="115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260648"/>
            <a:ext cx="3600400" cy="3597944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Экономика страны базируется на туристической отрасли. Андорру ежегодно посещают  11,6 </a:t>
            </a:r>
            <a:r>
              <a:rPr lang="ru-RU" sz="2800" b="1" dirty="0" err="1" smtClean="0"/>
              <a:t>млн</a:t>
            </a:r>
            <a:r>
              <a:rPr lang="ru-RU" sz="2800" b="1" dirty="0" smtClean="0"/>
              <a:t> туристов. </a:t>
            </a:r>
            <a:endParaRPr lang="ru-RU" sz="2800" dirty="0"/>
          </a:p>
        </p:txBody>
      </p:sp>
      <p:pic>
        <p:nvPicPr>
          <p:cNvPr id="1026" name="Picture 2" descr="C:\Users\admin\Desktop\Андорра\an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429000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admin\Desktop\Андорра\imgs9lo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188640"/>
            <a:ext cx="4896544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789040"/>
            <a:ext cx="3192016" cy="2447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484784"/>
            <a:ext cx="4833736" cy="1362456"/>
          </a:xfrm>
        </p:spPr>
        <p:txBody>
          <a:bodyPr/>
          <a:lstStyle/>
          <a:p>
            <a:r>
              <a:rPr lang="ru-RU" sz="6600" dirty="0" smtClean="0"/>
              <a:t>Транспорт</a:t>
            </a:r>
            <a:endParaRPr lang="ru-RU" sz="6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3717032"/>
            <a:ext cx="7714056" cy="2308512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dirty="0" smtClean="0"/>
              <a:t>Протяженность дорожной сети Андорры составляет 279 км, из которых 76 км не имеют твердого покрытия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В Андорре нет аэропортов и железных дорог.</a:t>
            </a:r>
            <a:endParaRPr lang="ru-RU" sz="2800" dirty="0"/>
          </a:p>
        </p:txBody>
      </p:sp>
      <p:pic>
        <p:nvPicPr>
          <p:cNvPr id="11266" name="Picture 2" descr="C:\Users\admin\Desktop\Андорра\e95d1768d6.png"/>
          <p:cNvPicPr>
            <a:picLocks noChangeAspect="1" noChangeArrowheads="1"/>
          </p:cNvPicPr>
          <p:nvPr/>
        </p:nvPicPr>
        <p:blipFill>
          <a:blip r:embed="rId2" cstate="print"/>
          <a:srcRect l="4001" t="2048" r="3334" b="3686"/>
          <a:stretch>
            <a:fillRect/>
          </a:stretch>
        </p:blipFill>
        <p:spPr bwMode="auto">
          <a:xfrm>
            <a:off x="4499992" y="332656"/>
            <a:ext cx="4036380" cy="33430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7772400" cy="1362456"/>
          </a:xfrm>
        </p:spPr>
        <p:txBody>
          <a:bodyPr/>
          <a:lstStyle/>
          <a:p>
            <a:r>
              <a:rPr lang="ru-RU" dirty="0" smtClean="0"/>
              <a:t>Общая площадь-468 км²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1412776"/>
            <a:ext cx="7772400" cy="2668552"/>
          </a:xfrm>
        </p:spPr>
        <p:txBody>
          <a:bodyPr>
            <a:normAutofit/>
          </a:bodyPr>
          <a:lstStyle/>
          <a:p>
            <a:r>
              <a:rPr lang="ru-RU" sz="3000" dirty="0" smtClean="0"/>
              <a:t>Андорра превышает по размеру только</a:t>
            </a:r>
          </a:p>
          <a:p>
            <a:pPr>
              <a:buFont typeface="Arial" pitchFamily="34" charset="0"/>
              <a:buChar char="•"/>
            </a:pPr>
            <a:r>
              <a:rPr lang="ru-RU" sz="3000" dirty="0" smtClean="0"/>
              <a:t>Монако</a:t>
            </a:r>
          </a:p>
          <a:p>
            <a:pPr>
              <a:buFont typeface="Arial" pitchFamily="34" charset="0"/>
              <a:buChar char="•"/>
            </a:pPr>
            <a:r>
              <a:rPr lang="ru-RU" sz="3000" dirty="0" smtClean="0"/>
              <a:t>Сан-Марино</a:t>
            </a:r>
          </a:p>
          <a:p>
            <a:pPr>
              <a:buFont typeface="Arial" pitchFamily="34" charset="0"/>
              <a:buChar char="•"/>
            </a:pPr>
            <a:r>
              <a:rPr lang="ru-RU" sz="3000" dirty="0" smtClean="0"/>
              <a:t>Лихтенштейн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050" name="Picture 2" descr="C:\Users\admin\Desktop\Андорра\andorra_small_map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1988840"/>
            <a:ext cx="5544616" cy="460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002088" cy="1698464"/>
          </a:xfrm>
        </p:spPr>
        <p:txBody>
          <a:bodyPr/>
          <a:lstStyle/>
          <a:p>
            <a:r>
              <a:rPr lang="ru-RU" sz="9600" dirty="0" smtClean="0"/>
              <a:t>ОБЩЕСТВО</a:t>
            </a:r>
            <a:endParaRPr lang="ru-RU" sz="9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2204864"/>
            <a:ext cx="7714056" cy="3316624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Вооруженные силы в Андорре отсутствуют; за оборону ответственны Франция и Испания.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Однако все граждане имеют право носить оружие и при необходимости могут быть мобилизованы.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В стране всего несколько десятков полицейских</a:t>
            </a:r>
            <a:endParaRPr lang="ru-RU" dirty="0"/>
          </a:p>
        </p:txBody>
      </p:sp>
      <p:pic>
        <p:nvPicPr>
          <p:cNvPr id="12290" name="Picture 2" descr="C:\Users\admin\Desktop\Андорра\88cc32755a9741f0-original.jpg"/>
          <p:cNvPicPr>
            <a:picLocks noChangeAspect="1" noChangeArrowheads="1"/>
          </p:cNvPicPr>
          <p:nvPr/>
        </p:nvPicPr>
        <p:blipFill>
          <a:blip r:embed="rId2" cstate="print"/>
          <a:srcRect t="17848" b="20997"/>
          <a:stretch>
            <a:fillRect/>
          </a:stretch>
        </p:blipFill>
        <p:spPr bwMode="auto">
          <a:xfrm>
            <a:off x="2483768" y="4293096"/>
            <a:ext cx="5264894" cy="23181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548680"/>
            <a:ext cx="7992888" cy="1872208"/>
          </a:xfrm>
        </p:spPr>
        <p:txBody>
          <a:bodyPr>
            <a:noAutofit/>
          </a:bodyPr>
          <a:lstStyle/>
          <a:p>
            <a:r>
              <a:rPr lang="ru-RU" sz="3200" dirty="0" smtClean="0"/>
              <a:t>Средняя продолжительность жизни в Андорре на сегодняшний день одна из самых высоких в мире и составляет приблизительно 83 года.</a:t>
            </a:r>
          </a:p>
          <a:p>
            <a:r>
              <a:rPr lang="ru-RU" sz="2400" dirty="0" smtClean="0"/>
              <a:t> </a:t>
            </a:r>
          </a:p>
          <a:p>
            <a:endParaRPr lang="ru-RU" sz="2400" dirty="0"/>
          </a:p>
        </p:txBody>
      </p:sp>
      <p:pic>
        <p:nvPicPr>
          <p:cNvPr id="13314" name="Picture 2" descr="C:\Users\admin\Desktop\Андорра\0011432109d20c7d81131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6350" y="2830420"/>
            <a:ext cx="5167858" cy="34417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136904" cy="1800200"/>
          </a:xfrm>
        </p:spPr>
        <p:txBody>
          <a:bodyPr/>
          <a:lstStyle/>
          <a:p>
            <a:r>
              <a:rPr lang="ru-RU" sz="6600" dirty="0" smtClean="0"/>
              <a:t>Административное                  деление</a:t>
            </a:r>
            <a:endParaRPr lang="ru-RU" sz="6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348880"/>
            <a:ext cx="7786064" cy="4176464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Андорра разделена на 7 </a:t>
            </a:r>
            <a:r>
              <a:rPr lang="ru-RU" sz="2800" b="1" dirty="0" err="1" smtClean="0"/>
              <a:t>паррокий</a:t>
            </a:r>
            <a:r>
              <a:rPr lang="ru-RU" sz="2800" b="1" dirty="0" smtClean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ru-RU" dirty="0" err="1" smtClean="0"/>
              <a:t>Андорра-ла-Велья</a:t>
            </a:r>
            <a:r>
              <a:rPr lang="ru-RU" dirty="0" smtClean="0"/>
              <a:t> (</a:t>
            </a:r>
            <a:r>
              <a:rPr lang="ru-RU" dirty="0" err="1" smtClean="0"/>
              <a:t>Andorra</a:t>
            </a:r>
            <a:r>
              <a:rPr lang="ru-RU" dirty="0" smtClean="0"/>
              <a:t> </a:t>
            </a:r>
            <a:r>
              <a:rPr lang="ru-RU" dirty="0" err="1" smtClean="0"/>
              <a:t>la</a:t>
            </a:r>
            <a:r>
              <a:rPr lang="ru-RU" dirty="0" smtClean="0"/>
              <a:t> </a:t>
            </a:r>
            <a:r>
              <a:rPr lang="ru-RU" dirty="0" err="1" smtClean="0"/>
              <a:t>Vella</a:t>
            </a:r>
            <a:r>
              <a:rPr lang="ru-RU" dirty="0" smtClean="0"/>
              <a:t>),</a:t>
            </a:r>
          </a:p>
          <a:p>
            <a:pPr>
              <a:buFont typeface="Arial" pitchFamily="34" charset="0"/>
              <a:buChar char="•"/>
            </a:pPr>
            <a:r>
              <a:rPr lang="ru-RU" dirty="0" err="1" smtClean="0"/>
              <a:t>Канильо</a:t>
            </a:r>
            <a:r>
              <a:rPr lang="ru-RU" dirty="0" smtClean="0"/>
              <a:t> (</a:t>
            </a:r>
            <a:r>
              <a:rPr lang="ru-RU" dirty="0" err="1" smtClean="0"/>
              <a:t>Canillo</a:t>
            </a:r>
            <a:r>
              <a:rPr lang="ru-RU" dirty="0" smtClean="0"/>
              <a:t>),</a:t>
            </a:r>
          </a:p>
          <a:p>
            <a:pPr>
              <a:buFont typeface="Arial" pitchFamily="34" charset="0"/>
              <a:buChar char="•"/>
            </a:pPr>
            <a:r>
              <a:rPr lang="ru-RU" dirty="0" err="1" smtClean="0"/>
              <a:t>Ла-Массана</a:t>
            </a:r>
            <a:r>
              <a:rPr lang="ru-RU" dirty="0" smtClean="0"/>
              <a:t> (</a:t>
            </a:r>
            <a:r>
              <a:rPr lang="ru-RU" dirty="0" err="1" smtClean="0"/>
              <a:t>La</a:t>
            </a:r>
            <a:r>
              <a:rPr lang="ru-RU" dirty="0" smtClean="0"/>
              <a:t> </a:t>
            </a:r>
            <a:r>
              <a:rPr lang="ru-RU" dirty="0" err="1" smtClean="0"/>
              <a:t>Massana</a:t>
            </a:r>
            <a:r>
              <a:rPr lang="ru-RU" dirty="0" smtClean="0"/>
              <a:t>),</a:t>
            </a:r>
          </a:p>
          <a:p>
            <a:pPr>
              <a:buFont typeface="Arial" pitchFamily="34" charset="0"/>
              <a:buChar char="•"/>
            </a:pPr>
            <a:r>
              <a:rPr lang="ru-RU" dirty="0" err="1" smtClean="0"/>
              <a:t>Ордино</a:t>
            </a:r>
            <a:r>
              <a:rPr lang="ru-RU" dirty="0" smtClean="0"/>
              <a:t> (</a:t>
            </a:r>
            <a:r>
              <a:rPr lang="ru-RU" dirty="0" err="1" smtClean="0"/>
              <a:t>Ordino</a:t>
            </a:r>
            <a:r>
              <a:rPr lang="ru-RU" dirty="0" smtClean="0"/>
              <a:t>),</a:t>
            </a:r>
          </a:p>
          <a:p>
            <a:pPr>
              <a:buFont typeface="Arial" pitchFamily="34" charset="0"/>
              <a:buChar char="•"/>
            </a:pPr>
            <a:r>
              <a:rPr lang="ru-RU" dirty="0" err="1" smtClean="0"/>
              <a:t>Сант-Жулия-де-Лория</a:t>
            </a:r>
            <a:r>
              <a:rPr lang="ru-RU" dirty="0" smtClean="0"/>
              <a:t> (</a:t>
            </a:r>
            <a:r>
              <a:rPr lang="ru-RU" dirty="0" err="1" smtClean="0"/>
              <a:t>Sant</a:t>
            </a:r>
            <a:r>
              <a:rPr lang="ru-RU" dirty="0" smtClean="0"/>
              <a:t> </a:t>
            </a:r>
            <a:r>
              <a:rPr lang="ru-RU" dirty="0" err="1" smtClean="0"/>
              <a:t>Julià</a:t>
            </a:r>
            <a:r>
              <a:rPr lang="ru-RU" dirty="0" smtClean="0"/>
              <a:t> </a:t>
            </a:r>
            <a:r>
              <a:rPr lang="ru-RU" dirty="0" err="1" smtClean="0"/>
              <a:t>de</a:t>
            </a:r>
            <a:r>
              <a:rPr lang="ru-RU" dirty="0" smtClean="0"/>
              <a:t> </a:t>
            </a:r>
            <a:r>
              <a:rPr lang="ru-RU" dirty="0" err="1" smtClean="0"/>
              <a:t>Lòria</a:t>
            </a:r>
            <a:r>
              <a:rPr lang="ru-RU" dirty="0" smtClean="0"/>
              <a:t>),</a:t>
            </a:r>
          </a:p>
          <a:p>
            <a:pPr>
              <a:buFont typeface="Arial" pitchFamily="34" charset="0"/>
              <a:buChar char="•"/>
            </a:pPr>
            <a:r>
              <a:rPr lang="ru-RU" dirty="0" err="1" smtClean="0"/>
              <a:t>Энкамп</a:t>
            </a:r>
            <a:r>
              <a:rPr lang="ru-RU" dirty="0" smtClean="0"/>
              <a:t> (</a:t>
            </a:r>
            <a:r>
              <a:rPr lang="ru-RU" dirty="0" err="1" smtClean="0"/>
              <a:t>Encamp</a:t>
            </a:r>
            <a:r>
              <a:rPr lang="ru-RU" dirty="0" smtClean="0"/>
              <a:t>),</a:t>
            </a:r>
          </a:p>
          <a:p>
            <a:pPr>
              <a:buFont typeface="Arial" pitchFamily="34" charset="0"/>
              <a:buChar char="•"/>
            </a:pPr>
            <a:r>
              <a:rPr lang="ru-RU" dirty="0" err="1" smtClean="0"/>
              <a:t>Эскальдес-Энгордань</a:t>
            </a:r>
            <a:r>
              <a:rPr lang="ru-RU" dirty="0" smtClean="0"/>
              <a:t> (</a:t>
            </a:r>
            <a:r>
              <a:rPr lang="ru-RU" dirty="0" err="1" smtClean="0"/>
              <a:t>Escaldes-Engordany</a:t>
            </a:r>
            <a:r>
              <a:rPr lang="ru-RU" dirty="0" smtClean="0"/>
              <a:t>).</a:t>
            </a:r>
          </a:p>
          <a:p>
            <a:pPr>
              <a:buFont typeface="Arial" pitchFamily="34" charset="0"/>
              <a:buChar char="•"/>
            </a:pP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\Desktop\Андорра\Andor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19275" y="3113584"/>
            <a:ext cx="4624725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9" name="Picture 3" descr="C:\Users\admin\Desktop\Андорра\Andorra_parishes_nam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5275490" cy="443097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7704856" cy="2400296"/>
          </a:xfrm>
        </p:spPr>
        <p:txBody>
          <a:bodyPr/>
          <a:lstStyle/>
          <a:p>
            <a:r>
              <a:rPr lang="ru-RU" sz="7200" dirty="0" smtClean="0"/>
              <a:t>Столица- </a:t>
            </a:r>
            <a:br>
              <a:rPr lang="ru-RU" sz="7200" dirty="0" smtClean="0"/>
            </a:br>
            <a:r>
              <a:rPr lang="ru-RU" sz="7200" dirty="0" err="1" smtClean="0">
                <a:solidFill>
                  <a:srgbClr val="FFC000"/>
                </a:solidFill>
              </a:rPr>
              <a:t>Андорра-ла-Велья</a:t>
            </a:r>
            <a:endParaRPr lang="ru-RU" sz="7200" dirty="0">
              <a:solidFill>
                <a:srgbClr val="FFC000"/>
              </a:solidFill>
            </a:endParaRPr>
          </a:p>
        </p:txBody>
      </p:sp>
      <p:pic>
        <p:nvPicPr>
          <p:cNvPr id="2050" name="Picture 2" descr="C:\Users\admin\Desktop\Андорра\2138829611_f3d4e9545f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204864"/>
            <a:ext cx="6696744" cy="4466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04664"/>
            <a:ext cx="7488832" cy="4416520"/>
          </a:xfrm>
        </p:spPr>
        <p:txBody>
          <a:bodyPr/>
          <a:lstStyle/>
          <a:p>
            <a:r>
              <a:rPr lang="ru-RU" sz="11500" dirty="0" smtClean="0"/>
              <a:t>ПРИРОДА СТРАНЫ</a:t>
            </a:r>
            <a:endParaRPr lang="ru-RU" sz="115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404664"/>
            <a:ext cx="7786064" cy="3017624"/>
          </a:xfrm>
        </p:spPr>
        <p:txBody>
          <a:bodyPr>
            <a:noAutofit/>
          </a:bodyPr>
          <a:lstStyle/>
          <a:p>
            <a:r>
              <a:rPr lang="ru-RU" sz="4400" dirty="0" smtClean="0"/>
              <a:t>В рельефе преобладают высокие скалистые горы, разделенные узкими долинами</a:t>
            </a:r>
            <a:endParaRPr lang="ru-RU" sz="4400" dirty="0"/>
          </a:p>
        </p:txBody>
      </p:sp>
      <p:pic>
        <p:nvPicPr>
          <p:cNvPr id="3074" name="Picture 2" descr="C:\Users\admin\Desktop\Андорра\3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2348880"/>
            <a:ext cx="6048672" cy="4536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260648"/>
            <a:ext cx="7786064" cy="1793488"/>
          </a:xfrm>
        </p:spPr>
        <p:txBody>
          <a:bodyPr>
            <a:noAutofit/>
          </a:bodyPr>
          <a:lstStyle/>
          <a:p>
            <a:r>
              <a:rPr lang="ru-RU" sz="4400" dirty="0" smtClean="0"/>
              <a:t>На территории Андорры много горных озер ледникового происхождения</a:t>
            </a:r>
            <a:endParaRPr lang="ru-RU" sz="4400" dirty="0"/>
          </a:p>
        </p:txBody>
      </p:sp>
      <p:pic>
        <p:nvPicPr>
          <p:cNvPr id="4098" name="Picture 2" descr="C:\Users\admin\Desktop\Андорра\krome_togo_eto_gosudarstvo_yav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1" y="2204864"/>
            <a:ext cx="6582749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332656"/>
            <a:ext cx="8136904" cy="2441560"/>
          </a:xfrm>
        </p:spPr>
        <p:txBody>
          <a:bodyPr>
            <a:noAutofit/>
          </a:bodyPr>
          <a:lstStyle/>
          <a:p>
            <a:r>
              <a:rPr lang="ru-RU" sz="3600" dirty="0" smtClean="0"/>
              <a:t>Климат относительно суровый с прохладным сухим летом и холодной зимой с обильными снегопадами</a:t>
            </a:r>
            <a:endParaRPr lang="ru-RU" sz="3600" dirty="0"/>
          </a:p>
        </p:txBody>
      </p:sp>
      <p:pic>
        <p:nvPicPr>
          <p:cNvPr id="5122" name="Picture 2" descr="C:\Users\admin\Desktop\Андорра\dscn23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103862"/>
            <a:ext cx="6336704" cy="47541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178</TotalTime>
  <Words>270</Words>
  <Application>Microsoft Office PowerPoint</Application>
  <PresentationFormat>Экран (4:3)</PresentationFormat>
  <Paragraphs>55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Поток</vt:lpstr>
      <vt:lpstr>    Андорра- одно из карликовых государств Европы </vt:lpstr>
      <vt:lpstr>Общая площадь-468 км²</vt:lpstr>
      <vt:lpstr>Административное                  деление</vt:lpstr>
      <vt:lpstr>Презентация PowerPoint</vt:lpstr>
      <vt:lpstr>Столица-  Андорра-ла-Велья</vt:lpstr>
      <vt:lpstr>ПРИРОДА СТРАНЫ</vt:lpstr>
      <vt:lpstr>Презентация PowerPoint</vt:lpstr>
      <vt:lpstr>Презентация PowerPoint</vt:lpstr>
      <vt:lpstr>Презентация PowerPoint</vt:lpstr>
      <vt:lpstr>        Растительность</vt:lpstr>
      <vt:lpstr>Животный мир</vt:lpstr>
      <vt:lpstr>НАСЕЛЕНИЕ  АНДОРРЫ</vt:lpstr>
      <vt:lpstr>Презентация PowerPoint</vt:lpstr>
      <vt:lpstr>Презентация PowerPoint</vt:lpstr>
      <vt:lpstr>Презентация PowerPoint</vt:lpstr>
      <vt:lpstr>   Религия в Андорре: </vt:lpstr>
      <vt:lpstr>ЭКОНОМИКА</vt:lpstr>
      <vt:lpstr>Презентация PowerPoint</vt:lpstr>
      <vt:lpstr>Транспорт</vt:lpstr>
      <vt:lpstr>ОБЩЕСТВО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Андорра-</dc:title>
  <dc:creator>Анастасия</dc:creator>
  <cp:lastModifiedBy>HP</cp:lastModifiedBy>
  <cp:revision>19</cp:revision>
  <dcterms:created xsi:type="dcterms:W3CDTF">2012-01-28T15:18:44Z</dcterms:created>
  <dcterms:modified xsi:type="dcterms:W3CDTF">2012-02-02T18:39:36Z</dcterms:modified>
</cp:coreProperties>
</file>