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1" r:id="rId4"/>
    <p:sldId id="265" r:id="rId5"/>
    <p:sldId id="267" r:id="rId6"/>
    <p:sldId id="269" r:id="rId7"/>
    <p:sldId id="277" r:id="rId8"/>
    <p:sldId id="281" r:id="rId9"/>
    <p:sldId id="282" r:id="rId10"/>
    <p:sldId id="283" r:id="rId11"/>
    <p:sldId id="284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>
        <p:scale>
          <a:sx n="75" d="100"/>
          <a:sy n="75" d="100"/>
        </p:scale>
        <p:origin x="-1008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3FCF24-A0AC-4A82-BD43-EB414D73A320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D208CE-AA19-437D-9BFD-A492CB87C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E4685E-A2AE-4DFD-A44C-1FC431F5D64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14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18000"/>
                  </a:schemeClr>
                </a:gs>
                <a:gs pos="58000">
                  <a:schemeClr val="tx1"/>
                </a:gs>
                <a:gs pos="65000">
                  <a:schemeClr val="tx1"/>
                </a:gs>
                <a:gs pos="32000">
                  <a:schemeClr val="tx1"/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Picture 11" descr="PPP_SHIGH_TLE_Circuit_Wave2.png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096" y="-6096"/>
              <a:ext cx="9156192" cy="6870192"/>
            </a:xfrm>
            <a:prstGeom prst="rect">
              <a:avLst/>
            </a:prstGeom>
            <a:noFill/>
          </p:spPr>
        </p:pic>
        <p:sp>
          <p:nvSpPr>
            <p:cNvPr id="8" name="Rectangle 15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18000"/>
                  </a:schemeClr>
                </a:gs>
                <a:gs pos="58000">
                  <a:schemeClr val="tx1">
                    <a:alpha val="50000"/>
                  </a:schemeClr>
                </a:gs>
                <a:gs pos="65000">
                  <a:schemeClr val="tx1">
                    <a:alpha val="50000"/>
                  </a:schemeClr>
                </a:gs>
                <a:gs pos="32000">
                  <a:schemeClr val="tx1">
                    <a:alpha val="50000"/>
                  </a:scheme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Picture 10" descr="PPP_SHIGH_TLE_Circuit_Wave.png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6096" y="-6096"/>
              <a:ext cx="9156192" cy="6870192"/>
            </a:xfrm>
            <a:prstGeom prst="rect">
              <a:avLst/>
            </a:prstGeom>
            <a:noFill/>
          </p:spPr>
        </p:pic>
        <p:pic>
          <p:nvPicPr>
            <p:cNvPr id="10" name="Picture 6" descr="PPP_SHIGH_TLE_Circuit_Wave.png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6096" y="-6096"/>
              <a:ext cx="9156192" cy="6870192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0772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8382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10060CA-BFCA-4D1B-BA86-FB3B23E1C966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0F7E250-F4DA-4DD4-BC6D-995701CE6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A84CD-0A93-4C03-982E-7F1ECAEF8FFC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2096-3FBC-435D-9E72-F0276B372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286CC-E285-42DE-BE78-DF9F6E26EEAC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D9032-A8EC-4C6E-BA35-4F65DB645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F71E9-5E03-415D-A070-D743F7648D6D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0FE6A-57C3-4E59-8056-E656F30F9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ECE8F-751B-4632-93AD-2EEF827781E9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E7ABE-F75A-4DB3-983C-5D390345D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13"/>
            <p:cNvSpPr/>
            <p:nvPr userDrawn="1"/>
          </p:nvSpPr>
          <p:spPr>
            <a:xfrm>
              <a:off x="0" y="1371600"/>
              <a:ext cx="9144000" cy="5486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18000"/>
                  </a:schemeClr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Picture 10" descr="PPP_SHIGH_TXT_Circuit_Wave.pn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399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C08C3-3308-4911-9D62-1DDBF1AA9EBC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2F476-E58F-48B3-B228-4A69DBC4C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13"/>
            <p:cNvSpPr/>
            <p:nvPr userDrawn="1"/>
          </p:nvSpPr>
          <p:spPr>
            <a:xfrm>
              <a:off x="0" y="1371600"/>
              <a:ext cx="9144000" cy="5486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18000"/>
                  </a:schemeClr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Picture 10" descr="PPP_SHIGH_TXT_Circuit_Wave.pn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399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11"/>
          <p:cNvSpPr/>
          <p:nvPr userDrawn="1"/>
        </p:nvSpPr>
        <p:spPr>
          <a:xfrm>
            <a:off x="0" y="1447800"/>
            <a:ext cx="9144000" cy="5410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CF9F7-2A56-4FA2-BC1A-7EE9D3388F14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CC271-716B-492A-A3E3-F251A55C1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13"/>
            <p:cNvSpPr/>
            <p:nvPr userDrawn="1"/>
          </p:nvSpPr>
          <p:spPr>
            <a:xfrm>
              <a:off x="0" y="1371600"/>
              <a:ext cx="9144000" cy="5486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18000"/>
                  </a:schemeClr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Picture 10" descr="PPP_SHIGH_TXT_Circuit_Wave.pn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399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11"/>
          <p:cNvSpPr/>
          <p:nvPr userDrawn="1"/>
        </p:nvSpPr>
        <p:spPr>
          <a:xfrm>
            <a:off x="0" y="1447800"/>
            <a:ext cx="91440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41C37-5B3F-4AA4-BB43-6C5BEE1823B0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AD96A-74DC-4E7B-95F6-1F376C70C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96AC2-1ECC-401D-A3CB-07DA06F9798D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14F49-2848-43FC-96BA-A40E48AC6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16566-260B-41FA-8C31-FD52AC6FB1B8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BCC09-22D9-4FF1-957D-CB2D6EB01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6F3A-978D-466B-89D7-70EA63B0C6AA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0A6D4-1A13-47C8-92BA-E55C8877A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AAA1C-D2CD-4067-BA13-74E96A9B3711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3095A-5832-47BD-84C6-A332ABC2A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89A5C-5BBC-4FF9-961B-E6EEED6FBEAE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D4FBB-1EC2-4F75-BB12-4CB9B1509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76CBD2-7C15-4101-A62F-6563BEFFF846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4338C2-B89B-4FD2-85C1-DE6E182B9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5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" y="1189038"/>
            <a:ext cx="5340350" cy="5340350"/>
          </a:xfrm>
          <a:prstGeom prst="rect">
            <a:avLst/>
          </a:prstGeom>
          <a:noFill/>
        </p:spPr>
      </p:pic>
      <p:pic>
        <p:nvPicPr>
          <p:cNvPr id="2" name="Title 1"/>
          <p:cNvPicPr>
            <a:picLocks noGrp="1" noChangeArrowheads="1"/>
          </p:cNvPicPr>
          <p:nvPr>
            <p:ph type="ctr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536575" y="974725"/>
            <a:ext cx="8089900" cy="1725613"/>
          </a:xfr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9625" y="2781300"/>
            <a:ext cx="4176713" cy="2303463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Работу выполнила: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Махортова Евгения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студентка группы 393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СПО СПБКИТ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Преподаватель-консультант:</a:t>
            </a: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Венедиктова О.Н.</a:t>
            </a: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Матысик И.А</a:t>
            </a:r>
          </a:p>
        </p:txBody>
      </p:sp>
      <p:sp>
        <p:nvSpPr>
          <p:cNvPr id="16388" name="Subtitle 2"/>
          <p:cNvSpPr txBox="1">
            <a:spLocks/>
          </p:cNvSpPr>
          <p:nvPr/>
        </p:nvSpPr>
        <p:spPr bwMode="auto">
          <a:xfrm>
            <a:off x="2195513" y="5589588"/>
            <a:ext cx="5113337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000">
                <a:solidFill>
                  <a:schemeClr val="bg1"/>
                </a:solidFill>
                <a:cs typeface="Arial" charset="0"/>
              </a:rPr>
              <a:t>Санкт-Петербург</a:t>
            </a:r>
            <a:br>
              <a:rPr lang="ru-RU" sz="2000">
                <a:solidFill>
                  <a:schemeClr val="bg1"/>
                </a:solidFill>
                <a:cs typeface="Arial" charset="0"/>
              </a:rPr>
            </a:br>
            <a:r>
              <a:rPr lang="ru-RU" sz="2000">
                <a:solidFill>
                  <a:schemeClr val="bg1"/>
                </a:solidFill>
                <a:cs typeface="Arial" charset="0"/>
              </a:rPr>
              <a:t>2012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Заключение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2400" smtClean="0">
                <a:latin typeface="Arial" charset="0"/>
                <a:cs typeface="Arial" charset="0"/>
              </a:rPr>
              <a:t>Благодаря совершенным ошибкам мы приобретаем обратную связь, которая указывает на путь к успеху. Только ошибочные решения подталкивают нас сделать более удачную попытку. В конце концов, находится ценное созидательное решение. Натолкнуться на ошибку – не значит потерпеть провал, это означает сделать еще один шаг на пути к успеху.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352925"/>
            <a:ext cx="7156450" cy="213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Литература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>
          <a:xfrm>
            <a:off x="285750" y="1600200"/>
            <a:ext cx="8715375" cy="5114925"/>
          </a:xfrm>
        </p:spPr>
        <p:txBody>
          <a:bodyPr/>
          <a:lstStyle/>
          <a:p>
            <a:pPr>
              <a:defRPr/>
            </a:pP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http://www.infoniac.ru</a:t>
            </a:r>
          </a:p>
          <a:p>
            <a:pPr>
              <a:defRPr/>
            </a:pP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http://office.microsoft.com/ru-ru/visio-help/HA010357088.aspx</a:t>
            </a:r>
          </a:p>
          <a:p>
            <a:pPr>
              <a:defRPr/>
            </a:pP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http://www.codenet.ru/progr/vbasic/bit/Macros.php</a:t>
            </a:r>
          </a:p>
          <a:p>
            <a:pPr>
              <a:defRPr/>
            </a:pP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http://gtsoftware18rus.3dn.ru/publ/uroki/ccc/izuchenie_sintaksicheskikh_oshibok/3-1-0-149</a:t>
            </a:r>
          </a:p>
          <a:p>
            <a:pPr>
              <a:defRPr/>
            </a:pP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http://www.nosorogka.ru/microsoft-office-word</a:t>
            </a:r>
          </a:p>
          <a:p>
            <a:pPr>
              <a:defRPr/>
            </a:pP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http://x-files.org.ua/news.php?readmore=1414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(Рис.)</a:t>
            </a:r>
          </a:p>
          <a:p>
            <a:pPr>
              <a:defRPr/>
            </a:pP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http://finlarin.livejournal.com/41412.html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(Рис.)</a:t>
            </a:r>
          </a:p>
          <a:p>
            <a:pPr>
              <a:defRPr/>
            </a:pP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http://artofmanliness.com/2008/12/28/self-made-men/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(Рис.)</a:t>
            </a:r>
          </a:p>
          <a:p>
            <a:pPr>
              <a:defRPr/>
            </a:pP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http://noticias.latino.msn.com/salud/eeuu-muere-inventor-del-marcapasos-wilson-greatbatch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(Рис.)</a:t>
            </a:r>
          </a:p>
          <a:p>
            <a:pPr>
              <a:defRPr/>
            </a:pP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http://orapelednakash.wordpress.com/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(Рис.)</a:t>
            </a:r>
          </a:p>
          <a:p>
            <a:pPr>
              <a:defRPr/>
            </a:pP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http://blog.kp.ru/users/andrey_besshtanko/page5.shtml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(Рис.)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9650" y="-55563"/>
            <a:ext cx="2176463" cy="2176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4850" y="3736975"/>
            <a:ext cx="3432175" cy="30607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127250"/>
            <a:ext cx="2309813" cy="2816225"/>
          </a:xfrm>
          <a:prstGeom prst="rect">
            <a:avLst/>
          </a:prstGeom>
          <a:noFill/>
        </p:spPr>
      </p:pic>
      <p:pic>
        <p:nvPicPr>
          <p:cNvPr id="6" name="Title 1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450850" y="268288"/>
            <a:ext cx="8242300" cy="1560512"/>
          </a:xfrm>
        </p:spPr>
      </p:pic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214313" y="1714500"/>
            <a:ext cx="4467225" cy="3556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2400" dirty="0" smtClean="0">
                <a:latin typeface="Arial" charset="0"/>
                <a:cs typeface="Arial" charset="0"/>
              </a:rPr>
              <a:t>Еще древние утверждали, что человеку свойственно ошибаться. Причем совершают ошибки все без исключения, даже знаменитые ученые.</a:t>
            </a:r>
          </a:p>
          <a:p>
            <a:pPr eaLnBrk="1" hangingPunct="1">
              <a:defRPr/>
            </a:pPr>
            <a:endParaRPr lang="ru-RU" sz="2400" dirty="0" smtClean="0">
              <a:latin typeface="Arial" charset="0"/>
              <a:cs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8300" y="1620838"/>
            <a:ext cx="2084388" cy="324961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56300" y="3883025"/>
            <a:ext cx="2462213" cy="2767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Уилсон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Грейтбатч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4572000" y="1989138"/>
            <a:ext cx="4392613" cy="4525962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2400" smtClean="0">
                <a:latin typeface="Arial" charset="0"/>
                <a:cs typeface="Arial" charset="0"/>
              </a:rPr>
              <a:t>Медик Уилсон Грейтбатч</a:t>
            </a:r>
            <a:r>
              <a:rPr lang="en-US" sz="2400" smtClean="0">
                <a:latin typeface="Arial" charset="0"/>
                <a:cs typeface="Arial" charset="0"/>
              </a:rPr>
              <a:t> </a:t>
            </a:r>
            <a:r>
              <a:rPr lang="ru-RU" sz="2400" smtClean="0">
                <a:latin typeface="Arial" charset="0"/>
                <a:cs typeface="Arial" charset="0"/>
              </a:rPr>
              <a:t>создавал устройство, запи-сывающие сердечный ритм. При работе заметил, что в электроцепи возникли коле-бания, похожие на ритм работы сердца. Через два года он изобрел первый вживляемый кардиостимулятор</a:t>
            </a: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575" y="1682750"/>
            <a:ext cx="3895725" cy="488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Ошибки в  электронном документе</a:t>
            </a:r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395288" y="2349500"/>
            <a:ext cx="3671887" cy="3584575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2400" smtClean="0">
                <a:latin typeface="Arial" charset="0"/>
                <a:cs typeface="Arial" charset="0"/>
              </a:rPr>
              <a:t>В любой сфере чело-веческой деятельности, будь то учёба или работа на предприятии, бизнес и сфера обслуживания, повсе-местно используется пакет программ </a:t>
            </a:r>
            <a:r>
              <a:rPr lang="en-US" sz="2400" smtClean="0">
                <a:latin typeface="Arial" charset="0"/>
                <a:cs typeface="Arial" charset="0"/>
              </a:rPr>
              <a:t>MS</a:t>
            </a:r>
            <a:r>
              <a:rPr lang="ru-RU" sz="2400" smtClean="0">
                <a:latin typeface="Arial" charset="0"/>
                <a:cs typeface="Arial" charset="0"/>
              </a:rPr>
              <a:t> </a:t>
            </a:r>
            <a:r>
              <a:rPr lang="en-US" sz="2400" smtClean="0">
                <a:latin typeface="Arial" charset="0"/>
                <a:cs typeface="Arial" charset="0"/>
              </a:rPr>
              <a:t>Office</a:t>
            </a:r>
            <a:r>
              <a:rPr lang="ru-RU" sz="2400" smtClean="0">
                <a:latin typeface="Arial" charset="0"/>
                <a:cs typeface="Arial" charset="0"/>
              </a:rPr>
              <a:t>. </a:t>
            </a: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7563" y="3279775"/>
            <a:ext cx="4260850" cy="310832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3188" y="1322388"/>
            <a:ext cx="2816225" cy="2944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357188" y="1428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Грамматические и синтаксические ошибки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0" y="2060575"/>
            <a:ext cx="5364163" cy="4329113"/>
          </a:xfrm>
        </p:spPr>
        <p:txBody>
          <a:bodyPr/>
          <a:lstStyle/>
          <a:p>
            <a:pPr indent="0" algn="just" eaLnBrk="1" hangingPunct="1">
              <a:buFont typeface="Wingdings" pitchFamily="2" charset="2"/>
              <a:buChar char="v"/>
            </a:pPr>
            <a:r>
              <a:rPr lang="ru-RU" sz="2400" smtClean="0">
                <a:latin typeface="Arial" charset="0"/>
                <a:cs typeface="Arial" charset="0"/>
              </a:rPr>
              <a:t>   Модуль «Правописание» в </a:t>
            </a:r>
            <a:r>
              <a:rPr lang="en-US" sz="2400" smtClean="0">
                <a:latin typeface="Arial" charset="0"/>
                <a:cs typeface="Arial" charset="0"/>
              </a:rPr>
              <a:t>MS Office </a:t>
            </a:r>
            <a:r>
              <a:rPr lang="ru-RU" sz="2400" smtClean="0">
                <a:latin typeface="Arial" charset="0"/>
                <a:cs typeface="Arial" charset="0"/>
              </a:rPr>
              <a:t>позволяет об-наруживать и исправлять грам-матические ошибки</a:t>
            </a:r>
          </a:p>
          <a:p>
            <a:pPr indent="0" algn="just" eaLnBrk="1" hangingPunct="1">
              <a:buFont typeface="Wingdings" pitchFamily="2" charset="2"/>
              <a:buChar char="v"/>
            </a:pPr>
            <a:r>
              <a:rPr lang="ru-RU" sz="2400" smtClean="0">
                <a:latin typeface="Arial" charset="0"/>
                <a:cs typeface="Arial" charset="0"/>
              </a:rPr>
              <a:t>   Синтаксические ошибки – это неправильная структура  пред-ложений. Словарь в случае   ошибки  выдает альтернативу исходному выражению, где она была совершена</a:t>
            </a:r>
          </a:p>
          <a:p>
            <a:pPr indent="0"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</p:txBody>
      </p:sp>
      <p:pic>
        <p:nvPicPr>
          <p:cNvPr id="4" name="Рисунок 3" descr="GoMapLo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0213" y="2352675"/>
            <a:ext cx="3402012" cy="3395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Несловарные ошибки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>
          <a:xfrm>
            <a:off x="-252413" y="2332038"/>
            <a:ext cx="4464051" cy="4525962"/>
          </a:xfrm>
        </p:spPr>
        <p:txBody>
          <a:bodyPr/>
          <a:lstStyle/>
          <a:p>
            <a:pPr indent="0" algn="just" eaLnBrk="1" hangingPunct="1">
              <a:buFont typeface="Arial" charset="0"/>
              <a:buNone/>
            </a:pPr>
            <a:r>
              <a:rPr lang="ru-RU" sz="2400" smtClean="0">
                <a:latin typeface="Arial" charset="0"/>
                <a:cs typeface="Arial" charset="0"/>
              </a:rPr>
              <a:t>Возникают при невни-мательном наборе. При использовании  одного из методов их исправления  возникает понятие </a:t>
            </a:r>
            <a:r>
              <a:rPr lang="ru-RU" sz="2400" i="1" smtClean="0">
                <a:latin typeface="Arial" charset="0"/>
                <a:cs typeface="Arial" charset="0"/>
              </a:rPr>
              <a:t>шаблон. </a:t>
            </a:r>
          </a:p>
          <a:p>
            <a:pPr indent="0" algn="just" eaLnBrk="1" hangingPunct="1">
              <a:buFont typeface="Arial" charset="0"/>
              <a:buNone/>
            </a:pPr>
            <a:r>
              <a:rPr lang="ru-RU" sz="2400" smtClean="0">
                <a:latin typeface="Arial" charset="0"/>
                <a:cs typeface="Arial" charset="0"/>
              </a:rPr>
              <a:t>Например, в </a:t>
            </a:r>
            <a:r>
              <a:rPr lang="en-US" sz="2400" smtClean="0">
                <a:latin typeface="Arial" charset="0"/>
                <a:cs typeface="Arial" charset="0"/>
              </a:rPr>
              <a:t>MS Office Excel </a:t>
            </a:r>
            <a:r>
              <a:rPr lang="ru-RU" sz="2400" smtClean="0">
                <a:latin typeface="Arial" charset="0"/>
                <a:cs typeface="Arial" charset="0"/>
              </a:rPr>
              <a:t>есть возможность проверки правильности ввода данных.</a:t>
            </a:r>
          </a:p>
          <a:p>
            <a:pPr indent="0" algn="just"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</p:txBody>
      </p:sp>
      <p:pic>
        <p:nvPicPr>
          <p:cNvPr id="5" name="Рисунок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2163" y="3328988"/>
            <a:ext cx="4425950" cy="3602037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3850" y="1335088"/>
            <a:ext cx="4876800" cy="3522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Ошибки программирования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1042988"/>
          </a:xfrm>
        </p:spPr>
        <p:txBody>
          <a:bodyPr/>
          <a:lstStyle/>
          <a:p>
            <a:pPr algn="just" eaLnBrk="1" hangingPunct="1">
              <a:buFont typeface="Arial" charset="0"/>
              <a:buNone/>
              <a:defRPr/>
            </a:pPr>
            <a:r>
              <a:rPr lang="ru-RU" sz="2400" dirty="0" smtClean="0">
                <a:latin typeface="Arial" charset="0"/>
                <a:cs typeface="Arial" charset="0"/>
              </a:rPr>
              <a:t>Программирование -  та область, где ошибки  такая же важная часть как и сам программный  код.</a:t>
            </a:r>
          </a:p>
          <a:p>
            <a:pPr indent="0" algn="just" eaLnBrk="1" hangingPunct="1">
              <a:buFont typeface="Arial" charset="0"/>
              <a:buNone/>
              <a:defRPr/>
            </a:pPr>
            <a:endParaRPr lang="ru-RU" sz="2400" dirty="0" smtClean="0">
              <a:latin typeface="Arial" charset="0"/>
              <a:cs typeface="Arial" charset="0"/>
            </a:endParaRPr>
          </a:p>
        </p:txBody>
      </p:sp>
      <p:sp>
        <p:nvSpPr>
          <p:cNvPr id="23555" name="Rectangle 3"/>
          <p:cNvSpPr txBox="1">
            <a:spLocks/>
          </p:cNvSpPr>
          <p:nvPr/>
        </p:nvSpPr>
        <p:spPr bwMode="auto">
          <a:xfrm>
            <a:off x="179388" y="2781300"/>
            <a:ext cx="467995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>
                <a:solidFill>
                  <a:schemeClr val="bg1"/>
                </a:solidFill>
                <a:cs typeface="Arial" charset="0"/>
              </a:rPr>
              <a:t>Основные ошибки: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i="1">
                <a:solidFill>
                  <a:schemeClr val="bg1"/>
                </a:solidFill>
                <a:cs typeface="Arial" charset="0"/>
              </a:rPr>
              <a:t>1.Ошибки при построении алгоритма решения задачи </a:t>
            </a:r>
            <a:br>
              <a:rPr lang="ru-RU" sz="2400" i="1">
                <a:solidFill>
                  <a:schemeClr val="bg1"/>
                </a:solidFill>
                <a:cs typeface="Arial" charset="0"/>
              </a:rPr>
            </a:br>
            <a:r>
              <a:rPr lang="ru-RU" sz="2100">
                <a:solidFill>
                  <a:schemeClr val="bg1"/>
                </a:solidFill>
                <a:cs typeface="Arial" charset="0"/>
              </a:rPr>
              <a:t>–</a:t>
            </a:r>
            <a:r>
              <a:rPr lang="ru-RU" sz="240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2100">
                <a:solidFill>
                  <a:schemeClr val="bg1"/>
                </a:solidFill>
                <a:cs typeface="Arial" charset="0"/>
              </a:rPr>
              <a:t>сбои и изменения в системе, потеря  данных.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2400" i="1">
                <a:solidFill>
                  <a:schemeClr val="bg1"/>
                </a:solidFill>
                <a:cs typeface="Arial" charset="0"/>
              </a:rPr>
              <a:t>   2.Синтаксические ошибки</a:t>
            </a:r>
            <a:br>
              <a:rPr lang="ru-RU" sz="2400" i="1">
                <a:solidFill>
                  <a:schemeClr val="bg1"/>
                </a:solidFill>
                <a:cs typeface="Arial" charset="0"/>
              </a:rPr>
            </a:br>
            <a:r>
              <a:rPr lang="ru-RU" sz="2100">
                <a:solidFill>
                  <a:schemeClr val="bg1"/>
                </a:solidFill>
                <a:cs typeface="Arial" charset="0"/>
              </a:rPr>
              <a:t>– это опечатки и неправильное написанию функций. 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ru-RU" sz="24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5" name="Рисунок 4" descr="Matrix_Err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9038" y="2773363"/>
            <a:ext cx="3724275" cy="334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2828925"/>
            <a:ext cx="4700588" cy="3754438"/>
          </a:xfrm>
          <a:prstGeom prst="rect">
            <a:avLst/>
          </a:prstGeom>
          <a:noFill/>
        </p:spPr>
      </p:pic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Методы борьбы с ошибками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1252538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2400" smtClean="0">
                <a:latin typeface="Arial" charset="0"/>
                <a:cs typeface="Arial" charset="0"/>
              </a:rPr>
              <a:t>Ошибки – одна из основополагающих  частей  и движущих сил всего исследования. Но есть такие ошибки, которые стоит реже допускать.</a:t>
            </a:r>
          </a:p>
          <a:p>
            <a:pPr marL="0" indent="0" eaLnBrk="1" hangingPunct="1">
              <a:buFont typeface="Arial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</p:txBody>
      </p:sp>
      <p:sp>
        <p:nvSpPr>
          <p:cNvPr id="24580" name="Rectangle 3"/>
          <p:cNvSpPr txBox="1">
            <a:spLocks/>
          </p:cNvSpPr>
          <p:nvPr/>
        </p:nvSpPr>
        <p:spPr bwMode="auto">
          <a:xfrm>
            <a:off x="4500563" y="2781300"/>
            <a:ext cx="464343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endParaRPr lang="ru-RU" sz="2400">
              <a:solidFill>
                <a:schemeClr val="bg1"/>
              </a:solidFill>
              <a:cs typeface="Arial" charset="0"/>
            </a:endParaRPr>
          </a:p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ru-RU" sz="2400">
                <a:solidFill>
                  <a:schemeClr val="bg1"/>
                </a:solidFill>
                <a:cs typeface="Arial" charset="0"/>
              </a:rPr>
              <a:t>Два наиболее простых способа не допускать ошибок как в программе, так и в электронном документе: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2400" i="1">
              <a:solidFill>
                <a:schemeClr val="bg1"/>
              </a:solidFill>
              <a:cs typeface="Arial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400" i="1">
                <a:solidFill>
                  <a:schemeClr val="bg1"/>
                </a:solidFill>
                <a:cs typeface="Arial" charset="0"/>
              </a:rPr>
              <a:t>1.Макросы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100">
                <a:solidFill>
                  <a:schemeClr val="bg1"/>
                </a:solidFill>
                <a:cs typeface="Arial" charset="0"/>
              </a:rPr>
              <a:t>– ограничивают от ошибок форматирования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2492375"/>
            <a:ext cx="3322638" cy="312420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2400" i="1" smtClean="0">
                <a:latin typeface="Arial" charset="0"/>
                <a:cs typeface="Arial" charset="0"/>
              </a:rPr>
              <a:t>2.Шаблон</a:t>
            </a:r>
            <a:r>
              <a:rPr lang="ru-RU" sz="2800" smtClean="0">
                <a:latin typeface="Arial" charset="0"/>
                <a:cs typeface="Arial" charset="0"/>
              </a:rPr>
              <a:t/>
            </a:r>
            <a:br>
              <a:rPr lang="ru-RU" sz="2800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 </a:t>
            </a:r>
            <a:r>
              <a:rPr lang="ru-RU" sz="2100" smtClean="0">
                <a:latin typeface="Arial" charset="0"/>
                <a:cs typeface="Arial" charset="0"/>
              </a:rPr>
              <a:t>– может создаваться подручными средствами и содержит структуру с последовательной записью нужных команд, часто применимых в ее написании.</a:t>
            </a:r>
          </a:p>
          <a:p>
            <a:pPr marL="0" indent="0" algn="just" eaLnBrk="1" hangingPunct="1">
              <a:buFont typeface="Arial" charset="0"/>
              <a:buNone/>
            </a:pPr>
            <a:endParaRPr lang="ru-RU" sz="2100" smtClean="0"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5888" y="1700213"/>
            <a:ext cx="4748212" cy="475615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Методы борьбы с ошибками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Pro_BinaryWaves">
  <a:themeElements>
    <a:clrScheme name="PresPro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7030A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331</Words>
  <Application>Microsoft Office PowerPoint</Application>
  <PresentationFormat>On-screen Show (4:3)</PresentationFormat>
  <Paragraphs>43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Wingdings</vt:lpstr>
      <vt:lpstr>PresentationPro_BinaryWaves</vt:lpstr>
      <vt:lpstr>PresentationPro_BinaryWaves</vt:lpstr>
      <vt:lpstr>PresentationPro_BinaryWaves</vt:lpstr>
      <vt:lpstr>PresentationPro_BinaryWaves</vt:lpstr>
      <vt:lpstr>PresentationPro_BinaryWaves</vt:lpstr>
      <vt:lpstr>Слайд 1</vt:lpstr>
      <vt:lpstr>Слайд 2</vt:lpstr>
      <vt:lpstr>Уилсон Грейтбатч</vt:lpstr>
      <vt:lpstr>Ошибки в  электронном документе</vt:lpstr>
      <vt:lpstr>Грамматические и синтаксические ошибки</vt:lpstr>
      <vt:lpstr>Несловарные ошибки</vt:lpstr>
      <vt:lpstr>Ошибки программирования</vt:lpstr>
      <vt:lpstr>Методы борьбы с ошибками</vt:lpstr>
      <vt:lpstr>Методы борьбы с ошибками</vt:lpstr>
      <vt:lpstr>Заключение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«Ошибки – шаг к успеху»</dc:title>
  <cp:lastModifiedBy>nastya.cherepneva</cp:lastModifiedBy>
  <cp:revision>42</cp:revision>
  <dcterms:modified xsi:type="dcterms:W3CDTF">2012-04-13T11:06:09Z</dcterms:modified>
</cp:coreProperties>
</file>