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8" r:id="rId3"/>
    <p:sldId id="265" r:id="rId4"/>
    <p:sldId id="259" r:id="rId5"/>
    <p:sldId id="266" r:id="rId6"/>
    <p:sldId id="261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54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malves\AppData\Local\Microsoft\Windows\Temporary Internet Files\Content.IE5\16DUAFJ3\MPj0387643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06" t="7667" r="5623" b="7990"/>
          <a:stretch>
            <a:fillRect/>
          </a:stretch>
        </p:blipFill>
        <p:spPr bwMode="auto">
          <a:xfrm>
            <a:off x="7358082" y="5610692"/>
            <a:ext cx="1785918" cy="1247308"/>
          </a:xfrm>
          <a:prstGeom prst="rect">
            <a:avLst/>
          </a:prstGeom>
          <a:noFill/>
        </p:spPr>
      </p:pic>
      <p:pic>
        <p:nvPicPr>
          <p:cNvPr id="9220" name="Picture 4" descr="C:\Users\malves\AppData\Local\Microsoft\Windows\Temporary Internet Files\Content.IE5\16DUAFJ3\MPj01749210000[1].jp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57752" y="0"/>
            <a:ext cx="2786045" cy="1857364"/>
          </a:xfrm>
          <a:prstGeom prst="rect">
            <a:avLst/>
          </a:prstGeom>
          <a:noFill/>
        </p:spPr>
      </p:pic>
      <p:pic>
        <p:nvPicPr>
          <p:cNvPr id="15" name="Picture 7" descr="C:\Users\malves\AppData\Local\Microsoft\Windows\Temporary Internet Files\Content.IE5\16DUAFJ3\MPj0387643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06" t="7667" r="5623" b="7990"/>
          <a:stretch>
            <a:fillRect/>
          </a:stretch>
        </p:blipFill>
        <p:spPr bwMode="auto">
          <a:xfrm>
            <a:off x="7358082" y="5610692"/>
            <a:ext cx="1785918" cy="1247308"/>
          </a:xfrm>
          <a:prstGeom prst="rect">
            <a:avLst/>
          </a:prstGeom>
          <a:noFill/>
        </p:spPr>
      </p:pic>
      <p:pic>
        <p:nvPicPr>
          <p:cNvPr id="16" name="Picture 7" descr="C:\Users\malves\AppData\Local\Microsoft\Windows\Temporary Internet Files\Content.IE5\16DUAFJ3\MPj0387643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06" t="7667" r="5623" b="7990"/>
          <a:stretch>
            <a:fillRect/>
          </a:stretch>
        </p:blipFill>
        <p:spPr bwMode="auto">
          <a:xfrm>
            <a:off x="5929322" y="5610692"/>
            <a:ext cx="1785918" cy="1247308"/>
          </a:xfrm>
          <a:prstGeom prst="rect">
            <a:avLst/>
          </a:prstGeom>
          <a:noFill/>
        </p:spPr>
      </p:pic>
      <p:pic>
        <p:nvPicPr>
          <p:cNvPr id="17" name="Picture 7" descr="C:\Users\malves\AppData\Local\Microsoft\Windows\Temporary Internet Files\Content.IE5\16DUAFJ3\MPj0387643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06" t="7667" r="5623" b="7990"/>
          <a:stretch>
            <a:fillRect/>
          </a:stretch>
        </p:blipFill>
        <p:spPr bwMode="auto">
          <a:xfrm>
            <a:off x="4429124" y="5610692"/>
            <a:ext cx="1785918" cy="1247308"/>
          </a:xfrm>
          <a:prstGeom prst="rect">
            <a:avLst/>
          </a:prstGeom>
          <a:noFill/>
        </p:spPr>
      </p:pic>
      <p:pic>
        <p:nvPicPr>
          <p:cNvPr id="9224" name="Picture 8" descr="C:\Users\malves\AppData\Local\Microsoft\Windows\Temporary Internet Files\Content.IE5\6C4OJ2G7\MPj02893010000[1].jpg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49941" y="0"/>
            <a:ext cx="4694059" cy="5929330"/>
          </a:xfrm>
          <a:prstGeom prst="rect">
            <a:avLst/>
          </a:prstGeom>
          <a:noFill/>
        </p:spPr>
      </p:pic>
      <p:pic>
        <p:nvPicPr>
          <p:cNvPr id="9222" name="Picture 6" descr="C:\Users\malves\AppData\Local\Microsoft\Windows\Temporary Internet Files\Content.IE5\16DUAFJ3\MPj03415360000[1].jp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4893468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A80C-7B7C-4964-AFC7-307876A505F6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75EC-9D9F-4AB0-BC28-A8054A37A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04448" cy="21602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Трикотажное </a:t>
            </a:r>
            <a:b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полотно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280920" cy="381642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Строение трикотажного полотна; 	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Ассортимент трикотажных полотен;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Свойства трикотажного полотна;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Классификация трикотажных переплетений.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Изнаночное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89877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Изнаночное – это двойное переплетение, образованное чередованием ряда лицевых петель с рядом изнаночных.</a:t>
            </a:r>
          </a:p>
          <a:p>
            <a:r>
              <a:rPr lang="ru-RU" dirty="0" smtClean="0"/>
              <a:t>Обе стороны имеют одинаковый внешний вид.</a:t>
            </a:r>
          </a:p>
          <a:p>
            <a:r>
              <a:rPr lang="ru-RU" dirty="0" smtClean="0"/>
              <a:t>Не закручивается по краям и легко распускается в направлении вязания и в обратном направлении.</a:t>
            </a:r>
            <a:endParaRPr lang="ru-RU" dirty="0"/>
          </a:p>
        </p:txBody>
      </p:sp>
      <p:pic>
        <p:nvPicPr>
          <p:cNvPr id="4098" name="Picture 2" descr="G:\материаловедение\изнаноч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57778" cy="35743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5445224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Лицевая сторона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Главные основовязаные переплетения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Цепочка – одинарное переплетение, каждый столбик которого образован одной нитью.</a:t>
            </a:r>
          </a:p>
          <a:p>
            <a:r>
              <a:rPr lang="ru-RU" dirty="0" smtClean="0"/>
              <a:t>Используют только в комбинации с другими видами переплетений.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12474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Цепочка</a:t>
            </a:r>
            <a:endParaRPr lang="ru-RU" sz="3600" b="1" dirty="0"/>
          </a:p>
        </p:txBody>
      </p:sp>
      <p:pic>
        <p:nvPicPr>
          <p:cNvPr id="5122" name="Picture 2" descr="G:\материаловедение\цепоч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513" r="11094"/>
          <a:stretch>
            <a:fillRect/>
          </a:stretch>
        </p:blipFill>
        <p:spPr bwMode="auto">
          <a:xfrm>
            <a:off x="323528" y="2276872"/>
            <a:ext cx="4212468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013176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Закрытые петли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941168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Открытые петли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Трико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499992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Трико – одинарное переплетение, петли которого располагаются поочередно в двух смежных петельных столбиках зигзагообразно.</a:t>
            </a:r>
          </a:p>
          <a:p>
            <a:r>
              <a:rPr lang="ru-RU" dirty="0" smtClean="0"/>
              <a:t>Легко деформируется и легко распускается при обрыве нити вдоль петельного столбика.</a:t>
            </a:r>
          </a:p>
          <a:p>
            <a:r>
              <a:rPr lang="ru-RU" dirty="0" smtClean="0"/>
              <a:t>Используется чаще всего в сочетании с другими видами переплетений.</a:t>
            </a:r>
            <a:endParaRPr lang="ru-RU" dirty="0"/>
          </a:p>
        </p:txBody>
      </p:sp>
      <p:pic>
        <p:nvPicPr>
          <p:cNvPr id="6146" name="Picture 2" descr="G:\материаловедение\три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168352" cy="42197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566124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Лицевая сторона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Атлас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Атлас – одинарное переплетение, петли которого располагаются поочередно в нескольких соседних петельных столбиках зигзагообразно.</a:t>
            </a:r>
          </a:p>
          <a:p>
            <a:r>
              <a:rPr lang="ru-RU" dirty="0" smtClean="0"/>
              <a:t>Распускается вдоль петельных столбиках при обрыве нити.</a:t>
            </a:r>
          </a:p>
          <a:p>
            <a:r>
              <a:rPr lang="ru-RU" dirty="0" smtClean="0"/>
              <a:t>Закручивается по краем срезов.</a:t>
            </a:r>
            <a:endParaRPr lang="ru-RU" dirty="0"/>
          </a:p>
        </p:txBody>
      </p:sp>
      <p:pic>
        <p:nvPicPr>
          <p:cNvPr id="7170" name="Picture 2" descr="G:\материаловедение\атла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628800"/>
            <a:ext cx="4440437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653136"/>
            <a:ext cx="2427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Атлас расположенный </a:t>
            </a:r>
          </a:p>
          <a:p>
            <a:r>
              <a:rPr lang="ru-RU" dirty="0" smtClean="0"/>
              <a:t>в трех столбиках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Атлас расположенный </a:t>
            </a:r>
          </a:p>
          <a:p>
            <a:r>
              <a:rPr lang="ru-RU" dirty="0" smtClean="0"/>
              <a:t>в четырех столбиках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Ластичное трико, ластичная цепочка, ластичный атлас.</a:t>
            </a:r>
          </a:p>
          <a:p>
            <a:r>
              <a:rPr lang="ru-RU" dirty="0" smtClean="0"/>
              <a:t>Образуется путем чередования лицевых и изнаночных столбиков.</a:t>
            </a:r>
            <a:endParaRPr lang="ru-RU" dirty="0"/>
          </a:p>
        </p:txBody>
      </p:sp>
      <p:pic>
        <p:nvPicPr>
          <p:cNvPr id="8194" name="Picture 2" descr="G:\материаловедение\ластичное три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25384" cy="42323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877272"/>
            <a:ext cx="183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Ластичное трико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Производные переплетения</a:t>
            </a:r>
            <a:br>
              <a:rPr lang="ru-RU" dirty="0" smtClean="0"/>
            </a:br>
            <a:r>
              <a:rPr lang="ru-RU" sz="3100" dirty="0" smtClean="0"/>
              <a:t>Производные поперечновязанные переплетения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248472" cy="45979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Производная гладь – одинарное переплетение, которое образуется сочетанием двух переплетений гладь.</a:t>
            </a:r>
          </a:p>
          <a:p>
            <a:r>
              <a:rPr lang="ru-RU" dirty="0" smtClean="0"/>
              <a:t>Петли располагаются в шахматном порядке так, что между петельными столбиками одной глади размещаются петельные столбики другой.</a:t>
            </a:r>
          </a:p>
          <a:p>
            <a:r>
              <a:rPr lang="ru-RU" dirty="0" smtClean="0"/>
              <a:t>Переплетение плотное и малорастяжимое.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1277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Производная гладь</a:t>
            </a:r>
          </a:p>
        </p:txBody>
      </p:sp>
      <p:pic>
        <p:nvPicPr>
          <p:cNvPr id="9218" name="Picture 2" descr="G:\материаловедение\производная гад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39" y="2060848"/>
            <a:ext cx="4147661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Интерлок (</a:t>
            </a:r>
            <a:r>
              <a:rPr lang="ru-RU" dirty="0" err="1" smtClean="0"/>
              <a:t>двуластик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499992" cy="5517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Интерлок – двойное переплетение, представляющее собой сочетание двух ластиков, сложенных изнаночной стороной друг к другу.</a:t>
            </a:r>
          </a:p>
          <a:p>
            <a:r>
              <a:rPr lang="ru-RU" dirty="0" smtClean="0"/>
              <a:t>Лицевая и изнаночная сторона одинаковые и состоят из лицевых столбиков.</a:t>
            </a:r>
          </a:p>
          <a:p>
            <a:r>
              <a:rPr lang="ru-RU" dirty="0" smtClean="0"/>
              <a:t>Обладает повышенной упругостью, хорошими теплозащитными свойствами, меньшей растяжимостью и распускаемостью чем ластик.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G:\материаловедение\интерл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4755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Производные основовязаные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Сукно и шарме – одинарные переплетения, производные от трико. </a:t>
            </a:r>
          </a:p>
          <a:p>
            <a:r>
              <a:rPr lang="ru-RU" dirty="0" smtClean="0"/>
              <a:t>Представляют собой комбинацию двух (сукно) или трех (шарме) переплетений трико.</a:t>
            </a:r>
          </a:p>
          <a:p>
            <a:r>
              <a:rPr lang="ru-RU" dirty="0" smtClean="0"/>
              <a:t>Имеет меньшую растяжимость по ширине, чем трико.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34076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Сукно и шарме</a:t>
            </a:r>
            <a:endParaRPr lang="ru-RU" sz="3200" b="1" dirty="0"/>
          </a:p>
        </p:txBody>
      </p:sp>
      <p:pic>
        <p:nvPicPr>
          <p:cNvPr id="11266" name="Picture 2" descr="G:\материаловедение\сук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355722" cy="3240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149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Сукно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771800" y="3717032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Шарме </a:t>
            </a:r>
            <a:endParaRPr lang="ru-RU" dirty="0"/>
          </a:p>
        </p:txBody>
      </p:sp>
      <p:pic>
        <p:nvPicPr>
          <p:cNvPr id="11267" name="Picture 3" descr="G:\материаловедение\шарм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280" y="4149079"/>
            <a:ext cx="2537362" cy="27089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Рисунчатые переплетения</a:t>
            </a:r>
            <a:br>
              <a:rPr lang="ru-RU" dirty="0" smtClean="0"/>
            </a:br>
            <a:r>
              <a:rPr lang="ru-RU" sz="4000" dirty="0" smtClean="0"/>
              <a:t>Трико - сукно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Трико – сукно – комбинированное одинарное основовязаное переплетение, в котором трико заключено между остовами петель и протяжки сукна.</a:t>
            </a:r>
          </a:p>
          <a:p>
            <a:r>
              <a:rPr lang="ru-RU" dirty="0" smtClean="0"/>
              <a:t>Имеет подвижную структуру, закручивается с краев, хорошо драпируется.</a:t>
            </a:r>
            <a:endParaRPr lang="ru-RU" dirty="0"/>
          </a:p>
        </p:txBody>
      </p:sp>
      <p:pic>
        <p:nvPicPr>
          <p:cNvPr id="12290" name="Picture 2" descr="G:\материаловедение\трико - сук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83" y="1628800"/>
            <a:ext cx="336775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Шарме - цепочка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70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Шарме – цепочка комбинированное одинарное основовязаное переплетение, полученное наложением цепочки на лицевую сторону переплетения шарме.</a:t>
            </a:r>
          </a:p>
          <a:p>
            <a:r>
              <a:rPr lang="ru-RU" dirty="0" smtClean="0"/>
              <a:t>Почти не закручивается с краев.</a:t>
            </a:r>
            <a:endParaRPr lang="ru-RU" dirty="0"/>
          </a:p>
        </p:txBody>
      </p:sp>
      <p:pic>
        <p:nvPicPr>
          <p:cNvPr id="13314" name="Picture 2" descr="G:\материаловедение\цепочка - шарм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98288" cy="32348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Трикотажное полотно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Трикотажное полотно - текстильный материал, полученный из текстильных нитей в результате образования петель и их взаимного соединения.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Пике – комбинированное двойное поперечновязаное переплетение, образованное накладыванием неполного ластика 1+1 на неполную гладь.</a:t>
            </a:r>
          </a:p>
          <a:p>
            <a:r>
              <a:rPr lang="ru-RU" dirty="0" smtClean="0"/>
              <a:t>Имеет пониженную растяжимость по ширине и высокую упругость.</a:t>
            </a:r>
          </a:p>
          <a:p>
            <a:r>
              <a:rPr lang="ru-RU" dirty="0" smtClean="0"/>
              <a:t>В производстве верхнего трикотажа наиболее распространено переплетение пике.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G:\материаловедение\пик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049418" cy="17638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Поперечносоединенные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495800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Поперечносоединенные переплетения получают прокладыванием в процессе вязания на иглы в определенной последовательности нитей, различающихся по цвету, толщине, волокнистому составу. </a:t>
            </a:r>
          </a:p>
          <a:p>
            <a:r>
              <a:rPr lang="ru-RU" dirty="0" smtClean="0"/>
              <a:t>Получаются разноцветные, рельефные и разнооттеночные полосы.</a:t>
            </a:r>
            <a:endParaRPr lang="ru-RU" dirty="0"/>
          </a:p>
        </p:txBody>
      </p:sp>
      <p:pic>
        <p:nvPicPr>
          <p:cNvPr id="15362" name="Picture 2" descr="G:\материаловедение\поперечносоединенное переплет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054559" cy="32150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Платироанные</a:t>
            </a:r>
            <a:r>
              <a:rPr lang="ru-RU" dirty="0" smtClean="0"/>
              <a:t>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5220072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Платированные переплетения – образуются на базе поперечно – основовязаных, главных и производных переплетений путем прокладывания на иглы одновременно двух или трех нитей, различающихся по цвету и волокнистому составу.</a:t>
            </a:r>
          </a:p>
          <a:p>
            <a:r>
              <a:rPr lang="ru-RU" dirty="0" smtClean="0"/>
              <a:t>При образовании петель одна из нитей располагается на лицевой стороне, другая на изнаночной.</a:t>
            </a:r>
          </a:p>
          <a:p>
            <a:r>
              <a:rPr lang="ru-RU" dirty="0" smtClean="0"/>
              <a:t>Лицевая и изнаночная стороны различаются не только по внешнему виду, но и по </a:t>
            </a:r>
            <a:r>
              <a:rPr lang="ru-RU" dirty="0" err="1" smtClean="0"/>
              <a:t>физико</a:t>
            </a:r>
            <a:r>
              <a:rPr lang="ru-RU" dirty="0" smtClean="0"/>
              <a:t> – механическим свойствам.</a:t>
            </a:r>
            <a:endParaRPr lang="ru-RU" dirty="0"/>
          </a:p>
        </p:txBody>
      </p:sp>
      <p:pic>
        <p:nvPicPr>
          <p:cNvPr id="16386" name="Picture 2" descr="G:\материаловедение\платированны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961570" cy="29392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Футерованные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Футерованные переплетения получают путем ввязывания в грунт с изнаночной стороны </a:t>
            </a:r>
            <a:r>
              <a:rPr lang="ru-RU" dirty="0" err="1" smtClean="0"/>
              <a:t>футерной</a:t>
            </a:r>
            <a:r>
              <a:rPr lang="ru-RU" dirty="0" smtClean="0"/>
              <a:t> нити. В качестве грунта используются поперечновязаные и основовязаные переплетения.</a:t>
            </a:r>
          </a:p>
          <a:p>
            <a:r>
              <a:rPr lang="ru-RU" dirty="0" err="1" smtClean="0"/>
              <a:t>Футерная</a:t>
            </a:r>
            <a:r>
              <a:rPr lang="ru-RU" dirty="0" smtClean="0"/>
              <a:t> нить служит для образования на изнаночной стороне начеса.</a:t>
            </a:r>
            <a:endParaRPr lang="ru-RU" dirty="0"/>
          </a:p>
        </p:txBody>
      </p:sp>
      <p:pic>
        <p:nvPicPr>
          <p:cNvPr id="17410" name="Picture 2" descr="G:\материаловедение\футерованны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922489" cy="2069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Плюшевые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64400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Плюшевые переплетения получают путем ввязывания в грунт дополнительных нитей, образующих длинные протяжки. Из этих протяжек на полотне создается петельный ворс.</a:t>
            </a:r>
          </a:p>
          <a:p>
            <a:r>
              <a:rPr lang="ru-RU" dirty="0" smtClean="0"/>
              <a:t>Ворс может быть разрезным и не разрезным, располагаться на одной или обеих сторонах полотна.</a:t>
            </a:r>
          </a:p>
          <a:p>
            <a:r>
              <a:rPr lang="ru-RU" dirty="0" smtClean="0"/>
              <a:t>Обладает повышенными теплозащитными свойствами.</a:t>
            </a:r>
            <a:endParaRPr lang="ru-RU" dirty="0"/>
          </a:p>
        </p:txBody>
      </p:sp>
      <p:pic>
        <p:nvPicPr>
          <p:cNvPr id="18434" name="Picture 2" descr="G:\материаловедение\плюшев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87939" cy="35076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Уточные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508104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Уточные переплетения вырабатываются на базе поперечно – основовязаных переплетений, между остовами и протяжками петель которых прокладываются дополнительные уточные нити, не образующие собственных петель.</a:t>
            </a:r>
          </a:p>
          <a:p>
            <a:r>
              <a:rPr lang="ru-RU" dirty="0" smtClean="0"/>
              <a:t>Прокладывание и закрепление уточных нитей может быть: свободным, с обвивкой протяжек грунтовых петель, с обвивкой остова петель.</a:t>
            </a:r>
          </a:p>
          <a:p>
            <a:r>
              <a:rPr lang="ru-RU" dirty="0" smtClean="0"/>
              <a:t>Эта нить служит для: соединения петельных столбиков, для образования ворса, как отделочная для образования рисунка, также для снижения растяжимости и повышения эластичности.</a:t>
            </a:r>
            <a:endParaRPr lang="ru-RU" dirty="0"/>
          </a:p>
        </p:txBody>
      </p:sp>
      <p:pic>
        <p:nvPicPr>
          <p:cNvPr id="19458" name="Picture 2" descr="G:\материаловедение\уточн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7738"/>
          <a:stretch>
            <a:fillRect/>
          </a:stretch>
        </p:blipFill>
        <p:spPr bwMode="auto">
          <a:xfrm>
            <a:off x="0" y="836712"/>
            <a:ext cx="2232248" cy="3212592"/>
          </a:xfrm>
          <a:prstGeom prst="rect">
            <a:avLst/>
          </a:prstGeom>
          <a:noFill/>
        </p:spPr>
      </p:pic>
      <p:pic>
        <p:nvPicPr>
          <p:cNvPr id="19459" name="Picture 3" descr="G:\материаловедение\уточная.jpg"/>
          <p:cNvPicPr>
            <a:picLocks noChangeAspect="1" noChangeArrowheads="1"/>
          </p:cNvPicPr>
          <p:nvPr/>
        </p:nvPicPr>
        <p:blipFill>
          <a:blip r:embed="rId2" cstate="print"/>
          <a:srcRect l="52136"/>
          <a:stretch>
            <a:fillRect/>
          </a:stretch>
        </p:blipFill>
        <p:spPr bwMode="auto">
          <a:xfrm>
            <a:off x="1619672" y="3920629"/>
            <a:ext cx="2311304" cy="2937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1052736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Без обвивки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41168"/>
            <a:ext cx="154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обвивкой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Неполные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Неполные переплетения представляют собой переплетения, в которых не некоторых участках пропущены петельные столбики или отдельные петли, за счет этого получается ажурный рисунчатый эффект.</a:t>
            </a:r>
            <a:endParaRPr lang="ru-RU" dirty="0"/>
          </a:p>
        </p:txBody>
      </p:sp>
      <p:pic>
        <p:nvPicPr>
          <p:cNvPr id="20482" name="Picture 2" descr="G:\материаловедение\неполны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993942" cy="24717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Ажурные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932040" cy="5733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Ажурные переплетения получают путем переноса отдельных петель в соседние петельные столбики, в результате чего не полотне в определенном порядке образуются отверстия, создающие разнообразные ажурные рисунки.</a:t>
            </a:r>
          </a:p>
          <a:p>
            <a:r>
              <a:rPr lang="ru-RU" dirty="0" smtClean="0"/>
              <a:t>Эти переплетения вырабатываются на базе поперечновязаного трикотажа.</a:t>
            </a:r>
            <a:endParaRPr lang="ru-RU" dirty="0"/>
          </a:p>
        </p:txBody>
      </p:sp>
      <p:pic>
        <p:nvPicPr>
          <p:cNvPr id="3" name="Picture 2" descr="G:\ажур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877017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Филейные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52565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Филейные переплетения вырабатываются на базе основовязаных переплетений, в которых отсутствует связь между некоторыми соседними петельными столбиками, вследствие чего на полотне образуются отверстия, создающиеся разнообразные рисунки, подобные ажурным.</a:t>
            </a:r>
            <a:endParaRPr lang="ru-RU" dirty="0"/>
          </a:p>
        </p:txBody>
      </p:sp>
      <p:pic>
        <p:nvPicPr>
          <p:cNvPr id="21506" name="Picture 2" descr="G:\материаловедение\филей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622474" cy="32714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Прессовые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572000" cy="5733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Прессовые – одинарные или двойные переплетения с рельефными или ажурными узорами. Их получают при условии, что нити на иглы прокладываются постоянно, а старые петли сбрасываются в соответствии с рисунком.</a:t>
            </a:r>
          </a:p>
          <a:p>
            <a:r>
              <a:rPr lang="ru-RU" dirty="0" smtClean="0"/>
              <a:t>Если в полотне все петли прессовые то его называют фанговым, а если столбики прессовых петель чередуются с петельными столбиками глади, то их называют </a:t>
            </a:r>
            <a:r>
              <a:rPr lang="ru-RU" dirty="0" err="1" smtClean="0"/>
              <a:t>полуфанговыми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помощью прессовых петель можно получить разнообразные цветные, ажурные, оттеночные и рельефные эффекты.</a:t>
            </a:r>
            <a:endParaRPr lang="ru-RU" dirty="0"/>
          </a:p>
        </p:txBody>
      </p:sp>
      <p:pic>
        <p:nvPicPr>
          <p:cNvPr id="22530" name="Picture 2" descr="G:\материаловедение\прессовы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7020"/>
          <a:stretch>
            <a:fillRect/>
          </a:stretch>
        </p:blipFill>
        <p:spPr bwMode="auto">
          <a:xfrm>
            <a:off x="-1" y="1340768"/>
            <a:ext cx="3588793" cy="2664296"/>
          </a:xfrm>
          <a:prstGeom prst="rect">
            <a:avLst/>
          </a:prstGeom>
          <a:noFill/>
        </p:spPr>
      </p:pic>
      <p:pic>
        <p:nvPicPr>
          <p:cNvPr id="22531" name="Picture 3" descr="G:\материаловедение\прессовые.jpg"/>
          <p:cNvPicPr>
            <a:picLocks noChangeAspect="1" noChangeArrowheads="1"/>
          </p:cNvPicPr>
          <p:nvPr/>
        </p:nvPicPr>
        <p:blipFill>
          <a:blip r:embed="rId2" cstate="print"/>
          <a:srcRect l="56335"/>
          <a:stretch>
            <a:fillRect/>
          </a:stretch>
        </p:blipFill>
        <p:spPr bwMode="auto">
          <a:xfrm>
            <a:off x="1187624" y="4379169"/>
            <a:ext cx="3392435" cy="24788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98072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Фанговое</a:t>
            </a:r>
            <a:r>
              <a:rPr lang="ru-RU" dirty="0" smtClean="0"/>
              <a:t>  прессовое переплетение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Полуфанговое</a:t>
            </a:r>
            <a:r>
              <a:rPr lang="ru-RU" dirty="0" smtClean="0"/>
              <a:t> прессовое переплетение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charset="0"/>
              </a:rPr>
              <a:t>Сырье для производства трикотажа</a:t>
            </a:r>
            <a:r>
              <a:rPr lang="ru-RU" sz="3600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628800"/>
            <a:ext cx="4032448" cy="4713387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Сырьем</a:t>
            </a:r>
            <a:r>
              <a:rPr lang="ru-RU" dirty="0" smtClean="0"/>
              <a:t> для производства трикотажа являются текстильные нити.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4149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24149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31840" y="1772816"/>
            <a:ext cx="1186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Спандекс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2474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Нитрон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61" y="3717032"/>
            <a:ext cx="25114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3284984"/>
            <a:ext cx="91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Лавсан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4725144"/>
            <a:ext cx="26080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19872" y="4293096"/>
            <a:ext cx="93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Капрон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Жаккардовые переплетения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507605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Жаккардовые переплетения образуются на базе главных и производственных переплетений все видов.</a:t>
            </a:r>
          </a:p>
          <a:p>
            <a:r>
              <a:rPr lang="ru-RU" dirty="0" smtClean="0"/>
              <a:t>Нить прокладывается только на те иглы, с которых сбрасывается старая петля. В  места пропущенных петель образуются протяжки.</a:t>
            </a:r>
          </a:p>
          <a:p>
            <a:r>
              <a:rPr lang="ru-RU" dirty="0" smtClean="0"/>
              <a:t>Переплетения бываю гладкими и пестровязаными.</a:t>
            </a:r>
          </a:p>
          <a:p>
            <a:r>
              <a:rPr lang="ru-RU" dirty="0" smtClean="0"/>
              <a:t>Благодаря воздушным прослойкам между слоями жаккард обладает высокими теплозащитными свойствами.</a:t>
            </a:r>
            <a:endParaRPr lang="ru-RU" dirty="0"/>
          </a:p>
        </p:txBody>
      </p:sp>
      <p:pic>
        <p:nvPicPr>
          <p:cNvPr id="3" name="Picture 2" descr="G:\жака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64875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Ассортимент трикотажных полотен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Трикотажные полотна используют при производстве:</a:t>
            </a:r>
          </a:p>
          <a:p>
            <a:pPr lvl="1"/>
            <a:r>
              <a:rPr lang="ru-RU" dirty="0" smtClean="0"/>
              <a:t>Пальто,</a:t>
            </a:r>
          </a:p>
          <a:p>
            <a:pPr lvl="1"/>
            <a:r>
              <a:rPr lang="ru-RU" dirty="0" smtClean="0"/>
              <a:t>Курток,</a:t>
            </a:r>
          </a:p>
          <a:p>
            <a:pPr lvl="1"/>
            <a:r>
              <a:rPr lang="ru-RU" dirty="0" smtClean="0"/>
              <a:t>Костюмов,</a:t>
            </a:r>
          </a:p>
          <a:p>
            <a:pPr lvl="1"/>
            <a:r>
              <a:rPr lang="ru-RU" dirty="0" smtClean="0"/>
              <a:t>Платьев,</a:t>
            </a:r>
          </a:p>
          <a:p>
            <a:pPr lvl="1"/>
            <a:r>
              <a:rPr lang="ru-RU" dirty="0" smtClean="0"/>
              <a:t>Сорочек,</a:t>
            </a:r>
          </a:p>
          <a:p>
            <a:pPr lvl="1"/>
            <a:r>
              <a:rPr lang="ru-RU" dirty="0" smtClean="0"/>
              <a:t>Белья </a:t>
            </a:r>
          </a:p>
          <a:p>
            <a:pPr lvl="1"/>
            <a:r>
              <a:rPr lang="ru-RU" dirty="0" smtClean="0"/>
              <a:t>Чулочно-носочных изделий т.д.</a:t>
            </a:r>
          </a:p>
          <a:p>
            <a:pPr lvl="1"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трикотажных полотен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Текстильные нити бывают различных видов:</a:t>
            </a:r>
          </a:p>
          <a:p>
            <a:r>
              <a:rPr lang="ru-RU" dirty="0" smtClean="0"/>
              <a:t>Однородная и смешанная из натуральных и химических волокон; </a:t>
            </a:r>
          </a:p>
          <a:p>
            <a:r>
              <a:rPr lang="ru-RU" dirty="0" smtClean="0"/>
              <a:t>Искусственные и синтетические комплексные нити.</a:t>
            </a:r>
          </a:p>
          <a:p>
            <a:r>
              <a:rPr lang="ru-RU" dirty="0" smtClean="0"/>
              <a:t>Нити должны быть равномерными по крутке и толщине, прочности и удлинению при растяжении.</a:t>
            </a:r>
          </a:p>
          <a:p>
            <a:r>
              <a:rPr lang="ru-RU" dirty="0" smtClean="0"/>
              <a:t>Не иметь дефектов таких как:</a:t>
            </a:r>
          </a:p>
          <a:p>
            <a:pPr>
              <a:buNone/>
            </a:pPr>
            <a:r>
              <a:rPr lang="ru-RU" dirty="0" smtClean="0"/>
              <a:t>	- узлы,</a:t>
            </a:r>
          </a:p>
          <a:p>
            <a:pPr>
              <a:buNone/>
            </a:pPr>
            <a:r>
              <a:rPr lang="ru-RU" dirty="0" smtClean="0"/>
              <a:t>	- соринки,</a:t>
            </a:r>
          </a:p>
          <a:p>
            <a:pPr>
              <a:buNone/>
            </a:pPr>
            <a:r>
              <a:rPr lang="ru-RU" dirty="0" smtClean="0"/>
              <a:t>	- утолщения и т.д.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образования трикотажа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12776"/>
            <a:ext cx="5256584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 smtClean="0">
                <a:cs typeface="Times New Roman" charset="0"/>
              </a:rPr>
              <a:t>Поперечн</a:t>
            </a:r>
            <a:r>
              <a:rPr lang="ru-RU" sz="3500" b="1" dirty="0" smtClean="0"/>
              <a:t>о</a:t>
            </a:r>
            <a:r>
              <a:rPr lang="ru-RU" sz="3500" b="1" dirty="0" smtClean="0">
                <a:cs typeface="Times New Roman" charset="0"/>
              </a:rPr>
              <a:t>вязаный трикотаж</a:t>
            </a:r>
            <a:r>
              <a:rPr lang="ru-RU" sz="3500" dirty="0" smtClean="0"/>
              <a:t> </a:t>
            </a:r>
            <a:r>
              <a:rPr lang="ru-RU" sz="3500" b="1" dirty="0" smtClean="0"/>
              <a:t>(кулирный) </a:t>
            </a:r>
            <a:r>
              <a:rPr lang="ru-RU" sz="3500" dirty="0" smtClean="0"/>
              <a:t>- это трикотаж, в котором все петли одного петельного ряда образуются из одной нити.</a:t>
            </a:r>
          </a:p>
          <a:p>
            <a:r>
              <a:rPr lang="ru-RU" sz="3500" b="1" dirty="0" smtClean="0">
                <a:cs typeface="Times New Roman" charset="0"/>
              </a:rPr>
              <a:t>Основовязаный трикотаж</a:t>
            </a:r>
            <a:r>
              <a:rPr lang="ru-RU" sz="3500" dirty="0" smtClean="0"/>
              <a:t> - одна нить образует последовательно по одной или две петли в одном петельном ряду, затем в другом, в третьем и т.д., поэтому для образования ряда петель нужна не одна нить, а система нитей, называемая основой.</a:t>
            </a:r>
          </a:p>
          <a:p>
            <a:endParaRPr lang="ru-RU" dirty="0"/>
          </a:p>
        </p:txBody>
      </p:sp>
      <p:pic>
        <p:nvPicPr>
          <p:cNvPr id="1027" name="Picture 3" descr="G:\материаловедение\материаловедение.jpg"/>
          <p:cNvPicPr>
            <a:picLocks noChangeAspect="1" noChangeArrowheads="1"/>
          </p:cNvPicPr>
          <p:nvPr/>
        </p:nvPicPr>
        <p:blipFill>
          <a:blip r:embed="rId2" cstate="print"/>
          <a:srcRect r="8992" b="68327"/>
          <a:stretch>
            <a:fillRect/>
          </a:stretch>
        </p:blipFill>
        <p:spPr bwMode="auto">
          <a:xfrm>
            <a:off x="0" y="1124744"/>
            <a:ext cx="2862469" cy="2016224"/>
          </a:xfrm>
          <a:prstGeom prst="rect">
            <a:avLst/>
          </a:prstGeom>
          <a:noFill/>
        </p:spPr>
      </p:pic>
      <p:pic>
        <p:nvPicPr>
          <p:cNvPr id="1028" name="Picture 4" descr="G:\материаловедение\материаловедение.jpg"/>
          <p:cNvPicPr>
            <a:picLocks noChangeAspect="1" noChangeArrowheads="1"/>
          </p:cNvPicPr>
          <p:nvPr/>
        </p:nvPicPr>
        <p:blipFill>
          <a:blip r:embed="rId2" cstate="print"/>
          <a:srcRect t="35415" b="5195"/>
          <a:stretch>
            <a:fillRect/>
          </a:stretch>
        </p:blipFill>
        <p:spPr bwMode="auto">
          <a:xfrm>
            <a:off x="1547664" y="3878288"/>
            <a:ext cx="2479024" cy="2979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Петля состоит из остова 1-2-3-4 и соединительно протяжки 4-5.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Свойства трикотажного полотна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Трикотажное полотно имеет объемную и подвижную структуру, </a:t>
            </a:r>
            <a:r>
              <a:rPr lang="ru-RU" dirty="0" err="1" smtClean="0"/>
              <a:t>воздухо</a:t>
            </a:r>
            <a:r>
              <a:rPr lang="ru-RU" dirty="0" smtClean="0"/>
              <a:t> - и паропроницаемость. Оно обладает растяжимостью, упругостью, несминаемостью, </a:t>
            </a:r>
            <a:r>
              <a:rPr lang="ru-RU" dirty="0" err="1" smtClean="0"/>
              <a:t>драпируемостью</a:t>
            </a:r>
            <a:r>
              <a:rPr lang="ru-RU" dirty="0" smtClean="0"/>
              <a:t>, мягкостью, теплозащитными и гигиеническими свойствами, высокой стойкостью к истиранию.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Специфические свойства трикотажного полотна: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растяжимость,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закручиваемость,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распускаемость.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трикотажных полотен</a:t>
            </a:r>
            <a:endParaRPr lang="ru-RU" dirty="0"/>
          </a:p>
        </p:txBody>
      </p:sp>
      <p:pic>
        <p:nvPicPr>
          <p:cNvPr id="3" name="Picture 2" descr="G:\9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68760"/>
            <a:ext cx="7277859" cy="7605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645024"/>
            <a:ext cx="15841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73216"/>
            <a:ext cx="144016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Рисунчатые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144016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Главные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907704" y="1772816"/>
            <a:ext cx="864096" cy="792088"/>
            <a:chOff x="2627784" y="1700808"/>
            <a:chExt cx="864096" cy="792088"/>
          </a:xfrm>
        </p:grpSpPr>
        <p:cxnSp>
          <p:nvCxnSpPr>
            <p:cNvPr id="8" name="Соединительная линия уступом 7"/>
            <p:cNvCxnSpPr>
              <a:stCxn id="4" idx="3"/>
            </p:cNvCxnSpPr>
            <p:nvPr/>
          </p:nvCxnSpPr>
          <p:spPr>
            <a:xfrm flipV="1">
              <a:off x="2627784" y="1700808"/>
              <a:ext cx="864096" cy="39604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9"/>
            <p:cNvCxnSpPr/>
            <p:nvPr/>
          </p:nvCxnSpPr>
          <p:spPr>
            <a:xfrm rot="16200000" flipH="1">
              <a:off x="2987824" y="1988840"/>
              <a:ext cx="576064" cy="432048"/>
            </a:xfrm>
            <a:prstGeom prst="bentConnector3">
              <a:avLst>
                <a:gd name="adj1" fmla="val 100392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2771800" y="1484784"/>
            <a:ext cx="151216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Поперечновязаные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2348880"/>
            <a:ext cx="144016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Основовязаные 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283968" y="1556792"/>
            <a:ext cx="576064" cy="576064"/>
            <a:chOff x="2627784" y="1700808"/>
            <a:chExt cx="864096" cy="792088"/>
          </a:xfrm>
        </p:grpSpPr>
        <p:cxnSp>
          <p:nvCxnSpPr>
            <p:cNvPr id="27" name="Соединительная линия уступом 26"/>
            <p:cNvCxnSpPr/>
            <p:nvPr/>
          </p:nvCxnSpPr>
          <p:spPr>
            <a:xfrm flipV="1">
              <a:off x="2627784" y="1700808"/>
              <a:ext cx="864096" cy="39604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/>
            <p:nvPr/>
          </p:nvCxnSpPr>
          <p:spPr>
            <a:xfrm rot="16200000" flipH="1">
              <a:off x="2987824" y="1988840"/>
              <a:ext cx="576064" cy="432048"/>
            </a:xfrm>
            <a:prstGeom prst="bentConnector3">
              <a:avLst>
                <a:gd name="adj1" fmla="val 100392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переплетения</a:t>
            </a:r>
            <a:br>
              <a:rPr lang="ru-RU" dirty="0" smtClean="0"/>
            </a:br>
            <a:r>
              <a:rPr lang="ru-RU" sz="3100" dirty="0" smtClean="0"/>
              <a:t>Главные поперечновязанные переплетения</a:t>
            </a:r>
            <a:endParaRPr lang="ru-RU" sz="31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860032" y="1988840"/>
            <a:ext cx="4283968" cy="46699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Гладь – </a:t>
            </a:r>
            <a:r>
              <a:rPr lang="ru-RU" dirty="0" err="1" smtClean="0"/>
              <a:t>поперечновязанное</a:t>
            </a:r>
            <a:r>
              <a:rPr lang="ru-RU" dirty="0" smtClean="0"/>
              <a:t> одинарное переплетение.</a:t>
            </a:r>
          </a:p>
          <a:p>
            <a:r>
              <a:rPr lang="ru-RU" dirty="0" smtClean="0"/>
              <a:t>Лицевая сторона гладкая, ровная, с четко выраженными петельными столбиками, идущими вдоль полотна.</a:t>
            </a:r>
          </a:p>
          <a:p>
            <a:r>
              <a:rPr lang="ru-RU" dirty="0" smtClean="0"/>
              <a:t>Гладьевое полотно обладает большой растяжимостью, распускаемостью в направлении вязания и в направлении, обратном вязанию, закручиваемостью по краям.</a:t>
            </a:r>
            <a:endParaRPr lang="ru-RU" dirty="0"/>
          </a:p>
        </p:txBody>
      </p:sp>
      <p:pic>
        <p:nvPicPr>
          <p:cNvPr id="2052" name="Picture 4" descr="G:\материаловедение\гл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655335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134076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ГЛАДЬ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22920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Лицевая сторона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22920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Изнаночная сторона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Ластик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Ластик – двойное переплетение. </a:t>
            </a:r>
          </a:p>
          <a:p>
            <a:r>
              <a:rPr lang="ru-RU" dirty="0" smtClean="0"/>
              <a:t>Ластик обладает большой растяжимостью и упругостью в поперечном направлении, распускается только в направлении, обратном вязанию, не закручивается.</a:t>
            </a:r>
            <a:endParaRPr lang="ru-RU" dirty="0"/>
          </a:p>
        </p:txBody>
      </p:sp>
      <p:pic>
        <p:nvPicPr>
          <p:cNvPr id="3074" name="Picture 2" descr="G:\материаловедение\ласт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779976" cy="26642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58112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Лицевая сторона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949</TotalTime>
  <Words>1208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Тема31</vt:lpstr>
      <vt:lpstr>Трикотажное  полотно</vt:lpstr>
      <vt:lpstr>Трикотажное полотно</vt:lpstr>
      <vt:lpstr>Сырье для производства трикотажа </vt:lpstr>
      <vt:lpstr>Получение трикотажных полотен</vt:lpstr>
      <vt:lpstr>Способы образования трикотажа</vt:lpstr>
      <vt:lpstr>Свойства трикотажного полотна</vt:lpstr>
      <vt:lpstr>Классификация трикотажных полотен</vt:lpstr>
      <vt:lpstr>Главные переплетения Главные поперечновязанные переплетения</vt:lpstr>
      <vt:lpstr>Ластик </vt:lpstr>
      <vt:lpstr>Изнаночное</vt:lpstr>
      <vt:lpstr>Главные основовязаные переплетения</vt:lpstr>
      <vt:lpstr>Трико </vt:lpstr>
      <vt:lpstr>Атлас</vt:lpstr>
      <vt:lpstr>Двойные переплетения</vt:lpstr>
      <vt:lpstr>Производные переплетения Производные поперечновязанные переплетения</vt:lpstr>
      <vt:lpstr>Интерлок (двуластик)</vt:lpstr>
      <vt:lpstr>Производные основовязаные переплетения</vt:lpstr>
      <vt:lpstr>Рисунчатые переплетения Трико - сукно</vt:lpstr>
      <vt:lpstr>Шарме - цепочка</vt:lpstr>
      <vt:lpstr>Пике </vt:lpstr>
      <vt:lpstr>Поперечносоединенные переплетения</vt:lpstr>
      <vt:lpstr>Платироанные переплетения</vt:lpstr>
      <vt:lpstr>Футерованные переплетения</vt:lpstr>
      <vt:lpstr>Плюшевые переплетения</vt:lpstr>
      <vt:lpstr>Уточные переплетения</vt:lpstr>
      <vt:lpstr>Неполные переплетения</vt:lpstr>
      <vt:lpstr>Ажурные переплетения</vt:lpstr>
      <vt:lpstr>Филейные переплетения</vt:lpstr>
      <vt:lpstr>Прессовые </vt:lpstr>
      <vt:lpstr>Жаккардовые переплетения</vt:lpstr>
      <vt:lpstr>Ассортимент трикотажных полотен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Virtual PC</cp:lastModifiedBy>
  <cp:revision>97</cp:revision>
  <dcterms:created xsi:type="dcterms:W3CDTF">2011-03-20T10:41:50Z</dcterms:created>
  <dcterms:modified xsi:type="dcterms:W3CDTF">2012-04-08T15:03:08Z</dcterms:modified>
</cp:coreProperties>
</file>