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4" r:id="rId4"/>
    <p:sldId id="259" r:id="rId5"/>
    <p:sldId id="263" r:id="rId6"/>
    <p:sldId id="262" r:id="rId7"/>
    <p:sldId id="269" r:id="rId8"/>
    <p:sldId id="265" r:id="rId9"/>
    <p:sldId id="267" r:id="rId10"/>
    <p:sldId id="268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583" autoAdjust="0"/>
    <p:restoredTop sz="94574" autoAdjust="0"/>
  </p:normalViewPr>
  <p:slideViewPr>
    <p:cSldViewPr>
      <p:cViewPr>
        <p:scale>
          <a:sx n="49" d="100"/>
          <a:sy n="49" d="100"/>
        </p:scale>
        <p:origin x="-2364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740B6-9101-4F91-AB8C-D8A13D4AEE98}" type="datetimeFigureOut">
              <a:rPr lang="ru-RU" smtClean="0"/>
              <a:t>27.05.2012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6F03B-FCBA-45F0-A784-5829A4D421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6F03B-FCBA-45F0-A784-5829A4D4212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lamber.ru/files/photos/1155844597/1211814383_f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4114800" cy="35814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Arial Black" pitchFamily="34" charset="0"/>
              </a:rPr>
              <a:t>2 класс</a:t>
            </a:r>
          </a:p>
          <a:p>
            <a:endParaRPr lang="ru-RU" sz="2800" dirty="0" smtClean="0"/>
          </a:p>
          <a:p>
            <a:r>
              <a:rPr lang="ru-RU" sz="1300" dirty="0" smtClean="0"/>
              <a:t>ГОУ ЦО №1485</a:t>
            </a:r>
          </a:p>
          <a:p>
            <a:r>
              <a:rPr lang="ru-RU" sz="1300" dirty="0" smtClean="0"/>
              <a:t>Г. Москва</a:t>
            </a:r>
            <a:endParaRPr lang="ru-RU" sz="13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Урок </a:t>
            </a:r>
            <a:br>
              <a:rPr lang="ru-RU" sz="6000" dirty="0" smtClean="0"/>
            </a:br>
            <a:r>
              <a:rPr lang="ru-RU" sz="6000" dirty="0" smtClean="0"/>
              <a:t>русского языка</a:t>
            </a:r>
            <a:endParaRPr lang="ru-RU" sz="6000" dirty="0"/>
          </a:p>
        </p:txBody>
      </p:sp>
      <p:pic>
        <p:nvPicPr>
          <p:cNvPr id="1026" name="Picture 2" descr="C:\Documents and Settings\плющев\Desktop\Новая папка\tetradi12-009b[1].gif"/>
          <p:cNvPicPr>
            <a:picLocks noChangeAspect="1" noChangeArrowheads="1"/>
          </p:cNvPicPr>
          <p:nvPr/>
        </p:nvPicPr>
        <p:blipFill>
          <a:blip r:embed="rId2" cstate="print"/>
          <a:srcRect l="28829" t="32080"/>
          <a:stretch>
            <a:fillRect/>
          </a:stretch>
        </p:blipFill>
        <p:spPr bwMode="auto">
          <a:xfrm>
            <a:off x="6248400" y="3505200"/>
            <a:ext cx="2257425" cy="25812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Работа по выбору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Font typeface="Wingdings" pitchFamily="2" charset="2"/>
              <a:buChar char="q"/>
            </a:pPr>
            <a:r>
              <a:rPr lang="ru-RU" sz="2800" b="1" i="1" u="sng" dirty="0" smtClean="0"/>
              <a:t>Задание на карточках</a:t>
            </a:r>
          </a:p>
          <a:p>
            <a:pPr lvl="0" algn="ctr">
              <a:buNone/>
            </a:pPr>
            <a:r>
              <a:rPr lang="ru-RU" sz="2400" i="1" dirty="0" smtClean="0"/>
              <a:t>для тех, кто считает, что хорошо понял новую тему</a:t>
            </a:r>
          </a:p>
          <a:p>
            <a:pPr lvl="0" algn="ctr">
              <a:buNone/>
            </a:pPr>
            <a:endParaRPr lang="ru-RU" sz="2400" i="1" dirty="0" smtClean="0"/>
          </a:p>
          <a:p>
            <a:pPr lvl="0" algn="ctr">
              <a:buNone/>
            </a:pPr>
            <a:endParaRPr lang="ru-RU" sz="2400" dirty="0" smtClean="0"/>
          </a:p>
          <a:p>
            <a:pPr lvl="0" algn="ctr">
              <a:buFont typeface="Wingdings" pitchFamily="2" charset="2"/>
              <a:buChar char="q"/>
            </a:pPr>
            <a:r>
              <a:rPr lang="ru-RU" sz="2800" b="1" i="1" u="sng" dirty="0" smtClean="0"/>
              <a:t>Упражнение </a:t>
            </a:r>
            <a:r>
              <a:rPr lang="ru-RU" sz="2800" b="1" i="1" u="sng" dirty="0" smtClean="0">
                <a:latin typeface="Arial Black" pitchFamily="34" charset="0"/>
              </a:rPr>
              <a:t>5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Найди пару </a:t>
            </a:r>
            <a:endParaRPr lang="ru-RU" sz="4000" b="1" i="1" dirty="0"/>
          </a:p>
        </p:txBody>
      </p:sp>
      <p:pic>
        <p:nvPicPr>
          <p:cNvPr id="1025" name="Picture 1" descr="G:\Семинар 29 марта\i[2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742088">
            <a:off x="510101" y="3923149"/>
            <a:ext cx="1999210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 descr="G:\Семинар 29 марта\1231786095_luk0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12037">
            <a:off x="3254729" y="1360075"/>
            <a:ext cx="2133600" cy="19970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 descr="G:\Семинар 29 марта\800119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559555">
            <a:off x="507701" y="660102"/>
            <a:ext cx="2209800" cy="2209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9" name="Picture 5" descr="G:\Семинар 29 марта\usf10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916805">
            <a:off x="6573540" y="4381516"/>
            <a:ext cx="2320290" cy="2209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2" descr="C:\Documents and Settings\USER\Рабочий стол\Семинар 29 марта\Salt%20Shaker[1]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77000" y="609600"/>
            <a:ext cx="2311054" cy="20383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 descr="C:\Documents and Settings\USER\Рабочий стол\Семинар 29 марта\saved_876541ad084e156351487ae88f7c4fb2[1]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2590800"/>
            <a:ext cx="1614488" cy="1690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Documents and Settings\USER\Рабочий стол\Семинар 29 марта\1223611.Lad-j[1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181600" y="2362200"/>
            <a:ext cx="2305396" cy="1981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5" descr="C:\Documents and Settings\USER\Рабочий стол\Семинар 29 марта\349px-Chess_piece_-_Black_rook[1]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810000" y="3962400"/>
            <a:ext cx="1395731" cy="23955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152400"/>
            <a:ext cx="8534400" cy="144780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 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i="1" u="sng" dirty="0" smtClean="0"/>
              <a:t>(выполнить любое на выбор)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Упражнение 6</a:t>
            </a:r>
          </a:p>
          <a:p>
            <a:pPr lvl="0"/>
            <a:r>
              <a:rPr lang="ru-RU" dirty="0" smtClean="0"/>
              <a:t>В словаре найти 2 пары омонимов. Составить предложения.</a:t>
            </a:r>
          </a:p>
          <a:p>
            <a:r>
              <a:rPr lang="ru-RU" dirty="0" smtClean="0"/>
              <a:t>Найти шутки, каламбуры или другие интересные задания, в которых встречаются слова омонимы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Словарь: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33400" y="2209800"/>
          <a:ext cx="8153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581400">
                <a:tc>
                  <a:txBody>
                    <a:bodyPr/>
                    <a:lstStyle/>
                    <a:p>
                      <a:pPr algn="ctr"/>
                      <a:r>
                        <a:rPr lang="ru-RU" sz="2400" u="dash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400" u="dash" baseline="0" dirty="0" smtClean="0">
                          <a:solidFill>
                            <a:schemeClr val="tx1"/>
                          </a:solidFill>
                        </a:rPr>
                        <a:t> вариант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.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д.жд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м.л.к.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.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б.д</a:t>
                      </a:r>
                      <a:endParaRPr lang="ru-RU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н.р.д</a:t>
                      </a:r>
                      <a:endParaRPr lang="ru-RU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.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н.й</a:t>
                      </a:r>
                      <a:endParaRPr lang="ru-RU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м.ш.н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dotted" baseline="0" dirty="0" smtClean="0">
                          <a:solidFill>
                            <a:schemeClr val="tx1"/>
                          </a:solidFill>
                        </a:rPr>
                        <a:t>2 вариант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.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дн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.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жд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м.р.з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.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т.ц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н. .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брь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. . ль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м.чт.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3810000" cy="7589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ОМОНИМЫ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524000"/>
            <a:ext cx="2895600" cy="1676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СИНОНИМЫ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0" y="1600200"/>
            <a:ext cx="29718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АНТОНИМЫ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9600" y="3429000"/>
            <a:ext cx="7772400" cy="1752600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Друг –приятель </a:t>
            </a:r>
          </a:p>
          <a:p>
            <a:pPr algn="ctr"/>
            <a:r>
              <a:rPr lang="ru-RU" sz="2800" b="1" dirty="0" smtClean="0"/>
              <a:t>Друг – враг</a:t>
            </a:r>
          </a:p>
          <a:p>
            <a:pPr algn="ctr"/>
            <a:r>
              <a:rPr lang="ru-RU" sz="2800" b="1" dirty="0" smtClean="0"/>
              <a:t>Друг - дружный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ОМОНИМЫ 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r>
              <a:rPr lang="ru-RU" b="1" dirty="0" smtClean="0"/>
              <a:t>1</a:t>
            </a:r>
            <a:r>
              <a:rPr lang="ru-RU" sz="2400" b="1" dirty="0" smtClean="0"/>
              <a:t>. Коса</a:t>
            </a:r>
            <a:r>
              <a:rPr lang="ru-RU" sz="2400" dirty="0" smtClean="0"/>
              <a:t> – сплетенные вместе пряди волос</a:t>
            </a:r>
          </a:p>
          <a:p>
            <a:r>
              <a:rPr lang="ru-RU" sz="2400" b="1" dirty="0" smtClean="0"/>
              <a:t>2. Коса</a:t>
            </a:r>
            <a:r>
              <a:rPr lang="ru-RU" sz="2400" dirty="0" smtClean="0"/>
              <a:t> </a:t>
            </a:r>
            <a:r>
              <a:rPr lang="ru-RU" sz="2400" smtClean="0"/>
              <a:t>–  изогнутый </a:t>
            </a:r>
            <a:r>
              <a:rPr lang="ru-RU" sz="2400" dirty="0" smtClean="0"/>
              <a:t>нож на длинной рукоятке для срезывания травы</a:t>
            </a:r>
          </a:p>
          <a:p>
            <a:r>
              <a:rPr lang="ru-RU" sz="2400" b="1" dirty="0" smtClean="0"/>
              <a:t>3. Коса</a:t>
            </a:r>
            <a:r>
              <a:rPr lang="ru-RU" sz="2400" dirty="0" smtClean="0"/>
              <a:t> – узкая полоска земли у берега, отмель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Что общее?     </a:t>
            </a:r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00B050"/>
                </a:solidFill>
              </a:rPr>
              <a:t>В чём отличие?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3505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</a:t>
            </a:r>
            <a:r>
              <a:rPr lang="ru-RU" sz="16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одинаковые по звучанию и  (или)</a:t>
            </a:r>
          </a:p>
          <a:p>
            <a:pPr algn="ctr"/>
            <a:r>
              <a:rPr lang="ru-RU" sz="16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написанию,</a:t>
            </a:r>
          </a:p>
          <a:p>
            <a:pPr algn="ctr"/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7800" y="3581400"/>
            <a:ext cx="2514600" cy="1143000"/>
          </a:xfrm>
          <a:prstGeom prst="roundRect">
            <a:avLst/>
          </a:prstGeom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 </a:t>
            </a:r>
            <a:r>
              <a:rPr lang="ru-RU" sz="2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разные по значению</a:t>
            </a:r>
            <a:endParaRPr lang="ru-RU" sz="2400" b="1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0" y="-185781"/>
            <a:ext cx="45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62200" y="51816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ОМОНИМЫ</a:t>
            </a:r>
            <a:endParaRPr lang="ru-RU" sz="28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3007114">
            <a:off x="3095365" y="4827072"/>
            <a:ext cx="1195314" cy="28513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477207">
            <a:off x="5018242" y="4408538"/>
            <a:ext cx="278410" cy="121876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13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Словарная статья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КЛЮЧ 1 – </a:t>
            </a:r>
            <a:r>
              <a:rPr lang="ru-RU" sz="2800" b="1" dirty="0" smtClean="0">
                <a:latin typeface="Bookman Old Style" pitchFamily="18" charset="0"/>
              </a:rPr>
              <a:t>1</a:t>
            </a:r>
            <a:r>
              <a:rPr lang="ru-RU" sz="2800" dirty="0" smtClean="0">
                <a:latin typeface="Bookman Old Style" pitchFamily="18" charset="0"/>
              </a:rPr>
              <a:t>. Приспособление для запирания и отпирания замка. </a:t>
            </a:r>
            <a:r>
              <a:rPr lang="ru-RU" sz="2800" b="1" dirty="0" smtClean="0">
                <a:latin typeface="Bookman Old Style" pitchFamily="18" charset="0"/>
              </a:rPr>
              <a:t>2</a:t>
            </a:r>
            <a:r>
              <a:rPr lang="ru-RU" sz="2800" dirty="0" smtClean="0">
                <a:latin typeface="Bookman Old Style" pitchFamily="18" charset="0"/>
              </a:rPr>
              <a:t>. То, что служит для разгадки чего-нибудь. </a:t>
            </a:r>
            <a:r>
              <a:rPr lang="ru-RU" sz="2400" i="1" dirty="0" smtClean="0">
                <a:latin typeface="Bookman Old Style" pitchFamily="18" charset="0"/>
              </a:rPr>
              <a:t>Ключ к шифру</a:t>
            </a:r>
            <a:r>
              <a:rPr lang="ru-RU" sz="2800" dirty="0" smtClean="0">
                <a:latin typeface="Bookman Old Style" pitchFamily="18" charset="0"/>
              </a:rPr>
              <a:t>.  </a:t>
            </a:r>
            <a:r>
              <a:rPr lang="ru-RU" sz="2800" b="1" dirty="0" smtClean="0">
                <a:latin typeface="Bookman Old Style" pitchFamily="18" charset="0"/>
              </a:rPr>
              <a:t>3.</a:t>
            </a:r>
            <a:r>
              <a:rPr lang="ru-RU" sz="2800" dirty="0" smtClean="0">
                <a:latin typeface="Bookman Old Style" pitchFamily="18" charset="0"/>
              </a:rPr>
              <a:t> Знак в начале нотной строки. </a:t>
            </a:r>
            <a:r>
              <a:rPr lang="ru-RU" sz="2400" i="1" dirty="0" smtClean="0">
                <a:latin typeface="Bookman Old Style" pitchFamily="18" charset="0"/>
              </a:rPr>
              <a:t>Басовый ключ.</a:t>
            </a:r>
          </a:p>
          <a:p>
            <a:r>
              <a:rPr lang="ru-RU" sz="2800" dirty="0" smtClean="0">
                <a:latin typeface="Bookman Old Style" pitchFamily="18" charset="0"/>
              </a:rPr>
              <a:t> КЛЮЧ 2 – бьющая из-под земли вода. </a:t>
            </a:r>
          </a:p>
          <a:p>
            <a:pPr>
              <a:buNone/>
            </a:pPr>
            <a:r>
              <a:rPr lang="ru-RU" sz="2800" i="1" dirty="0" smtClean="0">
                <a:latin typeface="Bookman Old Style" pitchFamily="18" charset="0"/>
              </a:rPr>
              <a:t>    </a:t>
            </a:r>
            <a:r>
              <a:rPr lang="ru-RU" sz="2400" i="1" dirty="0" smtClean="0">
                <a:latin typeface="Bookman Old Style" pitchFamily="18" charset="0"/>
              </a:rPr>
              <a:t>Лесной ключ.</a:t>
            </a:r>
          </a:p>
          <a:p>
            <a:pPr>
              <a:buNone/>
            </a:pPr>
            <a:endParaRPr lang="ru-RU" sz="2400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i="1" dirty="0">
              <a:latin typeface="Bookman Old Style" pitchFamily="18" charset="0"/>
            </a:endParaRPr>
          </a:p>
        </p:txBody>
      </p:sp>
      <p:pic>
        <p:nvPicPr>
          <p:cNvPr id="1028" name="Picture 4" descr="C:\Documents and Settings\плющев\Desktop\Семинар 29 марта\key[1]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1371600" y="4800600"/>
            <a:ext cx="2819400" cy="16573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Картинка 89 из 33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0" y="4572000"/>
            <a:ext cx="2876550" cy="19236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Упражнение 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Наконец мы нашли старый замок.</a:t>
            </a:r>
            <a:endParaRPr lang="ru-RU" b="1" dirty="0"/>
          </a:p>
        </p:txBody>
      </p:sp>
      <p:pic>
        <p:nvPicPr>
          <p:cNvPr id="2050" name="Picture 2" descr="C:\Documents and Settings\плющев\Desktop\Семинар 29 марта\2UVICA35NIGZCA22LPHJCANDDCCWCAVOML3ZCA40T7VECA9HHOPGCAHVP8DECAYXWL4OCARY4IGQCAAHGNLUCAAEHD2RCA91Z13XCAJNLJ7XCA912GD1CAR0Q3ARCA7S6GKJCABPBUNECA8ACGAWCA0X02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971800"/>
            <a:ext cx="1981200" cy="2392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352800" y="2438400"/>
            <a:ext cx="2667000" cy="29854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Замок</a:t>
            </a:r>
          </a:p>
          <a:p>
            <a:pPr algn="ctr"/>
            <a:r>
              <a:rPr lang="ru-RU" sz="8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8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Замок</a:t>
            </a:r>
            <a:endParaRPr lang="en-US" sz="5400" b="1" u="sng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плющев\Desktop\Семинар 29 марта\59K6CAT082DDCAC7M0KTCAZY080JCAOEIEMDCALUHQM1CA7RPFLNCAH9ARJMCANMZIWCCAWK2M5CCAB9LOYCCATX4BLGCAS2HJNLCAH5L4USCASA886JCAJ290TYCACSX5XSCARJYPXKCAZEZ2R3CA1ENG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047999"/>
            <a:ext cx="1752600" cy="2199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4114800" y="2514600"/>
            <a:ext cx="304800" cy="152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143500" y="4610100"/>
            <a:ext cx="228600" cy="152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Догадайся?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i="1" dirty="0" smtClean="0"/>
              <a:t>Старик ел хлеб сухой, откуда под столом рыбьи кости?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Сухой – с ухой.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endParaRPr lang="ru-RU" sz="3600" b="1" dirty="0"/>
          </a:p>
        </p:txBody>
      </p:sp>
      <p:pic>
        <p:nvPicPr>
          <p:cNvPr id="9" name="Рисунок 8" descr="stock-photo-black-and-white-fish-skeletons-on-white-background-7706761[1]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00400" y="2971800"/>
            <a:ext cx="2834765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Самостоятельная работа</a:t>
            </a:r>
            <a:br>
              <a:rPr lang="ru-RU" b="1" dirty="0" smtClean="0"/>
            </a:br>
            <a:r>
              <a:rPr lang="ru-RU" dirty="0" smtClean="0"/>
              <a:t> (в парах)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6800" y="1397001"/>
          <a:ext cx="7010400" cy="449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3420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Слова,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 связанные по смыслу.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83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звучат и пишутся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Одинаково звучат, пишутся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по-разному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пишутся, звучат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по- разному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4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/>
                        <a:t>? - ?</a:t>
                      </a:r>
                      <a:endParaRPr lang="ru-RU" sz="3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/>
                        <a:t>? -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/>
                        <a:t>? -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0600" y="1397001"/>
          <a:ext cx="6629400" cy="447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121203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Слова,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 связанные по смыслу.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52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звучат и пишутся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Одинаково звучат, пишутся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по-разному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пишутся, звучат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 - разному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300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Уж-уж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Код-кот 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Гвоздики-гвоздики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6743700" y="4610100"/>
            <a:ext cx="152400" cy="76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981700" y="5067300"/>
            <a:ext cx="152400" cy="76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538</TotalTime>
  <Words>318</Words>
  <Application>Microsoft Office PowerPoint</Application>
  <PresentationFormat>Экран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Урок  русского языка</vt:lpstr>
      <vt:lpstr>Словарь:</vt:lpstr>
      <vt:lpstr>ОМОНИМЫ </vt:lpstr>
      <vt:lpstr>?ОМОНИМЫ ?</vt:lpstr>
      <vt:lpstr>Словарная статья</vt:lpstr>
      <vt:lpstr>Упражнение 2</vt:lpstr>
      <vt:lpstr>Догадайся?</vt:lpstr>
      <vt:lpstr>Самостоятельная работа  (в парах)</vt:lpstr>
      <vt:lpstr>Проверь себя</vt:lpstr>
      <vt:lpstr>Работа по выбору</vt:lpstr>
      <vt:lpstr>Найди пару </vt:lpstr>
      <vt:lpstr> Домашнее задание (выполнить любое на выбор)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Плющева</dc:creator>
  <cp:lastModifiedBy>Tata</cp:lastModifiedBy>
  <cp:revision>82</cp:revision>
  <dcterms:modified xsi:type="dcterms:W3CDTF">2012-05-27T10:52:43Z</dcterms:modified>
</cp:coreProperties>
</file>