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C3FF7C-59E9-43C3-A4CD-30512612CF2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74AE89-498D-41AE-A577-6F21FAF47F3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494984" cy="129614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Урок математики   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208912" cy="46805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во 2  классе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2826127"/>
            <a:ext cx="4248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Разработала  учитель начальных классов</a:t>
            </a:r>
          </a:p>
          <a:p>
            <a:r>
              <a:rPr lang="ru-RU" sz="2800" dirty="0" smtClean="0"/>
              <a:t>МОУ «СОШ  №8»</a:t>
            </a:r>
          </a:p>
          <a:p>
            <a:r>
              <a:rPr lang="ru-RU" sz="3600" dirty="0" smtClean="0"/>
              <a:t>Лапшина  Галина  Матвеевна</a:t>
            </a:r>
          </a:p>
          <a:p>
            <a:endParaRPr lang="ru-RU" sz="3600" dirty="0" smtClean="0"/>
          </a:p>
          <a:p>
            <a:r>
              <a:rPr lang="ru-RU" sz="2800" dirty="0" smtClean="0"/>
              <a:t>   г. </a:t>
            </a:r>
            <a:r>
              <a:rPr lang="ru-RU" sz="2800" dirty="0" err="1" smtClean="0"/>
              <a:t>Когалыма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89" name="Picture 1" descr="C:\ПОРТФЕЛЬ\фото\Лапшина\Лапшина Г.М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2448272" cy="3672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5300" i="1" dirty="0" smtClean="0"/>
              <a:t>Тема урока</a:t>
            </a:r>
            <a:r>
              <a:rPr lang="ru-RU" sz="5300" dirty="0" smtClean="0"/>
              <a:t>:   </a:t>
            </a:r>
            <a:r>
              <a:rPr lang="ru-RU" sz="6000" b="1" i="1" dirty="0" smtClean="0"/>
              <a:t>Час. Минута.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/>
              <a:t>Цель урока:</a:t>
            </a:r>
            <a:endParaRPr lang="ru-RU" sz="4800" dirty="0" smtClean="0"/>
          </a:p>
          <a:p>
            <a:pPr>
              <a:buNone/>
            </a:pPr>
            <a:r>
              <a:rPr lang="en-US" b="1" dirty="0" smtClean="0"/>
              <a:t>                  </a:t>
            </a:r>
            <a:r>
              <a:rPr lang="ru-RU" sz="4800" i="1" dirty="0" smtClean="0"/>
              <a:t>Формирование  представления о  новой</a:t>
            </a:r>
            <a:br>
              <a:rPr lang="ru-RU" sz="4800" i="1" dirty="0" smtClean="0"/>
            </a:br>
            <a:r>
              <a:rPr lang="ru-RU" sz="4800" i="1" dirty="0" smtClean="0"/>
              <a:t>         величине.</a:t>
            </a:r>
            <a:r>
              <a:rPr lang="ru-RU" sz="4800" dirty="0" smtClean="0"/>
              <a:t>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Задачи урока:</a:t>
            </a:r>
          </a:p>
          <a:p>
            <a:pPr>
              <a:buNone/>
            </a:pPr>
            <a:r>
              <a:rPr lang="ru-RU" b="1" dirty="0" smtClean="0"/>
              <a:t>  образовательная:</a:t>
            </a:r>
          </a:p>
          <a:p>
            <a:pPr>
              <a:buNone/>
            </a:pPr>
            <a:r>
              <a:rPr lang="ru-RU" sz="2000" b="1" dirty="0" smtClean="0"/>
              <a:t>  </a:t>
            </a:r>
            <a:r>
              <a:rPr lang="ru-RU" sz="2000" i="1" dirty="0" smtClean="0"/>
              <a:t>- познакомить детей с новой величиной, формировать  представление о единицах времени: час, минута;</a:t>
            </a:r>
          </a:p>
          <a:p>
            <a:pPr>
              <a:buNone/>
            </a:pPr>
            <a:r>
              <a:rPr lang="ru-RU" sz="2000" i="1" dirty="0" smtClean="0"/>
              <a:t> - совершенствовать вычислительные навыки, умение решать задачи;</a:t>
            </a:r>
          </a:p>
          <a:p>
            <a:pPr>
              <a:buNone/>
            </a:pPr>
            <a:r>
              <a:rPr lang="ru-RU" i="1" dirty="0" smtClean="0"/>
              <a:t>  </a:t>
            </a:r>
            <a:r>
              <a:rPr lang="ru-RU" b="1" dirty="0" smtClean="0"/>
              <a:t>развивающая: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sz="2000" i="1" dirty="0" smtClean="0"/>
              <a:t>-  развивать умение наблюдать , сравнивать, делать выводы;</a:t>
            </a:r>
          </a:p>
          <a:p>
            <a:pPr>
              <a:buNone/>
            </a:pPr>
            <a:r>
              <a:rPr lang="ru-RU" sz="2000" b="1" i="1" dirty="0" smtClean="0"/>
              <a:t>   - </a:t>
            </a:r>
            <a:r>
              <a:rPr lang="ru-RU" sz="2000" i="1" dirty="0" smtClean="0"/>
              <a:t>развивать умение определять время по часам;</a:t>
            </a:r>
          </a:p>
          <a:p>
            <a:pPr>
              <a:buNone/>
            </a:pPr>
            <a:r>
              <a:rPr lang="ru-RU" sz="2000" b="1" i="1" dirty="0" smtClean="0"/>
              <a:t>   </a:t>
            </a:r>
            <a:r>
              <a:rPr lang="ru-RU" sz="2000" i="1" dirty="0" smtClean="0"/>
              <a:t>- развитие  навыка самоконтроля, наблюдательности;</a:t>
            </a:r>
          </a:p>
          <a:p>
            <a:pPr>
              <a:buNone/>
            </a:pPr>
            <a:r>
              <a:rPr lang="ru-RU" sz="2400" b="1" i="1" dirty="0" smtClean="0"/>
              <a:t>  воспитательная:</a:t>
            </a:r>
          </a:p>
          <a:p>
            <a:pPr>
              <a:buNone/>
            </a:pPr>
            <a:r>
              <a:rPr lang="ru-RU" sz="2400" b="1" i="1" dirty="0" smtClean="0"/>
              <a:t>     - </a:t>
            </a:r>
            <a:r>
              <a:rPr lang="ru-RU" sz="2000" i="1" dirty="0" smtClean="0"/>
              <a:t>создавать условия для развития </a:t>
            </a:r>
            <a:r>
              <a:rPr lang="ru-RU" sz="2000" i="1" dirty="0" err="1" smtClean="0"/>
              <a:t>коммуникативности</a:t>
            </a:r>
            <a:r>
              <a:rPr lang="ru-RU" sz="2000" i="1" dirty="0" smtClean="0"/>
              <a:t>;</a:t>
            </a:r>
            <a:br>
              <a:rPr lang="ru-RU" sz="2000" i="1" dirty="0" smtClean="0"/>
            </a:br>
            <a:r>
              <a:rPr lang="ru-RU" sz="2000" i="1" dirty="0" smtClean="0"/>
              <a:t>  - воспитывать интерес к математике через различные виды деятельности.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Компьютер;</a:t>
            </a:r>
          </a:p>
          <a:p>
            <a:r>
              <a:rPr lang="ru-RU" i="1" dirty="0" smtClean="0"/>
              <a:t>Проектор;</a:t>
            </a:r>
          </a:p>
          <a:p>
            <a:r>
              <a:rPr lang="ru-RU" i="1" dirty="0" smtClean="0"/>
              <a:t>Экран;</a:t>
            </a:r>
          </a:p>
          <a:p>
            <a:r>
              <a:rPr lang="ru-RU" i="1" dirty="0" smtClean="0"/>
              <a:t>Учебники;</a:t>
            </a:r>
          </a:p>
          <a:p>
            <a:r>
              <a:rPr lang="ru-RU" i="1" dirty="0" smtClean="0"/>
              <a:t>Рабочие тетради;</a:t>
            </a:r>
          </a:p>
          <a:p>
            <a:r>
              <a:rPr lang="ru-RU" i="1" dirty="0" smtClean="0"/>
              <a:t>Презентация;</a:t>
            </a:r>
          </a:p>
          <a:p>
            <a:r>
              <a:rPr lang="ru-RU" i="1" dirty="0" smtClean="0"/>
              <a:t>Макеты  часов;</a:t>
            </a:r>
          </a:p>
          <a:p>
            <a:r>
              <a:rPr lang="ru-RU" i="1" dirty="0" smtClean="0"/>
              <a:t>Часы ( настольные, настенные, будильник, песочные, секундомер).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tx1"/>
                </a:solidFill>
              </a:rPr>
              <a:t>Ход  урока: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i="1" dirty="0" smtClean="0"/>
              <a:t>      </a:t>
            </a:r>
            <a:r>
              <a:rPr lang="en-US" sz="3600" b="1" i="1" dirty="0" smtClean="0"/>
              <a:t>I.</a:t>
            </a:r>
            <a:r>
              <a:rPr lang="ru-RU" sz="3600" b="1" i="1" dirty="0" smtClean="0"/>
              <a:t>  Организационный  момент:</a:t>
            </a:r>
          </a:p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b="1" i="1" dirty="0" smtClean="0"/>
              <a:t>        </a:t>
            </a:r>
            <a:r>
              <a:rPr lang="ru-RU" sz="3600" i="1" dirty="0" smtClean="0"/>
              <a:t>Долгожданный  дан звонок,</a:t>
            </a:r>
          </a:p>
          <a:p>
            <a:pPr>
              <a:buNone/>
            </a:pPr>
            <a:r>
              <a:rPr lang="ru-RU" sz="3600" i="1" dirty="0" smtClean="0"/>
              <a:t>        Начинается  урок.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en-US" b="1" i="1" dirty="0" smtClean="0">
                <a:solidFill>
                  <a:schemeClr val="tx1"/>
                </a:solidFill>
              </a:rPr>
              <a:t>II.</a:t>
            </a:r>
            <a:r>
              <a:rPr lang="ru-RU" b="1" i="1" dirty="0" smtClean="0">
                <a:solidFill>
                  <a:schemeClr val="tx1"/>
                </a:solidFill>
              </a:rPr>
              <a:t>Минуты  чистописания: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</a:t>
            </a:r>
            <a:r>
              <a:rPr lang="ru-RU" sz="4000" i="1" dirty="0" smtClean="0"/>
              <a:t>- «Молчанка- </a:t>
            </a:r>
            <a:r>
              <a:rPr lang="ru-RU" sz="4000" i="1" dirty="0" err="1" smtClean="0"/>
              <a:t>повторялочка</a:t>
            </a:r>
            <a:r>
              <a:rPr lang="ru-RU" sz="4000" i="1" dirty="0" smtClean="0"/>
              <a:t>»:</a:t>
            </a:r>
          </a:p>
          <a:p>
            <a:pPr>
              <a:buNone/>
            </a:pPr>
            <a:r>
              <a:rPr lang="ru-RU" sz="4000" i="1" dirty="0" smtClean="0"/>
              <a:t> пропись  цифр  при помощи слайдов:</a:t>
            </a:r>
          </a:p>
          <a:p>
            <a:pPr>
              <a:buNone/>
            </a:pPr>
            <a:r>
              <a:rPr lang="ru-RU" sz="4000" dirty="0" smtClean="0"/>
              <a:t>  </a:t>
            </a:r>
            <a:r>
              <a:rPr lang="ru-RU" sz="5400" dirty="0" smtClean="0">
                <a:latin typeface="+mj-lt"/>
              </a:rPr>
              <a:t>числа  33, 34, цифры  3, 4</a:t>
            </a:r>
            <a:endParaRPr lang="ru-RU" sz="5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421322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1196975"/>
            <a:ext cx="5146675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AutoShape 18"/>
          <p:cNvSpPr>
            <a:spLocks noChangeArrowheads="1"/>
          </p:cNvSpPr>
          <p:nvPr/>
        </p:nvSpPr>
        <p:spPr bwMode="auto">
          <a:xfrm rot="-553793">
            <a:off x="5437188" y="2205038"/>
            <a:ext cx="911225" cy="771525"/>
          </a:xfrm>
          <a:prstGeom prst="star8">
            <a:avLst>
              <a:gd name="adj" fmla="val 174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9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643438"/>
            <a:ext cx="1397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205038"/>
            <a:ext cx="1257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284538"/>
            <a:ext cx="157321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500063" y="285750"/>
            <a:ext cx="1512887" cy="1584325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+mj-lt"/>
              </a:rPr>
              <a:t>3</a:t>
            </a:r>
            <a:endParaRPr lang="ru-RU" dirty="0">
              <a:latin typeface="+mj-lt"/>
            </a:endParaRPr>
          </a:p>
        </p:txBody>
      </p:sp>
      <p:sp>
        <p:nvSpPr>
          <p:cNvPr id="6153" name="AutoShape 2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72188"/>
            <a:ext cx="646113" cy="549275"/>
          </a:xfrm>
          <a:prstGeom prst="actionButtonHom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8215313" y="285750"/>
            <a:ext cx="428625" cy="428625"/>
          </a:xfrm>
          <a:prstGeom prst="bevel">
            <a:avLst>
              <a:gd name="adj" fmla="val 27738"/>
            </a:avLst>
          </a:prstGeom>
          <a:solidFill>
            <a:srgbClr val="FF33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7072313" y="285750"/>
            <a:ext cx="428625" cy="428625"/>
          </a:xfrm>
          <a:prstGeom prst="bevel">
            <a:avLst>
              <a:gd name="adj" fmla="val 27738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7643813" y="285750"/>
            <a:ext cx="428625" cy="428625"/>
          </a:xfrm>
          <a:prstGeom prst="bevel">
            <a:avLst>
              <a:gd name="adj" fmla="val 27738"/>
            </a:avLst>
          </a:prstGeom>
          <a:solidFill>
            <a:srgbClr val="0000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411 L 0.04184 -0.06451 L 0.06163 -0.08417 L 0.08281 -0.10151 L 0.10087 -0.11469 L 0.12378 -0.11908 L 0.15017 -0.11908 L 0.17795 -0.11469 L 0.19757 -0.10382 L 0.20902 -0.08625 L 0.21736 -0.06451 L 0.22066 -0.04255 L 0.21892 -0.02081 L 0.20416 0.0141 L 0.19114 0.03815 L 0.17309 0.0578 L 0.15017 0.07976 L 0.11232 0.09711 L 0.14027 0.10589 L 0.16319 0.12115 L 0.18281 0.13872 L 0.20416 0.17133 L 0.21562 0.20624 L 0.22222 0.24346 L 0.21892 0.26959 L 0.21406 0.30242 L 0.19444 0.33503 L 0.18281 0.35468 L 0.16493 0.36786 L 0.14687 0.38104 L 0.12708 0.38751 L 0.10902 0.38751 L 0.08941 0.38751 L 0.06979 0.38104 L 0.05503 0.36786 L 0.03698 0.35029 L 0.01562 0.33063 L -0.0007 0.30682 L -0.01059 0.28046 L -0.01059 0.25225 " pathEditMode="relative" rAng="0" ptsTypes="AAAAAAAAAAAAAAAAAAAAAAAAAAAAAAAAAAAAAAAA">
                                      <p:cBhvr>
                                        <p:cTn id="27" dur="5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138" grpId="0" animBg="1"/>
      <p:bldP spid="5138" grpId="1" animBg="1"/>
      <p:bldP spid="5138" grpId="2" animBg="1"/>
      <p:bldP spid="51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412875"/>
            <a:ext cx="48196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AutoShape 19"/>
          <p:cNvSpPr>
            <a:spLocks noChangeArrowheads="1"/>
          </p:cNvSpPr>
          <p:nvPr/>
        </p:nvSpPr>
        <p:spPr bwMode="auto">
          <a:xfrm rot="1047987">
            <a:off x="6372225" y="1555750"/>
            <a:ext cx="911225" cy="771525"/>
          </a:xfrm>
          <a:prstGeom prst="star8">
            <a:avLst>
              <a:gd name="adj" fmla="val 174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500063" y="285750"/>
            <a:ext cx="1512887" cy="1584325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+mj-lt"/>
              </a:rPr>
              <a:t>4</a:t>
            </a:r>
            <a:endParaRPr lang="ru-RU" dirty="0">
              <a:latin typeface="+mj-lt"/>
            </a:endParaRPr>
          </a:p>
        </p:txBody>
      </p:sp>
      <p:pic>
        <p:nvPicPr>
          <p:cNvPr id="7173" name="Picture 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143125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429000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4786313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2500313"/>
            <a:ext cx="1209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AutoShape 3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72188"/>
            <a:ext cx="646113" cy="549275"/>
          </a:xfrm>
          <a:prstGeom prst="actionButtonHom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8143875" y="285750"/>
            <a:ext cx="428625" cy="428625"/>
          </a:xfrm>
          <a:prstGeom prst="bevel">
            <a:avLst>
              <a:gd name="adj" fmla="val 27738"/>
            </a:avLst>
          </a:prstGeom>
          <a:solidFill>
            <a:srgbClr val="FF33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агетная рамка 10"/>
          <p:cNvSpPr/>
          <p:nvPr/>
        </p:nvSpPr>
        <p:spPr>
          <a:xfrm>
            <a:off x="7000875" y="285750"/>
            <a:ext cx="428625" cy="428625"/>
          </a:xfrm>
          <a:prstGeom prst="bevel">
            <a:avLst>
              <a:gd name="adj" fmla="val 27738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агетная рамка 11"/>
          <p:cNvSpPr/>
          <p:nvPr/>
        </p:nvSpPr>
        <p:spPr>
          <a:xfrm>
            <a:off x="7572375" y="285750"/>
            <a:ext cx="428625" cy="428625"/>
          </a:xfrm>
          <a:prstGeom prst="bevel">
            <a:avLst>
              <a:gd name="adj" fmla="val 27738"/>
            </a:avLst>
          </a:prstGeom>
          <a:solidFill>
            <a:srgbClr val="0000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83815E-6 L -0.1 0.29248 L 0.07223 0.29248 " pathEditMode="relative" ptsTypes="AAA">
                                      <p:cBhvr>
                                        <p:cTn id="27" dur="5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65 0.12855 L 0.00087 0.51283 " pathEditMode="relative" ptsTypes="AA">
                                      <p:cBhvr>
                                        <p:cTn id="30" dur="5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163" grpId="0" animBg="1"/>
      <p:bldP spid="6163" grpId="1" animBg="1"/>
      <p:bldP spid="6163" grpId="2" animBg="1"/>
      <p:bldP spid="6163" grpId="3" animBg="1"/>
      <p:bldP spid="61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052736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 startAt="3"/>
            </a:pPr>
            <a:r>
              <a:rPr lang="ru-RU" sz="4000" b="1" dirty="0" smtClean="0"/>
              <a:t>Устный  счёт:</a:t>
            </a:r>
          </a:p>
          <a:p>
            <a:pPr marL="571500" indent="-571500"/>
            <a:endParaRPr lang="ru-RU" sz="2800" b="1" i="1" dirty="0" smtClean="0"/>
          </a:p>
          <a:p>
            <a:r>
              <a:rPr lang="ru-RU" sz="3600" dirty="0" smtClean="0"/>
              <a:t>      </a:t>
            </a:r>
            <a:r>
              <a:rPr lang="ru-RU" sz="3600" i="1" dirty="0" smtClean="0"/>
              <a:t>Будем сегодня опять</a:t>
            </a:r>
          </a:p>
          <a:p>
            <a:r>
              <a:rPr lang="ru-RU" sz="3600" i="1" dirty="0" smtClean="0"/>
              <a:t>      Смекать, отгадывать, решать.</a:t>
            </a:r>
          </a:p>
          <a:p>
            <a:r>
              <a:rPr lang="ru-RU" sz="3600" i="1" dirty="0" smtClean="0"/>
              <a:t>      Кто хочет получить отметку </a:t>
            </a:r>
          </a:p>
          <a:p>
            <a:r>
              <a:rPr lang="ru-RU" sz="3600" i="1" dirty="0" smtClean="0"/>
              <a:t>                                                    «пять»?</a:t>
            </a:r>
          </a:p>
          <a:p>
            <a:r>
              <a:rPr lang="ru-RU" sz="3600" i="1" dirty="0" smtClean="0"/>
              <a:t>       Тогда устный счёт пора начать!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sz="4400" dirty="0" smtClean="0">
                <a:latin typeface="+mj-lt"/>
              </a:rPr>
              <a:t>*</a:t>
            </a:r>
            <a:r>
              <a:rPr lang="ru-RU" sz="4400" i="1" dirty="0" smtClean="0">
                <a:latin typeface="+mj-lt"/>
              </a:rPr>
              <a:t>Запишите число, которое состоит из 6 десятков  0 единиц</a:t>
            </a:r>
          </a:p>
          <a:p>
            <a:pPr algn="ctr" eaLnBrk="1" hangingPunct="1">
              <a:buFontTx/>
              <a:buNone/>
            </a:pPr>
            <a:r>
              <a:rPr lang="ru-RU" sz="4400" i="1" dirty="0" smtClean="0">
                <a:latin typeface="+mj-lt"/>
              </a:rPr>
              <a:t>*Какое число следует за числом 17?</a:t>
            </a:r>
          </a:p>
          <a:p>
            <a:pPr algn="ctr" eaLnBrk="1" hangingPunct="1">
              <a:buFontTx/>
              <a:buNone/>
            </a:pPr>
            <a:r>
              <a:rPr lang="ru-RU" sz="4400" i="1" dirty="0" smtClean="0">
                <a:latin typeface="+mj-lt"/>
              </a:rPr>
              <a:t>*Чему равняется сумма чисел 30 и 30?</a:t>
            </a:r>
          </a:p>
          <a:p>
            <a:pPr algn="ctr" eaLnBrk="1" hangingPunct="1">
              <a:buFontTx/>
              <a:buNone/>
            </a:pPr>
            <a:r>
              <a:rPr lang="ru-RU" sz="4400" i="1" dirty="0">
                <a:latin typeface="+mj-lt"/>
              </a:rPr>
              <a:t>*</a:t>
            </a:r>
            <a:r>
              <a:rPr lang="ru-RU" sz="4400" i="1" dirty="0" smtClean="0">
                <a:latin typeface="+mj-lt"/>
              </a:rPr>
              <a:t>Уменьшаемое 60, вычитаемое 10.Чему равна разность?</a:t>
            </a:r>
          </a:p>
          <a:p>
            <a:pPr algn="ctr" eaLnBrk="1" hangingPunct="1">
              <a:buFontTx/>
              <a:buNone/>
            </a:pPr>
            <a:endParaRPr lang="ru-RU" sz="4400" dirty="0" smtClean="0"/>
          </a:p>
          <a:p>
            <a:pPr algn="ctr" eaLnBrk="1" hangingPunct="1">
              <a:buFontTx/>
              <a:buNone/>
            </a:pPr>
            <a:endParaRPr lang="ru-RU" sz="5400" b="1" dirty="0" smtClean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4076700"/>
            <a:ext cx="36718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96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8137277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3200" i="1" dirty="0" smtClean="0">
                <a:latin typeface="+mj-lt"/>
              </a:rPr>
              <a:t>Аня  заплатила  за  открытку  2  рубля, после чего у неё осталось одна  5 рублёвая  и одна  10 рублёвые монеты. Сколько денег было вначале?                                                            * Дима за одну минуту прочитал 50 слов.  Сколько слов он прочтёт за 2 минуты?                                                              * 2 яйца сварятся за 5 минут.  За сколько минут сварятся 6 яиц?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sz="3600" i="1" dirty="0" smtClean="0">
                <a:latin typeface="+mj-lt"/>
              </a:rPr>
              <a:t>  </a:t>
            </a:r>
            <a:r>
              <a:rPr lang="ru-RU" sz="2800" i="1" dirty="0" smtClean="0">
                <a:latin typeface="+mj-lt"/>
              </a:rPr>
              <a:t>Проверка ответов: 1) взаимопроверка (меняются в парах тетрадями;                                     2) ученик  читает,  а  остальные  проверяют,  хлопком утверждая  правильность.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ru-RU" sz="3600" i="1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ru-RU" sz="4000" i="1" dirty="0" smtClean="0"/>
          </a:p>
          <a:p>
            <a:pPr>
              <a:spcBef>
                <a:spcPct val="50000"/>
              </a:spcBef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ru-RU" dirty="0" smtClean="0">
                <a:solidFill>
                  <a:schemeClr val="tx1"/>
                </a:solidFill>
              </a:rPr>
              <a:t>Проект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урока математики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</a:t>
            </a:r>
            <a:r>
              <a:rPr lang="ru-RU" dirty="0" smtClean="0">
                <a:solidFill>
                  <a:schemeClr val="tx1"/>
                </a:solidFill>
              </a:rPr>
              <a:t>во 2 «г» классе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7992888" cy="2497832"/>
          </a:xfrm>
        </p:spPr>
        <p:txBody>
          <a:bodyPr>
            <a:normAutofit fontScale="92500" lnSpcReduction="20000"/>
          </a:bodyPr>
          <a:lstStyle/>
          <a:p>
            <a:r>
              <a:rPr lang="ru-RU" sz="4800" i="1" dirty="0" smtClean="0">
                <a:solidFill>
                  <a:srgbClr val="FFFF00"/>
                </a:solidFill>
              </a:rPr>
              <a:t>Тема:</a:t>
            </a:r>
          </a:p>
          <a:p>
            <a:r>
              <a:rPr lang="ru-RU" sz="4300" b="1" i="1" dirty="0" smtClean="0">
                <a:solidFill>
                  <a:srgbClr val="FFFF00"/>
                </a:solidFill>
              </a:rPr>
              <a:t>Час. Минута.</a:t>
            </a:r>
          </a:p>
          <a:p>
            <a:r>
              <a:rPr lang="ru-RU" sz="4300" b="1" i="1" dirty="0" smtClean="0">
                <a:solidFill>
                  <a:srgbClr val="FFFF00"/>
                </a:solidFill>
              </a:rPr>
              <a:t>Определение времени по часа</a:t>
            </a:r>
            <a:r>
              <a:rPr lang="ru-RU" sz="4000" b="1" i="1" dirty="0" smtClean="0">
                <a:solidFill>
                  <a:srgbClr val="FFFF00"/>
                </a:solidFill>
              </a:rPr>
              <a:t>м.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IV. </a:t>
            </a:r>
            <a:r>
              <a:rPr lang="ru-RU" b="1" i="1" dirty="0" smtClean="0">
                <a:solidFill>
                  <a:schemeClr val="tx1"/>
                </a:solidFill>
              </a:rPr>
              <a:t>Работа над новой темой: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D:\Documents and Settings\Admin\Мои документы\Мои рисунки\Изображение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415321" cy="31995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87824" y="1556792"/>
            <a:ext cx="57606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000" dirty="0" smtClean="0">
                <a:latin typeface="+mj-lt"/>
              </a:rPr>
              <a:t>Посмотрите, ребята, </a:t>
            </a:r>
            <a:r>
              <a:rPr lang="ru-RU" sz="2000" dirty="0" err="1" smtClean="0">
                <a:latin typeface="+mj-lt"/>
              </a:rPr>
              <a:t>Знайка</a:t>
            </a:r>
            <a:r>
              <a:rPr lang="ru-RU" sz="2000" dirty="0" smtClean="0">
                <a:latin typeface="+mj-lt"/>
              </a:rPr>
              <a:t> Математик снова у нас в гостях.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+mj-lt"/>
              </a:rPr>
              <a:t>Что это он нам принёс? ( часы)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+mj-lt"/>
              </a:rPr>
              <a:t>Почему же он с собой принёс часы? (хочет нас научить определять время )</a:t>
            </a:r>
          </a:p>
          <a:p>
            <a:pPr>
              <a:buFontTx/>
              <a:buChar char="-"/>
            </a:pPr>
            <a:r>
              <a:rPr lang="ru-RU" b="1" i="1" dirty="0" smtClean="0"/>
              <a:t>Цель нашего урока: </a:t>
            </a:r>
          </a:p>
          <a:p>
            <a:r>
              <a:rPr lang="ru-RU" b="1" i="1" dirty="0" smtClean="0"/>
              <a:t>                     изучить новую величину- время.</a:t>
            </a: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Что нам поможет изучить время? (часы)</a:t>
            </a: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А на каком уроке мы с вами уже говорили про часы?</a:t>
            </a:r>
          </a:p>
          <a:p>
            <a:r>
              <a:rPr lang="ru-RU" dirty="0" smtClean="0">
                <a:latin typeface="+mj-lt"/>
              </a:rPr>
              <a:t>( на уроке труда, когда изготовляли  макеты часов)</a:t>
            </a:r>
          </a:p>
          <a:p>
            <a:r>
              <a:rPr lang="ru-RU" dirty="0" smtClean="0">
                <a:latin typeface="+mj-lt"/>
              </a:rPr>
              <a:t>Достаньте свои макеты часов. Какие они у вас получились, покажите.</a:t>
            </a:r>
          </a:p>
          <a:p>
            <a:pPr>
              <a:buFontTx/>
              <a:buChar char="-"/>
            </a:pPr>
            <a:r>
              <a:rPr lang="ru-RU" dirty="0" smtClean="0">
                <a:latin typeface="+mj-lt"/>
              </a:rPr>
              <a:t>Я вам загадаю загадку:</a:t>
            </a:r>
          </a:p>
          <a:p>
            <a:r>
              <a:rPr lang="ru-RU" i="1" dirty="0" smtClean="0"/>
              <a:t>            </a:t>
            </a:r>
            <a:r>
              <a:rPr lang="ru-RU" b="1" i="1" dirty="0" smtClean="0"/>
              <a:t>Две сестрицы  друг  за  другом</a:t>
            </a:r>
          </a:p>
          <a:p>
            <a:r>
              <a:rPr lang="ru-RU" b="1" i="1" dirty="0" smtClean="0"/>
              <a:t>            Пробегают круг за кругом.</a:t>
            </a:r>
          </a:p>
          <a:p>
            <a:r>
              <a:rPr lang="ru-RU" b="1" i="1" dirty="0" smtClean="0"/>
              <a:t>            Коротышка только раз,</a:t>
            </a:r>
          </a:p>
          <a:p>
            <a:r>
              <a:rPr lang="ru-RU" b="1" i="1" dirty="0" smtClean="0"/>
              <a:t>            Та, что выше, каждый час.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11102011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3843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   - </a:t>
            </a:r>
            <a:r>
              <a:rPr lang="ru-RU" sz="2000" dirty="0" smtClean="0">
                <a:latin typeface="+mj-lt"/>
              </a:rPr>
              <a:t>О чём здесь идёт речь? (о стрелках часов).                                                               - Что за коротышка бегает по кругу? (</a:t>
            </a:r>
            <a:r>
              <a:rPr lang="ru-RU" sz="2000" i="1" dirty="0" smtClean="0">
                <a:latin typeface="+mj-lt"/>
              </a:rPr>
              <a:t>Часовая стрелка).</a:t>
            </a:r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- Почему её сестрица, что повыше, бегает быстрее ?  (</a:t>
            </a:r>
            <a:r>
              <a:rPr lang="ru-RU" sz="2000" i="1" dirty="0" smtClean="0">
                <a:latin typeface="+mj-lt"/>
              </a:rPr>
              <a:t>Минутная стрелка</a:t>
            </a:r>
            <a:r>
              <a:rPr lang="ru-RU" sz="2000" dirty="0" smtClean="0">
                <a:latin typeface="+mj-lt"/>
              </a:rPr>
              <a:t>)                                                                                                                      - Как двигается часовая стрелка? (</a:t>
            </a:r>
            <a:r>
              <a:rPr lang="ru-RU" sz="2000" i="1" dirty="0" smtClean="0">
                <a:latin typeface="+mj-lt"/>
              </a:rPr>
              <a:t>От одной цифры до другой. От одной большой чёрточки до другой большой чёрточки).</a:t>
            </a:r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- А что происходит с минутной стрелкой? Как движется она? (</a:t>
            </a:r>
            <a:r>
              <a:rPr lang="ru-RU" sz="2000" i="1" dirty="0" smtClean="0">
                <a:latin typeface="+mj-lt"/>
              </a:rPr>
              <a:t>От одной маленькой чёрточки до другой маленькой черточки.)</a:t>
            </a:r>
            <a:r>
              <a:rPr lang="ru-RU" sz="2000" dirty="0" smtClean="0">
                <a:latin typeface="+mj-lt"/>
              </a:rPr>
              <a:t>                   - Сколько таких чёрточек на циферблате? Сосчитайте. (</a:t>
            </a:r>
            <a:r>
              <a:rPr lang="ru-RU" sz="2000" i="1" dirty="0" smtClean="0">
                <a:latin typeface="+mj-lt"/>
              </a:rPr>
              <a:t>60</a:t>
            </a:r>
            <a:r>
              <a:rPr lang="ru-RU" sz="2000" dirty="0" smtClean="0">
                <a:latin typeface="+mj-lt"/>
              </a:rPr>
              <a:t>)                   </a:t>
            </a:r>
            <a:r>
              <a:rPr lang="ru-RU" sz="2000" b="1" dirty="0" smtClean="0">
                <a:latin typeface="+mj-lt"/>
              </a:rPr>
              <a:t>Считаем хором.</a:t>
            </a:r>
            <a:endParaRPr lang="ru-RU" sz="2000" dirty="0" smtClean="0">
              <a:latin typeface="+mj-lt"/>
            </a:endParaRPr>
          </a:p>
        </p:txBody>
      </p:sp>
      <p:pic>
        <p:nvPicPr>
          <p:cNvPr id="4098" name="Picture 2" descr="D:\Documents and Settings\Admin\Мои документы\Мои рисунки\Изображение\Изображение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2304257" cy="2249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761062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sz="2100" dirty="0" smtClean="0"/>
              <a:t>  </a:t>
            </a:r>
            <a:r>
              <a:rPr lang="ru-RU" sz="2100" dirty="0" smtClean="0">
                <a:latin typeface="+mj-lt"/>
              </a:rPr>
              <a:t>-Расстояние от одной маленькой черточки до другой маленькой чёрточки называется….(</a:t>
            </a:r>
            <a:r>
              <a:rPr lang="ru-RU" sz="2100" i="1" dirty="0" smtClean="0">
                <a:latin typeface="+mj-lt"/>
              </a:rPr>
              <a:t>минутой.)</a:t>
            </a:r>
            <a:endParaRPr lang="ru-RU" sz="2100" dirty="0" smtClean="0">
              <a:latin typeface="+mj-lt"/>
            </a:endParaRPr>
          </a:p>
          <a:p>
            <a:pPr>
              <a:buNone/>
            </a:pPr>
            <a:r>
              <a:rPr lang="ru-RU" sz="2100" dirty="0" smtClean="0">
                <a:latin typeface="+mj-lt"/>
              </a:rPr>
              <a:t>  - А весь круг, который она проходит  </a:t>
            </a:r>
            <a:r>
              <a:rPr lang="ru-RU" sz="2100" i="1" dirty="0" smtClean="0">
                <a:latin typeface="+mj-lt"/>
              </a:rPr>
              <a:t>…   (час)</a:t>
            </a:r>
            <a:endParaRPr lang="ru-RU" sz="2100" dirty="0" smtClean="0">
              <a:latin typeface="+mj-lt"/>
            </a:endParaRPr>
          </a:p>
          <a:p>
            <a:pPr>
              <a:buNone/>
            </a:pPr>
            <a:r>
              <a:rPr lang="ru-RU" sz="2100" i="1" dirty="0" smtClean="0">
                <a:latin typeface="+mj-lt"/>
              </a:rPr>
              <a:t>  - </a:t>
            </a:r>
            <a:r>
              <a:rPr lang="ru-RU" sz="2100" dirty="0" smtClean="0">
                <a:latin typeface="+mj-lt"/>
              </a:rPr>
              <a:t>Так сколько в часе минут?  </a:t>
            </a:r>
            <a:r>
              <a:rPr lang="ru-RU" sz="2100" i="1" dirty="0" smtClean="0">
                <a:latin typeface="+mj-lt"/>
              </a:rPr>
              <a:t>( 60  минут.)</a:t>
            </a:r>
            <a:endParaRPr lang="ru-RU" sz="2100" dirty="0" smtClean="0">
              <a:latin typeface="+mj-lt"/>
            </a:endParaRPr>
          </a:p>
          <a:p>
            <a:pPr>
              <a:buNone/>
            </a:pPr>
            <a:r>
              <a:rPr lang="ru-RU" sz="2100" b="1" i="1" dirty="0" smtClean="0">
                <a:latin typeface="+mj-lt"/>
              </a:rPr>
              <a:t>     Карточка </a:t>
            </a:r>
            <a:r>
              <a:rPr lang="ru-RU" sz="2100" b="1" i="1" dirty="0" err="1" smtClean="0">
                <a:latin typeface="+mj-lt"/>
              </a:rPr>
              <a:t>Помогайка</a:t>
            </a:r>
            <a:r>
              <a:rPr lang="ru-RU" sz="2100" b="1" i="1" dirty="0" smtClean="0">
                <a:latin typeface="+mj-lt"/>
              </a:rPr>
              <a:t> </a:t>
            </a:r>
            <a:r>
              <a:rPr lang="ru-RU" sz="2100" i="1" dirty="0" smtClean="0">
                <a:latin typeface="+mj-lt"/>
              </a:rPr>
              <a:t> (закрепляется на доску) </a:t>
            </a:r>
            <a:r>
              <a:rPr lang="ru-RU" sz="2100" i="1" dirty="0" smtClean="0"/>
              <a:t>:</a:t>
            </a:r>
            <a:endParaRPr lang="ru-RU" sz="2100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 Посмотрите, как улыбается  </a:t>
            </a:r>
            <a:r>
              <a:rPr lang="ru-RU" sz="21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Знайка</a:t>
            </a:r>
            <a:r>
              <a:rPr lang="ru-RU" sz="2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Математик. Он хочет сказать, что вы молодцы.  Сами разобрались  в новой  теме.</a:t>
            </a:r>
            <a:endParaRPr lang="ru-RU" sz="21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 Проверьте себя, прочитав  параграф  учебника , стр. 27.</a:t>
            </a:r>
            <a:endParaRPr lang="ru-RU" sz="21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 Сколько в одном часе минут? ( 60 минут)</a:t>
            </a:r>
            <a:endParaRPr lang="ru-RU" sz="21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 Как движется  часовая стрелка?</a:t>
            </a:r>
            <a:endParaRPr lang="ru-RU" sz="21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 Как движется минутная стрелка?</a:t>
            </a:r>
            <a:endParaRPr lang="ru-RU" sz="21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1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(Работа с моделью  часов: учитель показывает  детям время и предлагает определить.)</a:t>
            </a:r>
            <a:endParaRPr lang="ru-RU" sz="21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2339752" y="2564904"/>
            <a:ext cx="24482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час  =   60 минут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       Покажите на макетах часов: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- Во сколько утром начинаются у нас уроки? (8 час)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-  Во сколько заканчиваются уроки?  (12 час 30 минут)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-  Во сколько вы садитесь за уроки?   ( в 4 часа дня)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- Во сколько вы ложитесь спать?    (в 9 часов вечера)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</a:t>
            </a:r>
            <a:r>
              <a:rPr lang="en-US" b="1" dirty="0" smtClean="0">
                <a:latin typeface="+mj-lt"/>
              </a:rPr>
              <a:t>IV</a:t>
            </a:r>
            <a:r>
              <a:rPr lang="ru-RU" b="1" dirty="0" smtClean="0">
                <a:latin typeface="+mj-lt"/>
              </a:rPr>
              <a:t>.    Физкультминутка.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V</a:t>
            </a:r>
            <a:r>
              <a:rPr lang="ru-RU" dirty="0" smtClean="0">
                <a:latin typeface="+mj-lt"/>
              </a:rPr>
              <a:t>. </a:t>
            </a:r>
            <a:r>
              <a:rPr lang="ru-RU" b="1" dirty="0" smtClean="0">
                <a:latin typeface="+mj-lt"/>
              </a:rPr>
              <a:t>Закрепление изученного материала: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latin typeface="+mj-lt"/>
              </a:rPr>
              <a:t>          Работа по учебнику: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latin typeface="+mj-lt"/>
              </a:rPr>
              <a:t>          № 2 (1), стр. 27  -</a:t>
            </a:r>
            <a:r>
              <a:rPr lang="ru-RU" dirty="0" smtClean="0">
                <a:latin typeface="+mj-lt"/>
              </a:rPr>
              <a:t> записать в тетрадь.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        №  2 (2), </a:t>
            </a:r>
            <a:r>
              <a:rPr lang="ru-RU" b="1" dirty="0" err="1" smtClean="0">
                <a:latin typeface="+mj-lt"/>
              </a:rPr>
              <a:t>стр</a:t>
            </a:r>
            <a:r>
              <a:rPr lang="ru-RU" b="1" dirty="0" smtClean="0">
                <a:latin typeface="+mj-lt"/>
              </a:rPr>
              <a:t> 27  </a:t>
            </a:r>
            <a:r>
              <a:rPr lang="ru-RU" dirty="0" smtClean="0">
                <a:latin typeface="+mj-lt"/>
              </a:rPr>
              <a:t>-  ответить устно.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         № 3 , стр. 27 - </a:t>
            </a:r>
            <a:r>
              <a:rPr lang="ru-RU" dirty="0" smtClean="0">
                <a:latin typeface="+mj-lt"/>
              </a:rPr>
              <a:t> работа по памятке. Один ученик  делает краткую запись на доске.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          1 п.   -  30 мин.                          </a:t>
            </a:r>
            <a:endParaRPr lang="ru-RU" dirty="0" smtClean="0">
              <a:latin typeface="+mj-lt"/>
            </a:endParaRPr>
          </a:p>
          <a:p>
            <a:pPr lvl="0">
              <a:buNone/>
            </a:pPr>
            <a:r>
              <a:rPr lang="ru-RU" b="1" dirty="0" smtClean="0">
                <a:latin typeface="+mj-lt"/>
              </a:rPr>
              <a:t>           2 п.   -   ? на 10 мин.&lt;                  Решение  устно.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latin typeface="+mj-lt"/>
              </a:rPr>
              <a:t>  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+mj-lt"/>
              </a:rPr>
              <a:t>   </a:t>
            </a:r>
            <a:r>
              <a:rPr lang="ru-RU" b="1" dirty="0" smtClean="0">
                <a:latin typeface="+mj-lt"/>
              </a:rPr>
              <a:t>- Измените вопрос, чтобы задача решалась двумя действиями.           (</a:t>
            </a:r>
            <a:r>
              <a:rPr lang="ru-RU" dirty="0" smtClean="0">
                <a:latin typeface="+mj-lt"/>
              </a:rPr>
              <a:t> </a:t>
            </a:r>
            <a:r>
              <a:rPr lang="ru-RU" i="1" dirty="0" smtClean="0">
                <a:latin typeface="+mj-lt"/>
              </a:rPr>
              <a:t>Сколько времени   затратили  мальчики  на обе партии?)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   -Как изменится  краткая запись? </a:t>
            </a:r>
            <a:r>
              <a:rPr lang="ru-RU" dirty="0" smtClean="0">
                <a:latin typeface="+mj-lt"/>
              </a:rPr>
              <a:t>(</a:t>
            </a:r>
            <a:r>
              <a:rPr lang="ru-RU" i="1" dirty="0" smtClean="0">
                <a:latin typeface="+mj-lt"/>
              </a:rPr>
              <a:t>Добавится фигурная скобка со знаком  вопроса)</a:t>
            </a:r>
          </a:p>
          <a:p>
            <a:pPr>
              <a:buNone/>
            </a:pPr>
            <a:r>
              <a:rPr lang="ru-RU" b="1" i="1" dirty="0" smtClean="0">
                <a:latin typeface="+mj-lt"/>
              </a:rPr>
              <a:t>                </a:t>
            </a:r>
          </a:p>
          <a:p>
            <a:pPr>
              <a:buNone/>
            </a:pPr>
            <a:r>
              <a:rPr lang="ru-RU" b="1" i="1" dirty="0" smtClean="0">
                <a:latin typeface="+mj-lt"/>
              </a:rPr>
              <a:t>                      1 п.   -  30 мин.                     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b="1" i="1" dirty="0" smtClean="0">
                <a:latin typeface="+mj-lt"/>
              </a:rPr>
              <a:t>      </a:t>
            </a:r>
            <a:r>
              <a:rPr lang="ru-RU" b="1" i="1" baseline="-25000" dirty="0" smtClean="0">
                <a:latin typeface="+mj-lt"/>
              </a:rPr>
              <a:t> </a:t>
            </a:r>
            <a:r>
              <a:rPr lang="ru-RU" b="1" i="1" dirty="0" smtClean="0">
                <a:latin typeface="+mj-lt"/>
              </a:rPr>
              <a:t>               2 п.   -   ? на 10 мин.&lt;                                                                                     </a:t>
            </a:r>
          </a:p>
          <a:p>
            <a:pPr>
              <a:buNone/>
            </a:pPr>
            <a:endParaRPr lang="ru-RU" b="1" i="1" dirty="0" smtClean="0">
              <a:latin typeface="+mj-lt"/>
            </a:endParaRPr>
          </a:p>
          <a:p>
            <a:pPr>
              <a:buFontTx/>
              <a:buChar char="-"/>
            </a:pPr>
            <a:r>
              <a:rPr lang="ru-RU" b="1" i="1" dirty="0" smtClean="0">
                <a:latin typeface="+mj-lt"/>
              </a:rPr>
              <a:t>Какие ещё могут быть варианты?                                                                       </a:t>
            </a:r>
            <a:r>
              <a:rPr lang="ru-RU" i="1" dirty="0" smtClean="0">
                <a:latin typeface="+mj-lt"/>
              </a:rPr>
              <a:t>(На сколько  минут вторая партия  была короче, чем  первая?                      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+mj-lt"/>
              </a:rPr>
              <a:t> На сколько минут первая партия  была длиннее, чем вторая?)</a:t>
            </a:r>
            <a:endParaRPr lang="ru-RU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- Как вы думаете, последние два вопроса подойдут к условию задачи? </a:t>
            </a:r>
            <a:endParaRPr lang="ru-RU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(Задачу с первым вопросом дети решают самостоятельно, с последующей  взаимопроверкой  в паре</a:t>
            </a:r>
            <a:r>
              <a:rPr lang="ru-RU" b="1" dirty="0" smtClean="0">
                <a:latin typeface="+mj-lt"/>
              </a:rPr>
              <a:t>.)</a:t>
            </a:r>
            <a:endParaRPr lang="ru-RU" dirty="0">
              <a:latin typeface="+mj-lt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572000" y="2060848"/>
            <a:ext cx="360040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204864"/>
            <a:ext cx="432048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 and Settings\Admin\Мои документы\Мои рисунки\Изображение\Изображение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012808" cy="1496302"/>
          </a:xfrm>
          <a:prstGeom prst="rect">
            <a:avLst/>
          </a:prstGeom>
          <a:noFill/>
        </p:spPr>
      </p:pic>
      <p:pic>
        <p:nvPicPr>
          <p:cNvPr id="29699" name="Picture 3" descr="D:\Documents and Settings\Admin\Мои документы\Мои рисунки\Изображение\Изображение 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157192"/>
            <a:ext cx="4316413" cy="1463675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9552" y="671789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Работа над пройденным материалом: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Групповая работа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-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листочках нарисованы часы: определить  время  и  написать на листочках, насколько они спешат или отстают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сейчас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1 вариант   - 5 часов;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вариант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8 часов.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0770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1 вариант.</a:t>
            </a:r>
            <a:endParaRPr lang="ru-RU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558924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</a:rPr>
              <a:t>2 вариант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VIII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 Итог урока:</a:t>
            </a:r>
            <a:endParaRPr lang="ru-RU" sz="11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-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вспомните тему урока.</a:t>
            </a:r>
            <a:endParaRPr lang="ru-RU" sz="11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-  чему учились на уроке?</a:t>
            </a:r>
            <a:endParaRPr lang="ru-RU" sz="11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IX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Рефлексия.</a:t>
            </a:r>
            <a:endParaRPr lang="ru-RU" sz="11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 Понял очень хорошо.</a:t>
            </a:r>
            <a:endParaRPr lang="ru-RU" sz="11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-  Понял, но требуется помощь учителя.</a:t>
            </a:r>
            <a:endParaRPr lang="ru-RU" sz="1100" dirty="0" smtClean="0">
              <a:latin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000" i="1" dirty="0" smtClean="0"/>
              <a:t>                До  новых  встреч!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+mj-lt"/>
              </a:rPr>
              <a:t> Математика: учебник для 2 класса  общеобразовательных учреждений М.И.Моро;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Тетрадь на печатной основе к учебнику для 2 класса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общеобразовательных учреждений М.И.Моро.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Методические рекомендации к учебнику для 2 класса </a:t>
            </a:r>
            <a:r>
              <a:rPr lang="ru-RU" sz="2000" dirty="0" err="1" smtClean="0">
                <a:latin typeface="+mj-lt"/>
              </a:rPr>
              <a:t>общеобразова</a:t>
            </a:r>
            <a:r>
              <a:rPr lang="ru-RU" sz="2000" dirty="0" smtClean="0">
                <a:latin typeface="+mj-lt"/>
              </a:rPr>
              <a:t> тельных учреждений М.И.Моро.</a:t>
            </a:r>
          </a:p>
          <a:p>
            <a:pPr>
              <a:buNone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2565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</a:t>
            </a:r>
            <a:r>
              <a:rPr lang="ru-RU" dirty="0" smtClean="0"/>
              <a:t>Цель  урока: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/>
              <a:t>            </a:t>
            </a:r>
            <a:r>
              <a:rPr lang="ru-RU" sz="6600" i="1" dirty="0" smtClean="0"/>
              <a:t>Формирование  представления о  новой</a:t>
            </a:r>
            <a:br>
              <a:rPr lang="ru-RU" sz="6600" i="1" dirty="0" smtClean="0"/>
            </a:br>
            <a:r>
              <a:rPr lang="ru-RU" sz="6600" i="1" dirty="0" smtClean="0"/>
              <a:t>         величине. </a:t>
            </a:r>
            <a:br>
              <a:rPr lang="ru-RU" sz="66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      </a:t>
            </a:r>
            <a:r>
              <a:rPr lang="ru-RU" sz="1800" b="1" i="1" u="sng" dirty="0" smtClean="0"/>
              <a:t>образовательная</a:t>
            </a:r>
            <a:r>
              <a:rPr lang="ru-RU" sz="1800" i="1" dirty="0" smtClean="0"/>
              <a:t> :                                                                                                                  - познакомить  детей с новой величиной, формировать представление о единицах  времени: час, минута;</a:t>
            </a:r>
          </a:p>
          <a:p>
            <a:pPr>
              <a:buNone/>
            </a:pPr>
            <a:r>
              <a:rPr lang="ru-RU" sz="1800" i="1" dirty="0" smtClean="0"/>
              <a:t>       - совершенствовать вычислительные  навыки, умение решать задачи;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ru-RU" sz="1800" b="1" i="1" dirty="0" smtClean="0"/>
              <a:t>       </a:t>
            </a:r>
            <a:r>
              <a:rPr lang="ru-RU" sz="1800" b="1" i="1" u="sng" dirty="0" smtClean="0"/>
              <a:t> развивающая </a:t>
            </a:r>
            <a:r>
              <a:rPr lang="ru-RU" sz="1800" b="1" i="1" dirty="0" smtClean="0"/>
              <a:t>:                                                                                                                        - </a:t>
            </a:r>
            <a:r>
              <a:rPr lang="ru-RU" sz="1800" i="1" dirty="0" smtClean="0"/>
              <a:t>развивать умение наблюдать, сравнивать,  делать выводы;</a:t>
            </a:r>
          </a:p>
          <a:p>
            <a:pPr>
              <a:buNone/>
            </a:pPr>
            <a:r>
              <a:rPr lang="ru-RU" sz="1800" i="1" dirty="0" smtClean="0"/>
              <a:t>       -  развивать умение определять по часам(в часах и минутах);</a:t>
            </a:r>
          </a:p>
          <a:p>
            <a:pPr>
              <a:buNone/>
            </a:pPr>
            <a:r>
              <a:rPr lang="ru-RU" sz="1800" i="1" dirty="0" smtClean="0"/>
              <a:t>       -  развитие  навыка самоконтроля, наблюдательности;</a:t>
            </a:r>
          </a:p>
          <a:p>
            <a:endParaRPr lang="ru-RU" sz="1800" i="1" dirty="0"/>
          </a:p>
          <a:p>
            <a:pPr>
              <a:buNone/>
            </a:pPr>
            <a:r>
              <a:rPr lang="ru-RU" sz="1800" i="1" dirty="0" smtClean="0"/>
              <a:t>        </a:t>
            </a:r>
            <a:r>
              <a:rPr lang="ru-RU" sz="1800" b="1" i="1" u="sng" dirty="0" smtClean="0"/>
              <a:t>воспитательная:</a:t>
            </a:r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i="1" dirty="0" smtClean="0"/>
              <a:t>  - создавать условия для развития </a:t>
            </a:r>
            <a:r>
              <a:rPr lang="ru-RU" sz="1800" i="1" dirty="0" err="1" smtClean="0"/>
              <a:t>коммуникативности</a:t>
            </a:r>
            <a:r>
              <a:rPr lang="ru-RU" sz="1800" i="1" dirty="0" smtClean="0"/>
              <a:t>;</a:t>
            </a:r>
          </a:p>
          <a:p>
            <a:pPr>
              <a:buNone/>
            </a:pPr>
            <a:r>
              <a:rPr lang="ru-RU" sz="1800" i="1" dirty="0" smtClean="0"/>
              <a:t>       - воспитывать интерес к математике.</a:t>
            </a:r>
            <a:endParaRPr lang="ru-RU" sz="1800" b="1" i="1" u="sng" dirty="0" smtClean="0"/>
          </a:p>
          <a:p>
            <a:pPr>
              <a:buNone/>
            </a:pPr>
            <a:r>
              <a:rPr lang="ru-RU" sz="1800" b="1" i="1" u="sng" dirty="0" smtClean="0"/>
              <a:t>      </a:t>
            </a:r>
            <a:r>
              <a:rPr lang="ru-RU" sz="1800" b="1" i="1" dirty="0" smtClean="0"/>
              <a:t> </a:t>
            </a:r>
            <a:r>
              <a:rPr lang="ru-RU" sz="1800" i="1" dirty="0" smtClean="0"/>
              <a:t> </a:t>
            </a:r>
            <a:endParaRPr lang="ru-RU" sz="1800" dirty="0" smtClean="0"/>
          </a:p>
          <a:p>
            <a:endParaRPr lang="ru-RU" sz="1800" b="1" i="1" dirty="0" smtClean="0"/>
          </a:p>
          <a:p>
            <a:endParaRPr lang="ru-RU" sz="18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             </a:t>
            </a:r>
            <a:r>
              <a:rPr lang="ru-RU" dirty="0" smtClean="0">
                <a:solidFill>
                  <a:schemeClr val="tx1"/>
                </a:solidFill>
              </a:rPr>
              <a:t>Структура  урока.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  </a:t>
            </a:r>
            <a:r>
              <a:rPr lang="en-US" sz="1800" b="1" dirty="0" smtClean="0"/>
              <a:t>I.</a:t>
            </a:r>
            <a:r>
              <a:rPr lang="ru-RU" sz="1800" b="1" dirty="0" smtClean="0"/>
              <a:t>  Организационный  момент:</a:t>
            </a:r>
          </a:p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dirty="0" smtClean="0">
                <a:latin typeface="Times New Roman" pitchFamily="18" charset="0"/>
              </a:rPr>
              <a:t>Цель: </a:t>
            </a:r>
            <a:r>
              <a:rPr lang="ru-RU" sz="1800" i="1" dirty="0" smtClean="0">
                <a:latin typeface="Times New Roman" pitchFamily="18" charset="0"/>
              </a:rPr>
              <a:t>психологический настрой на работу, концентрация внимания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</a:rPr>
              <a:t>  </a:t>
            </a:r>
            <a:r>
              <a:rPr lang="en-US" sz="1800" b="1" dirty="0" smtClean="0">
                <a:latin typeface="Times New Roman" pitchFamily="18" charset="0"/>
              </a:rPr>
              <a:t>II</a:t>
            </a:r>
            <a:r>
              <a:rPr lang="ru-RU" sz="1800" b="1" dirty="0" smtClean="0">
                <a:latin typeface="Times New Roman" pitchFamily="18" charset="0"/>
              </a:rPr>
              <a:t>.Повторение и закрепление пройденного материала.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</a:rPr>
              <a:t>       Чистописание. Математический диктант.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</a:rPr>
              <a:t>Цель:</a:t>
            </a:r>
            <a:r>
              <a:rPr lang="ru-RU" sz="1800" i="1" dirty="0" smtClean="0">
                <a:latin typeface="Times New Roman" pitchFamily="18" charset="0"/>
              </a:rPr>
              <a:t> улучшение каллиграфии, повторение изученного материала 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</a:rPr>
              <a:t>  </a:t>
            </a:r>
            <a:r>
              <a:rPr lang="en-US" sz="1800" b="1" dirty="0" smtClean="0">
                <a:latin typeface="Times New Roman" pitchFamily="18" charset="0"/>
              </a:rPr>
              <a:t>III.</a:t>
            </a:r>
            <a:r>
              <a:rPr lang="ru-RU" sz="1800" b="1" dirty="0" smtClean="0">
                <a:latin typeface="Times New Roman" pitchFamily="18" charset="0"/>
              </a:rPr>
              <a:t> Работа над новой  темой: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</a:rPr>
              <a:t>        Цель: </a:t>
            </a:r>
            <a:r>
              <a:rPr lang="ru-RU" sz="1800" i="1" dirty="0" smtClean="0"/>
              <a:t>-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познакомить  детей с новой величиной, формировать представление о единицах  времени: час, минута;</a:t>
            </a:r>
          </a:p>
          <a:p>
            <a:pPr>
              <a:buNone/>
            </a:pPr>
            <a:r>
              <a:rPr lang="ru-RU" sz="1800" b="1" i="1" dirty="0" smtClean="0"/>
              <a:t>   </a:t>
            </a:r>
            <a:r>
              <a:rPr lang="en-US" sz="1800" b="1" dirty="0" smtClean="0">
                <a:latin typeface="Times New Roman" pitchFamily="18" charset="0"/>
              </a:rPr>
              <a:t>IV</a:t>
            </a:r>
            <a:r>
              <a:rPr lang="en-US" sz="1800" b="1" i="1" dirty="0" smtClean="0">
                <a:latin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</a:rPr>
              <a:t>  Физкультминутка.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</a:rPr>
              <a:t>   </a:t>
            </a:r>
            <a:r>
              <a:rPr lang="en-US" sz="1800" b="1" dirty="0" smtClean="0">
                <a:latin typeface="Times New Roman" pitchFamily="18" charset="0"/>
              </a:rPr>
              <a:t>V.</a:t>
            </a:r>
            <a:r>
              <a:rPr lang="ru-RU" sz="1800" b="1" dirty="0" smtClean="0">
                <a:latin typeface="Times New Roman" pitchFamily="18" charset="0"/>
              </a:rPr>
              <a:t>  Закрепление  изученного материала.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</a:rPr>
              <a:t>         Цель: </a:t>
            </a:r>
            <a:r>
              <a:rPr lang="ru-RU" sz="1800" i="1" dirty="0" smtClean="0">
                <a:latin typeface="Times New Roman" pitchFamily="18" charset="0"/>
              </a:rPr>
              <a:t>сравнивать величины  по их числовым значениям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</a:rPr>
              <a:t>    </a:t>
            </a:r>
            <a:r>
              <a:rPr lang="en-US" sz="1800" b="1" i="1" dirty="0" smtClean="0">
                <a:latin typeface="Times New Roman" pitchFamily="18" charset="0"/>
              </a:rPr>
              <a:t>VI.</a:t>
            </a:r>
            <a:r>
              <a:rPr lang="ru-RU" sz="1800" b="1" dirty="0" smtClean="0">
                <a:latin typeface="Times New Roman" pitchFamily="18" charset="0"/>
              </a:rPr>
              <a:t>  Работа над  пройденным материалом: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1800" b="1" dirty="0" smtClean="0">
                <a:latin typeface="Times New Roman" pitchFamily="18" charset="0"/>
              </a:rPr>
              <a:t>         </a:t>
            </a:r>
            <a:r>
              <a:rPr lang="ru-RU" sz="1800" dirty="0" smtClean="0">
                <a:latin typeface="Times New Roman" pitchFamily="18" charset="0"/>
              </a:rPr>
              <a:t>Цель: </a:t>
            </a:r>
            <a:r>
              <a:rPr lang="ru-RU" sz="1800" i="1" dirty="0" smtClean="0">
                <a:latin typeface="Times New Roman" pitchFamily="18" charset="0"/>
              </a:rPr>
              <a:t>первичное усвоение новых понятий.</a:t>
            </a:r>
            <a:r>
              <a:rPr lang="ru-RU" sz="1800" b="1" dirty="0" smtClean="0">
                <a:latin typeface="Times New Roman" pitchFamily="18" charset="0"/>
              </a:rPr>
              <a:t> 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  <a:r>
              <a:rPr lang="en-US" sz="1800" b="1" dirty="0" smtClean="0">
                <a:latin typeface="Times New Roman" pitchFamily="18" charset="0"/>
              </a:rPr>
              <a:t>VII.</a:t>
            </a:r>
            <a:r>
              <a:rPr lang="ru-RU" sz="1800" b="1" dirty="0" smtClean="0">
                <a:latin typeface="Times New Roman" pitchFamily="18" charset="0"/>
              </a:rPr>
              <a:t>  Итог урока.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1800" b="1" dirty="0" smtClean="0">
                <a:latin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</a:rPr>
              <a:t>Рефлексия деятельности.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1800" dirty="0" smtClean="0">
                <a:latin typeface="Times New Roman" pitchFamily="18" charset="0"/>
              </a:rPr>
              <a:t>        Цель: </a:t>
            </a:r>
            <a:r>
              <a:rPr lang="ru-RU" sz="1800" i="1" dirty="0" smtClean="0">
                <a:latin typeface="Times New Roman" pitchFamily="18" charset="0"/>
              </a:rPr>
              <a:t>подведение итогов урока.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1800" b="1" i="1" dirty="0" smtClean="0">
                <a:latin typeface="Times New Roman" pitchFamily="18" charset="0"/>
              </a:rPr>
              <a:t>   </a:t>
            </a:r>
            <a:r>
              <a:rPr lang="en-US" sz="1800" b="1" i="1" dirty="0" smtClean="0">
                <a:latin typeface="Times New Roman" pitchFamily="18" charset="0"/>
              </a:rPr>
              <a:t>        </a:t>
            </a:r>
            <a:r>
              <a:rPr lang="ru-RU" sz="1800" i="1" dirty="0" smtClean="0">
                <a:latin typeface="Times New Roman" pitchFamily="18" charset="0"/>
              </a:rPr>
              <a:t>Домашнее задание.</a:t>
            </a:r>
          </a:p>
          <a:p>
            <a:pPr>
              <a:buNone/>
            </a:pPr>
            <a:r>
              <a:rPr lang="ru-RU" sz="1800" dirty="0" smtClean="0"/>
              <a:t>  </a:t>
            </a:r>
          </a:p>
          <a:p>
            <a:pPr>
              <a:buNone/>
            </a:pPr>
            <a:r>
              <a:rPr lang="ru-RU" sz="1800" dirty="0" smtClean="0"/>
              <a:t>  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63688" y="548680"/>
            <a:ext cx="4608512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 Р О К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251520" y="2276872"/>
            <a:ext cx="266429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Тип  урока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3275856" y="2420888"/>
            <a:ext cx="259228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Форма организации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6156176" y="2348880"/>
            <a:ext cx="266429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Способ  проведения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323528" y="4221088"/>
            <a:ext cx="259228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Урок знакомства с новым материалом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3059832" y="4077072"/>
            <a:ext cx="3096344" cy="256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Фронтальная, </a:t>
            </a:r>
            <a:r>
              <a:rPr lang="ru-RU" sz="2000" dirty="0" smtClean="0"/>
              <a:t>индивидуальная, </a:t>
            </a:r>
            <a:r>
              <a:rPr lang="ru-RU" sz="2000" dirty="0" smtClean="0"/>
              <a:t>работа в парах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6335688" y="4149080"/>
            <a:ext cx="262880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Сочетание различных форм и способов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123728" y="1844824"/>
            <a:ext cx="648072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7984" y="1988840"/>
            <a:ext cx="144016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40152" y="1700808"/>
            <a:ext cx="864096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0"/>
          </p:cNvCxnSpPr>
          <p:nvPr/>
        </p:nvCxnSpPr>
        <p:spPr>
          <a:xfrm flipH="1">
            <a:off x="1619672" y="3501008"/>
            <a:ext cx="144016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4"/>
            <a:endCxn id="10" idx="0"/>
          </p:cNvCxnSpPr>
          <p:nvPr/>
        </p:nvCxnSpPr>
        <p:spPr>
          <a:xfrm>
            <a:off x="4572000" y="3645024"/>
            <a:ext cx="36004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812360" y="3573016"/>
            <a:ext cx="144016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71800" y="476672"/>
            <a:ext cx="3384376" cy="113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Методы  обучения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1988840"/>
            <a:ext cx="252028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способу выведения знаний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300192" y="1988840"/>
            <a:ext cx="252028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стимулирующие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75856" y="2060848"/>
            <a:ext cx="252028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источнику знаний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67544" y="3933056"/>
            <a:ext cx="2520280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Дедуктивный</a:t>
            </a:r>
          </a:p>
          <a:p>
            <a:pPr algn="ctr"/>
            <a:r>
              <a:rPr lang="ru-RU" dirty="0" smtClean="0"/>
              <a:t>аналитический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347864" y="3789040"/>
            <a:ext cx="252028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книгой,</a:t>
            </a:r>
          </a:p>
          <a:p>
            <a:pPr algn="ctr"/>
            <a:r>
              <a:rPr lang="ru-RU" dirty="0" smtClean="0"/>
              <a:t>наглядный.</a:t>
            </a:r>
          </a:p>
          <a:p>
            <a:pPr algn="ctr"/>
            <a:r>
              <a:rPr lang="ru-RU" dirty="0" smtClean="0"/>
              <a:t>словесный</a:t>
            </a: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372200" y="3789040"/>
            <a:ext cx="2520280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1.Коллективный характер работы,</a:t>
            </a:r>
          </a:p>
          <a:p>
            <a:pPr algn="ctr"/>
            <a:r>
              <a:rPr lang="ru-RU" dirty="0" smtClean="0"/>
              <a:t>2.Разнообразие видов работы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 flipH="1">
            <a:off x="2195736" y="1441549"/>
            <a:ext cx="1071695" cy="5472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4"/>
            <a:endCxn id="9" idx="0"/>
          </p:cNvCxnSpPr>
          <p:nvPr/>
        </p:nvCxnSpPr>
        <p:spPr>
          <a:xfrm>
            <a:off x="1655676" y="3140968"/>
            <a:ext cx="72008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72000" y="1628800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4"/>
          </p:cNvCxnSpPr>
          <p:nvPr/>
        </p:nvCxnSpPr>
        <p:spPr>
          <a:xfrm>
            <a:off x="7560332" y="2924944"/>
            <a:ext cx="108012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644008" y="2996952"/>
            <a:ext cx="36004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7" idx="1"/>
          </p:cNvCxnSpPr>
          <p:nvPr/>
        </p:nvCxnSpPr>
        <p:spPr>
          <a:xfrm>
            <a:off x="5832140" y="1340768"/>
            <a:ext cx="837139" cy="7851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   </a:t>
            </a:r>
            <a:r>
              <a:rPr lang="ru-RU" sz="4800" dirty="0" smtClean="0">
                <a:solidFill>
                  <a:schemeClr val="tx1"/>
                </a:solidFill>
              </a:rPr>
              <a:t>Средства  обучения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Учебные  пособия ( учебник, раздаточный  материал);</a:t>
            </a:r>
          </a:p>
          <a:p>
            <a:r>
              <a:rPr lang="ru-RU" sz="4400" i="1" dirty="0" smtClean="0"/>
              <a:t>Наглядные  пособия  (демонстрационный</a:t>
            </a:r>
          </a:p>
          <a:p>
            <a:pPr>
              <a:buNone/>
            </a:pPr>
            <a:r>
              <a:rPr lang="ru-RU" sz="4400" i="1" dirty="0" smtClean="0"/>
              <a:t>  материал).</a:t>
            </a:r>
            <a:endParaRPr lang="ru-RU" sz="4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dirty="0" smtClean="0"/>
              <a:t>умение использовать в своей речи понятия «единицы  времени:  час,  минута»;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научить применять на практике свои знания</a:t>
            </a:r>
          </a:p>
          <a:p>
            <a:pPr>
              <a:buNone/>
            </a:pPr>
            <a:r>
              <a:rPr lang="ru-RU" dirty="0" smtClean="0"/>
              <a:t>    по определению времени, преобразование</a:t>
            </a:r>
          </a:p>
          <a:p>
            <a:pPr>
              <a:buNone/>
            </a:pPr>
            <a:r>
              <a:rPr lang="ru-RU" dirty="0" smtClean="0"/>
              <a:t>     минут в часы  и  наоборот;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помогать каждому ученику быть активным, самостоятельным на уроке.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1453</Words>
  <Application>Microsoft Office PowerPoint</Application>
  <PresentationFormat>Экран (4:3)</PresentationFormat>
  <Paragraphs>196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Урок математики   </vt:lpstr>
      <vt:lpstr>     Проект  урока математики                    во 2 «г» классе</vt:lpstr>
      <vt:lpstr>                 Цель  урока:              Формирование  представления о  новой          величине.   </vt:lpstr>
      <vt:lpstr>                      Задачи урока:</vt:lpstr>
      <vt:lpstr>                   Структура  урока.</vt:lpstr>
      <vt:lpstr>Слайд 6</vt:lpstr>
      <vt:lpstr>Слайд 7</vt:lpstr>
      <vt:lpstr>   Средства  обучения</vt:lpstr>
      <vt:lpstr>Ожидаемый  результат</vt:lpstr>
      <vt:lpstr> Тема урока:   Час. Минута.</vt:lpstr>
      <vt:lpstr> </vt:lpstr>
      <vt:lpstr> Оборудование:</vt:lpstr>
      <vt:lpstr>              Ход  урока:</vt:lpstr>
      <vt:lpstr>    II.Минуты  чистописания:</vt:lpstr>
      <vt:lpstr>Слайд 15</vt:lpstr>
      <vt:lpstr>Слайд 16</vt:lpstr>
      <vt:lpstr>Слайд 17</vt:lpstr>
      <vt:lpstr>Слайд 18</vt:lpstr>
      <vt:lpstr>Слайд 19</vt:lpstr>
      <vt:lpstr> IV. Работа над новой темой: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 Литература:</vt:lpstr>
    </vt:vector>
  </TitlesOfParts>
  <Company>МОУ 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 </dc:title>
  <dc:creator>Галина Матвеевна</dc:creator>
  <cp:lastModifiedBy>Галина Матвеевна</cp:lastModifiedBy>
  <cp:revision>2</cp:revision>
  <dcterms:created xsi:type="dcterms:W3CDTF">2011-11-09T03:36:04Z</dcterms:created>
  <dcterms:modified xsi:type="dcterms:W3CDTF">2011-11-09T03:50:36Z</dcterms:modified>
</cp:coreProperties>
</file>