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9" r:id="rId5"/>
    <p:sldId id="260" r:id="rId6"/>
    <p:sldId id="267" r:id="rId7"/>
    <p:sldId id="262" r:id="rId8"/>
    <p:sldId id="269" r:id="rId9"/>
    <p:sldId id="270" r:id="rId10"/>
    <p:sldId id="263" r:id="rId11"/>
    <p:sldId id="271" r:id="rId12"/>
    <p:sldId id="272" r:id="rId13"/>
    <p:sldId id="273" r:id="rId14"/>
    <p:sldId id="274" r:id="rId15"/>
    <p:sldId id="275" r:id="rId16"/>
    <p:sldId id="264" r:id="rId17"/>
    <p:sldId id="276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B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9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C8A90-0B37-48E0-8D77-59C4D50CEC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527DBBB-E014-4BC8-9F88-B54ECC910BEE}">
      <dgm:prSet/>
      <dgm:spPr/>
      <dgm:t>
        <a:bodyPr/>
        <a:lstStyle/>
        <a:p>
          <a:pPr rtl="0"/>
          <a:r>
            <a:rPr lang="ru-RU" dirty="0" smtClean="0"/>
            <a:t>Совесть</a:t>
          </a:r>
          <a:endParaRPr lang="ru-RU" dirty="0"/>
        </a:p>
      </dgm:t>
    </dgm:pt>
    <dgm:pt modelId="{8852C6B2-14B8-4659-94DB-DB83E156F845}" type="parTrans" cxnId="{8062BFBF-6084-4DBF-974E-3F8EC75A3BD1}">
      <dgm:prSet/>
      <dgm:spPr/>
      <dgm:t>
        <a:bodyPr/>
        <a:lstStyle/>
        <a:p>
          <a:endParaRPr lang="ru-RU"/>
        </a:p>
      </dgm:t>
    </dgm:pt>
    <dgm:pt modelId="{8580C755-517C-4C4E-A12C-135A27EFC554}" type="sibTrans" cxnId="{8062BFBF-6084-4DBF-974E-3F8EC75A3BD1}">
      <dgm:prSet/>
      <dgm:spPr/>
      <dgm:t>
        <a:bodyPr/>
        <a:lstStyle/>
        <a:p>
          <a:endParaRPr lang="ru-RU"/>
        </a:p>
      </dgm:t>
    </dgm:pt>
    <dgm:pt modelId="{E1B311BD-27C3-4991-98C5-35E1887D227B}" type="pres">
      <dgm:prSet presAssocID="{B52C8A90-0B37-48E0-8D77-59C4D50CEC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CD317-3C9D-498A-A334-133A9EC4EA1A}" type="pres">
      <dgm:prSet presAssocID="{F527DBBB-E014-4BC8-9F88-B54ECC910BEE}" presName="parentText" presStyleLbl="node1" presStyleIdx="0" presStyleCnt="1" custLinFactNeighborX="-1557" custLinFactNeighborY="-4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CD1DAC-390C-4677-9BC4-9FEC2C10C4B7}" type="presOf" srcId="{F527DBBB-E014-4BC8-9F88-B54ECC910BEE}" destId="{646CD317-3C9D-498A-A334-133A9EC4EA1A}" srcOrd="0" destOrd="0" presId="urn:microsoft.com/office/officeart/2005/8/layout/vList2"/>
    <dgm:cxn modelId="{8062BFBF-6084-4DBF-974E-3F8EC75A3BD1}" srcId="{B52C8A90-0B37-48E0-8D77-59C4D50CECEA}" destId="{F527DBBB-E014-4BC8-9F88-B54ECC910BEE}" srcOrd="0" destOrd="0" parTransId="{8852C6B2-14B8-4659-94DB-DB83E156F845}" sibTransId="{8580C755-517C-4C4E-A12C-135A27EFC554}"/>
    <dgm:cxn modelId="{BF251443-24A5-4E04-AE23-09A9EFC28A59}" type="presOf" srcId="{B52C8A90-0B37-48E0-8D77-59C4D50CECEA}" destId="{E1B311BD-27C3-4991-98C5-35E1887D227B}" srcOrd="0" destOrd="0" presId="urn:microsoft.com/office/officeart/2005/8/layout/vList2"/>
    <dgm:cxn modelId="{2BD85ECC-651C-4AF5-9BFB-F59D9F7ADCF1}" type="presParOf" srcId="{E1B311BD-27C3-4991-98C5-35E1887D227B}" destId="{646CD317-3C9D-498A-A334-133A9EC4EA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CD317-3C9D-498A-A334-133A9EC4EA1A}">
      <dsp:nvSpPr>
        <dsp:cNvPr id="0" name=""/>
        <dsp:cNvSpPr/>
      </dsp:nvSpPr>
      <dsp:spPr>
        <a:xfrm>
          <a:off x="0" y="393901"/>
          <a:ext cx="5786478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Совесть</a:t>
          </a:r>
          <a:endParaRPr lang="ru-RU" sz="6500" kern="1200" dirty="0"/>
        </a:p>
      </dsp:txBody>
      <dsp:txXfrm>
        <a:off x="0" y="393901"/>
        <a:ext cx="5786478" cy="1559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279823-3ABD-42C7-88AC-DB6FD137A11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6D885D-7825-4F7C-A9FF-6C9052B48C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%D0%BA%D0%BD%D0%B8%D0%B3%D0%B8/%D0%91%D0%A1%D0%AD/%D0%A1%D0%B0%D0%BC%D0%BE%D0%BE%D1%86%D0%B5%D0%BD%D0%BA%D0%B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0002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Классный час</a:t>
            </a:r>
            <a:r>
              <a:rPr lang="ru-RU" dirty="0" smtClean="0"/>
              <a:t> </a:t>
            </a:r>
            <a:r>
              <a:rPr lang="ru-RU" dirty="0" smtClean="0"/>
              <a:t>по теме «Совесть»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500462" cy="1752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Выполнила: учитель начальных классов МОУ СОШ№4 г. Саянска Иркутской области</a:t>
            </a:r>
          </a:p>
          <a:p>
            <a:pPr algn="ctr"/>
            <a:r>
              <a:rPr lang="ru-RU" dirty="0" smtClean="0"/>
              <a:t>Дуисеева Н.С.</a:t>
            </a:r>
            <a:endParaRPr lang="ru-RU" dirty="0"/>
          </a:p>
        </p:txBody>
      </p:sp>
      <p:pic>
        <p:nvPicPr>
          <p:cNvPr id="4" name="Picture 3" descr="C:\Documents and Settings\kistanov\Мои документы\Наталья\наталья\Ветюгова Н.А\рис\школа\book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643314"/>
            <a:ext cx="28606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7-tub-ru.yandex.net/i?id=97801303-2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780877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002994"/>
            <a:ext cx="385765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человека утаишь,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642918"/>
            <a:ext cx="345852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ни мудри,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857496"/>
            <a:ext cx="542263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совести не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перемудришь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214818"/>
            <a:ext cx="400052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Совесть без зубов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1142984"/>
            <a:ext cx="178595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грызет.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5500702"/>
            <a:ext cx="357189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от совести нет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5087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/>
              <a:t>Поступать вопреки своим убеждениям.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Поступать против совести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71744"/>
            <a:ext cx="742955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Жить честно, справедливо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71810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Жить по совести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500570"/>
            <a:ext cx="764386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Делать что-либо хорошо, добросовестно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286388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Делать на совесть</a:t>
            </a:r>
          </a:p>
        </p:txBody>
      </p:sp>
      <p:pic>
        <p:nvPicPr>
          <p:cNvPr id="29698" name="Picture 2" descr="http://im0-tub-ru.yandex.net/i?id=627661630-4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428736"/>
            <a:ext cx="1428750" cy="1143001"/>
          </a:xfrm>
          <a:prstGeom prst="rect">
            <a:avLst/>
          </a:prstGeom>
          <a:noFill/>
        </p:spPr>
      </p:pic>
      <p:pic>
        <p:nvPicPr>
          <p:cNvPr id="29700" name="Picture 4" descr="http://im0-tub-ru.yandex.net/i?id=627661630-4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286124"/>
            <a:ext cx="1428750" cy="1143001"/>
          </a:xfrm>
          <a:prstGeom prst="rect">
            <a:avLst/>
          </a:prstGeom>
          <a:noFill/>
        </p:spPr>
      </p:pic>
      <p:pic>
        <p:nvPicPr>
          <p:cNvPr id="29702" name="Picture 6" descr="http://im0-tub-ru.yandex.net/i?id=627661630-4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286388"/>
            <a:ext cx="1428750" cy="11430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73 из 895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6" cy="6752751"/>
          </a:xfrm>
          <a:prstGeom prst="rect">
            <a:avLst/>
          </a:prstGeom>
          <a:noFill/>
        </p:spPr>
      </p:pic>
      <p:pic>
        <p:nvPicPr>
          <p:cNvPr id="28676" name="Picture 4" descr="http://im8-tub-ru.yandex.net/i?id=2695508-4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380" y="0"/>
            <a:ext cx="4077620" cy="3071810"/>
          </a:xfrm>
          <a:prstGeom prst="rect">
            <a:avLst/>
          </a:prstGeom>
          <a:noFill/>
        </p:spPr>
      </p:pic>
      <p:pic>
        <p:nvPicPr>
          <p:cNvPr id="28678" name="Picture 6" descr="Картинка 145 из 92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071810"/>
            <a:ext cx="4071934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os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36"/>
            <a:ext cx="757242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im0-tub-ru.yandex.net/i?id=627661630-4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286016" cy="182881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85 из 33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Багетная рамка 5"/>
          <p:cNvSpPr/>
          <p:nvPr/>
        </p:nvSpPr>
        <p:spPr>
          <a:xfrm rot="21424269">
            <a:off x="3545179" y="1499029"/>
            <a:ext cx="3429024" cy="293685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Разум</a:t>
            </a:r>
          </a:p>
          <a:p>
            <a:pPr algn="ctr"/>
            <a:r>
              <a:rPr lang="ru-RU" sz="4800" dirty="0" smtClean="0"/>
              <a:t>Воля</a:t>
            </a:r>
          </a:p>
          <a:p>
            <a:pPr algn="ctr"/>
            <a:r>
              <a:rPr lang="ru-RU" sz="4800" dirty="0" smtClean="0"/>
              <a:t>Совесть</a:t>
            </a:r>
            <a:endParaRPr lang="ru-RU" sz="4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:\Users\Маша\Desktop\картинки к презентации\img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564360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42852"/>
            <a:ext cx="822960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Дерево предсказаний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ердце 3"/>
          <p:cNvSpPr/>
          <p:nvPr/>
        </p:nvSpPr>
        <p:spPr>
          <a:xfrm>
            <a:off x="2714612" y="1071546"/>
            <a:ext cx="1785950" cy="2128846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 rot="3540772">
            <a:off x="3905700" y="1871979"/>
            <a:ext cx="1887464" cy="2180295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 rot="17246693">
            <a:off x="1630779" y="1860752"/>
            <a:ext cx="1740165" cy="226263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 rot="13319519">
            <a:off x="1852860" y="3367412"/>
            <a:ext cx="2129281" cy="2315469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 rot="7736806">
            <a:off x="3493268" y="3186109"/>
            <a:ext cx="2131078" cy="2308146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/>
          <p:cNvSpPr/>
          <p:nvPr/>
        </p:nvSpPr>
        <p:spPr>
          <a:xfrm>
            <a:off x="3071802" y="2857496"/>
            <a:ext cx="1343028" cy="120015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71802" y="2857496"/>
            <a:ext cx="1343028" cy="1200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214414" y="3214686"/>
            <a:ext cx="43031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удивило….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1087429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узнал (а)…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00034" y="2071678"/>
            <a:ext cx="42739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приятно….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80" name="Picture 12" descr="Картинка 22 из 78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143248"/>
            <a:ext cx="3571868" cy="348047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44 из 7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000372"/>
            <a:ext cx="7072362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Спасибо за занятие!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113 из 377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4786346" cy="57692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Тест.  «Облако. Туча. Солнышко» </a:t>
            </a:r>
            <a:endParaRPr lang="ru-RU" sz="3200" dirty="0"/>
          </a:p>
        </p:txBody>
      </p:sp>
      <p:sp>
        <p:nvSpPr>
          <p:cNvPr id="4" name="Солнце 3"/>
          <p:cNvSpPr/>
          <p:nvPr/>
        </p:nvSpPr>
        <p:spPr>
          <a:xfrm>
            <a:off x="6429388" y="1500174"/>
            <a:ext cx="2143140" cy="200026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3500430" y="1785926"/>
            <a:ext cx="2214578" cy="1357322"/>
          </a:xfrm>
          <a:prstGeom prst="cloudCallout">
            <a:avLst>
              <a:gd name="adj1" fmla="val -63168"/>
              <a:gd name="adj2" fmla="val 181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1000100" y="2000240"/>
            <a:ext cx="1643074" cy="1057276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0-tub-ru.yandex.net/i?id=399484588-6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1714488"/>
            <a:ext cx="871543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детям в классе я желаю здоровья, радости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8"/>
            <a:ext cx="857256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хороший добрый человек.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286388"/>
            <a:ext cx="8715436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/>
              <a:t>Жить в ладу со своей совестью</a:t>
            </a:r>
            <a:r>
              <a:rPr lang="ru-RU" dirty="0"/>
              <a:t>.</a:t>
            </a:r>
          </a:p>
        </p:txBody>
      </p:sp>
      <p:pic>
        <p:nvPicPr>
          <p:cNvPr id="25604" name="Picture 4" descr="http://im2-tub-ru.yandex.net/i?id=23423650-3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428868"/>
            <a:ext cx="2357454" cy="285175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Картинка 16 из 33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14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aphicFrame>
        <p:nvGraphicFramePr>
          <p:cNvPr id="8" name="Схема 7"/>
          <p:cNvGraphicFramePr/>
          <p:nvPr/>
        </p:nvGraphicFramePr>
        <p:xfrm>
          <a:off x="1500166" y="3143248"/>
          <a:ext cx="578647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://im7-tub-ru.yandex.net/i?id=267695903-3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1571612"/>
            <a:ext cx="8501122" cy="415498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90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-я узнаю…</a:t>
            </a:r>
          </a:p>
          <a:p>
            <a:pPr marL="0" marR="0" lvl="0" indent="990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-будем учиться развивать в себе и        помогать …</a:t>
            </a: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 descr="Картинка 34 из 37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66"/>
            <a:ext cx="2357422" cy="23479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0163" y="260350"/>
            <a:ext cx="3709987" cy="114300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Совесть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428736"/>
            <a:ext cx="4103687" cy="3238500"/>
          </a:xfrm>
          <a:noFill/>
          <a:ln w="12700">
            <a:solidFill>
              <a:srgbClr val="000000"/>
            </a:solidFill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0825" y="4921648"/>
            <a:ext cx="8532813" cy="1231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dirty="0"/>
              <a:t>Вернулась Нина села и заплакала. </a:t>
            </a:r>
          </a:p>
          <a:p>
            <a:pPr>
              <a:buFontTx/>
              <a:buChar char="-"/>
            </a:pPr>
            <a:r>
              <a:rPr lang="ru-RU" dirty="0"/>
              <a:t>Нет! Не жалко ей было украденного завтрака. Но слишком хорошо пели над ее головой веселые птицы. </a:t>
            </a:r>
          </a:p>
          <a:p>
            <a:pPr>
              <a:buFontTx/>
              <a:buChar char="-"/>
            </a:pPr>
            <a:r>
              <a:rPr lang="ru-RU" dirty="0"/>
              <a:t>И очень тяжело было на ее сердце, которое грызла беспощадная </a:t>
            </a:r>
            <a:r>
              <a:rPr lang="ru-RU" sz="2000" b="1" dirty="0">
                <a:solidFill>
                  <a:srgbClr val="FF0000"/>
                </a:solidFill>
              </a:rPr>
              <a:t>совесть.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5 из 1678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3408691"/>
            <a:ext cx="8715436" cy="31085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БСЭ.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весть,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категория этики, характеризующая способность личности осуществлять нравственный самоконтроль, самостоятельно формулировать для себя нравственные обязанности, требовать от себя их выполнения и производить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самооценку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совершаемых поступков; одно из выражений нравственного самосознания личности.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9" name="Picture 7" descr="Картинка 92 из 37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0"/>
            <a:ext cx="5357850" cy="367903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34 из 33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598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7158" y="165023"/>
            <a:ext cx="8358246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Совесть (по Далю) – нравственное сознание. Нравственное чутье или чувство в человеке; внутреннее сознание добра и зла; тайник души, в котором отзывается одобрение или осуждение каждого поступка; способность распознавать качество поступка; чувство, побуждающее к истине и к добру, отвращающее ото лжи и от зла; невольная любовь к добру и к истине; прирожденная правда, в различной степени развитая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7" descr="Картинка 92 из 37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178967"/>
            <a:ext cx="5357850" cy="367903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52 из 33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20" y="357166"/>
            <a:ext cx="8429684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Совесть (по Ушакову)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СО́ВЕСТЬ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Внутренняя оценка, внутреннее сознание моральности своих поступков, чувство нравственной ответственности за свое поведение.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Учитель. Подберите слова-синонимы к слову СОВЕСТЬ.(стыд, честь)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Учитель. Подберите слова-антонимы к слову СОВЕСТЬ (наглость, безбожность, бесстыдство)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7" descr="Картинка 92 из 37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178967"/>
            <a:ext cx="5357850" cy="367903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301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Классный час по теме «Совесть»</vt:lpstr>
      <vt:lpstr>Слайд 2</vt:lpstr>
      <vt:lpstr>Слайд 3</vt:lpstr>
      <vt:lpstr>Слайд 4</vt:lpstr>
      <vt:lpstr>Слайд 5</vt:lpstr>
      <vt:lpstr>Совесть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«Совесть»</dc:title>
  <dc:creator>Admin</dc:creator>
  <cp:lastModifiedBy>Admin</cp:lastModifiedBy>
  <cp:revision>25</cp:revision>
  <dcterms:created xsi:type="dcterms:W3CDTF">2011-11-24T15:42:38Z</dcterms:created>
  <dcterms:modified xsi:type="dcterms:W3CDTF">2012-01-29T15:27:19Z</dcterms:modified>
</cp:coreProperties>
</file>