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6"/>
  </p:notesMasterIdLst>
  <p:sldIdLst>
    <p:sldId id="261" r:id="rId3"/>
    <p:sldId id="263" r:id="rId4"/>
    <p:sldId id="270" r:id="rId5"/>
    <p:sldId id="272" r:id="rId6"/>
    <p:sldId id="345" r:id="rId7"/>
    <p:sldId id="276" r:id="rId8"/>
    <p:sldId id="327" r:id="rId9"/>
    <p:sldId id="329" r:id="rId10"/>
    <p:sldId id="322" r:id="rId11"/>
    <p:sldId id="331" r:id="rId12"/>
    <p:sldId id="318" r:id="rId13"/>
    <p:sldId id="335" r:id="rId14"/>
    <p:sldId id="333" r:id="rId15"/>
    <p:sldId id="337" r:id="rId16"/>
    <p:sldId id="285" r:id="rId17"/>
    <p:sldId id="289" r:id="rId18"/>
    <p:sldId id="323" r:id="rId19"/>
    <p:sldId id="291" r:id="rId20"/>
    <p:sldId id="293" r:id="rId21"/>
    <p:sldId id="295" r:id="rId22"/>
    <p:sldId id="297" r:id="rId23"/>
    <p:sldId id="338" r:id="rId24"/>
    <p:sldId id="339" r:id="rId25"/>
    <p:sldId id="340" r:id="rId26"/>
    <p:sldId id="341" r:id="rId27"/>
    <p:sldId id="343" r:id="rId28"/>
    <p:sldId id="306" r:id="rId29"/>
    <p:sldId id="307" r:id="rId30"/>
    <p:sldId id="310" r:id="rId31"/>
    <p:sldId id="312" r:id="rId32"/>
    <p:sldId id="303" r:id="rId33"/>
    <p:sldId id="304" r:id="rId34"/>
    <p:sldId id="325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0924" autoAdjust="0"/>
  </p:normalViewPr>
  <p:slideViewPr>
    <p:cSldViewPr>
      <p:cViewPr varScale="1">
        <p:scale>
          <a:sx n="71" d="100"/>
          <a:sy n="71" d="100"/>
        </p:scale>
        <p:origin x="-4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48CA57-3408-4AD2-8916-F5C4D2951E7E}" type="datetimeFigureOut">
              <a:rPr lang="ru-RU" smtClean="0"/>
              <a:pPr/>
              <a:t>27.05.2012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C0AB0C-7B6B-48AB-B8D3-0C29E4EEEA0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595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z="1000" dirty="0" smtClean="0"/>
              <a:t>Звуковой файл «Вечерний звон» длится 2 мин 30 сек начиная с этого слайда. Прекращается либо по истечении времени, либо через 12 слайдов – в зависимости от скорости просмотра.</a:t>
            </a:r>
          </a:p>
        </p:txBody>
      </p:sp>
      <p:sp>
        <p:nvSpPr>
          <p:cNvPr id="12595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1A4D0AE-6597-47A3-BB5D-BD2221CF2E74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10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Звуковой файл «Набат» звучит 13 сек начиная с этого слайда и заканчивается либо  по истечении 13 сек, либо через слайд, в зависимости от скорости просмотра</a:t>
            </a:r>
          </a:p>
        </p:txBody>
      </p:sp>
      <p:sp>
        <p:nvSpPr>
          <p:cNvPr id="13107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32ABDAB-6836-4552-BA03-FF25BD4872EC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517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Звук воспроизводится «по щелчку» на значок звукового файла</a:t>
            </a:r>
          </a:p>
        </p:txBody>
      </p:sp>
      <p:sp>
        <p:nvSpPr>
          <p:cNvPr id="13517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A8CDD2B-7065-411E-8A5B-E23FBE56DDD9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721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 Скрытый слайд  - при демонстрации его показ производится переходом по кнопке. «Щелчок» по кнопке переведет на подробное описание. Стрелка вернет к слайду «Типы колоколов»</a:t>
            </a:r>
          </a:p>
        </p:txBody>
      </p:sp>
      <p:sp>
        <p:nvSpPr>
          <p:cNvPr id="13722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F2FD6A2-EACE-4A27-B9D4-D35D815C63B7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824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Скрытый слайд. Звуковые файлы приводятся в действие щелчком по значку. Стрелка вернет к слайду «Виды больших колоколов».</a:t>
            </a:r>
          </a:p>
        </p:txBody>
      </p:sp>
      <p:sp>
        <p:nvSpPr>
          <p:cNvPr id="13824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B43BC8F-4C65-4F3E-91FA-018D48441170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926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Скрытый слайд.</a:t>
            </a:r>
          </a:p>
        </p:txBody>
      </p:sp>
      <p:sp>
        <p:nvSpPr>
          <p:cNvPr id="13926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71CBBE0-A951-466B-ABAF-F660247F389F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029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Скрытый слайд.</a:t>
            </a:r>
          </a:p>
        </p:txBody>
      </p:sp>
      <p:sp>
        <p:nvSpPr>
          <p:cNvPr id="14029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A1796A2-1F94-41AD-8CE2-60B042B3F00E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209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3210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087B9FC-750E-4AFD-A12D-88ADF7DE7FD2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AA86B-3128-4F18-9765-8788B653C6AA}" type="datetimeFigureOut">
              <a:rPr lang="ru-RU" smtClean="0"/>
              <a:pPr/>
              <a:t>27.05.2012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C8B99-D906-462D-9C03-1220310A09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AA86B-3128-4F18-9765-8788B653C6AA}" type="datetimeFigureOut">
              <a:rPr lang="ru-RU" smtClean="0"/>
              <a:pPr/>
              <a:t>27.05.2012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C8B99-D906-462D-9C03-1220310A09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AA86B-3128-4F18-9765-8788B653C6AA}" type="datetimeFigureOut">
              <a:rPr lang="ru-RU" smtClean="0"/>
              <a:pPr/>
              <a:t>27.05.2012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C8B99-D906-462D-9C03-1220310A09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B86BEC-19C4-47F6-B6EE-BBC1AAAF80A2}" type="datetimeFigureOut">
              <a:rPr lang="ru-RU"/>
              <a:pPr>
                <a:defRPr/>
              </a:pPr>
              <a:t>27.05.2012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554676-9F46-4779-BA62-C347D8855C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318EE3-C037-463D-960E-1880CEDA0AD8}" type="datetimeFigureOut">
              <a:rPr lang="ru-RU"/>
              <a:pPr>
                <a:defRPr/>
              </a:pPr>
              <a:t>27.05.2012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523C72-C5A5-4CC6-BCBC-4B6539C13F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EB92DC-A2EC-4150-A8A9-21945499E122}" type="datetimeFigureOut">
              <a:rPr lang="ru-RU"/>
              <a:pPr>
                <a:defRPr/>
              </a:pPr>
              <a:t>27.05.2012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326555-F32D-4ADA-B47C-FF62805858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21C997-2578-4F47-85FE-BA3798C17CF5}" type="datetimeFigureOut">
              <a:rPr lang="ru-RU"/>
              <a:pPr>
                <a:defRPr/>
              </a:pPr>
              <a:t>27.05.2012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DDF246-2D1E-4117-AC15-9F1143C6C7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69E0A3-1B70-46C4-9543-F86EC7BD251A}" type="datetimeFigureOut">
              <a:rPr lang="ru-RU"/>
              <a:pPr>
                <a:defRPr/>
              </a:pPr>
              <a:t>27.05.2012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71959E-03A1-4BB8-B7B9-E52A86E69E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01AEA0-89A9-4F81-9D76-9FC0F4B5EC90}" type="datetimeFigureOut">
              <a:rPr lang="ru-RU"/>
              <a:pPr>
                <a:defRPr/>
              </a:pPr>
              <a:t>27.05.2012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580D8F-178F-4E1F-9020-3302D5ACDD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3AB7EE-F8A5-47E6-A3C6-C21B0DAAD879}" type="datetimeFigureOut">
              <a:rPr lang="ru-RU"/>
              <a:pPr>
                <a:defRPr/>
              </a:pPr>
              <a:t>27.05.2012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E7CD98-2EFB-4F75-8B2C-99CC2D1806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4F8544-BCA2-49A3-BA3C-995E2C00F249}" type="datetimeFigureOut">
              <a:rPr lang="ru-RU"/>
              <a:pPr>
                <a:defRPr/>
              </a:pPr>
              <a:t>27.05.2012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8454C7-0419-4EC5-845A-33719ABECA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AA86B-3128-4F18-9765-8788B653C6AA}" type="datetimeFigureOut">
              <a:rPr lang="ru-RU" smtClean="0"/>
              <a:pPr/>
              <a:t>27.05.2012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C8B99-D906-462D-9C03-1220310A09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668A6A-30DA-44A9-941E-30580ACA41BA}" type="datetimeFigureOut">
              <a:rPr lang="ru-RU"/>
              <a:pPr>
                <a:defRPr/>
              </a:pPr>
              <a:t>27.05.2012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72B765-5EF5-44B1-B36A-7CD58457DE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4500A5-5E38-41CF-AB30-BECB34106AA0}" type="datetimeFigureOut">
              <a:rPr lang="ru-RU"/>
              <a:pPr>
                <a:defRPr/>
              </a:pPr>
              <a:t>27.05.2012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A133BC-270C-4B6F-AADF-54F74BBF99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15385-AA06-427A-8F63-3CE9283EF56E}" type="datetimeFigureOut">
              <a:rPr lang="ru-RU"/>
              <a:pPr>
                <a:defRPr/>
              </a:pPr>
              <a:t>27.05.2012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ABC9EC-B618-409F-8A63-FB8D9EF2D2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AA86B-3128-4F18-9765-8788B653C6AA}" type="datetimeFigureOut">
              <a:rPr lang="ru-RU" smtClean="0"/>
              <a:pPr/>
              <a:t>27.05.2012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C8B99-D906-462D-9C03-1220310A09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AA86B-3128-4F18-9765-8788B653C6AA}" type="datetimeFigureOut">
              <a:rPr lang="ru-RU" smtClean="0"/>
              <a:pPr/>
              <a:t>27.05.2012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C8B99-D906-462D-9C03-1220310A09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AA86B-3128-4F18-9765-8788B653C6AA}" type="datetimeFigureOut">
              <a:rPr lang="ru-RU" smtClean="0"/>
              <a:pPr/>
              <a:t>27.05.2012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C8B99-D906-462D-9C03-1220310A09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AA86B-3128-4F18-9765-8788B653C6AA}" type="datetimeFigureOut">
              <a:rPr lang="ru-RU" smtClean="0"/>
              <a:pPr/>
              <a:t>27.05.2012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C8B99-D906-462D-9C03-1220310A09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AA86B-3128-4F18-9765-8788B653C6AA}" type="datetimeFigureOut">
              <a:rPr lang="ru-RU" smtClean="0"/>
              <a:pPr/>
              <a:t>27.05.2012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C8B99-D906-462D-9C03-1220310A09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AA86B-3128-4F18-9765-8788B653C6AA}" type="datetimeFigureOut">
              <a:rPr lang="ru-RU" smtClean="0"/>
              <a:pPr/>
              <a:t>27.05.2012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C8B99-D906-462D-9C03-1220310A09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AA86B-3128-4F18-9765-8788B653C6AA}" type="datetimeFigureOut">
              <a:rPr lang="ru-RU" smtClean="0"/>
              <a:pPr/>
              <a:t>27.05.2012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C8B99-D906-462D-9C03-1220310A09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BAA86B-3128-4F18-9765-8788B653C6AA}" type="datetimeFigureOut">
              <a:rPr lang="ru-RU" smtClean="0"/>
              <a:pPr/>
              <a:t>27.05.2012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4C8B99-D906-462D-9C03-1220310A09A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BBA2588-3B32-404C-B667-857B9AB87386}" type="datetimeFigureOut">
              <a:rPr lang="ru-RU"/>
              <a:pPr>
                <a:defRPr/>
              </a:pPr>
              <a:t>27.05.2012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D342BF1-CE46-4F89-9BA8-2D1C57D713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split orient="vert"/>
  </p:transition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!!!Festival\__Temp\623402\&#1082;&#1083;&#1072;&#1089;&#1089;&#1085;&#1099;&#1081;%20&#1095;&#1072;&#1089;\&#1042;&#1077;&#1095;&#1077;&#1088;&#1085;&#1080;&#1081;%20&#1079;&#1074;&#1086;&#1085;.mp3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file:///D:\!!!Festival\__Temp\623402\&#1082;&#1083;&#1072;&#1089;&#1089;&#1085;&#1099;&#1081;%20&#1095;&#1072;&#1089;\&#1055;&#1086;&#1074;&#1089;&#1077;&#1076;&#1085;&#1077;&#1074;&#1085;&#1099;&#1081;%20&#1087;&#1077;&#1088;&#1077;&#1079;&#1074;&#1086;&#1085;%20&#1088;&#1091;&#1089;&#1089;&#1082;&#1080;&#1081;%20&#1057;&#1077;&#1074;&#1077;&#1088;.mp3" TargetMode="External"/><Relationship Id="rId1" Type="http://schemas.openxmlformats.org/officeDocument/2006/relationships/audio" Target="file:///D:\!!!Festival\__Temp\623402\&#1082;&#1083;&#1072;&#1089;&#1089;&#1085;&#1099;&#1081;%20&#1095;&#1072;&#1089;\&#1041;&#1083;&#1072;&#1075;&#1086;&#1074;&#1077;&#1089;&#1090;%20&#1050;&#1080;&#1077;&#1074;&#1086;-&#1055;&#1077;&#1095;&#1077;&#1088;&#1089;&#1082;&#1086;&#1081;%20&#1083;&#1072;&#1074;&#1088;&#1099;.mp3" TargetMode="External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file:///D:\!!!Festival\__Temp\623402\&#1082;&#1083;&#1072;&#1089;&#1089;&#1085;&#1099;&#1081;%20&#1095;&#1072;&#1089;\&#1058;&#1088;&#1077;&#1079;&#1074;&#1086;&#1085;%20&#1089;%20&#1087;&#1077;&#1088;&#1077;&#1073;&#1086;&#1088;&#1086;&#1084;.mp3" TargetMode="External"/><Relationship Id="rId1" Type="http://schemas.openxmlformats.org/officeDocument/2006/relationships/audio" Target="file:///D:\!!!Festival\__Temp\623402\&#1082;&#1083;&#1072;&#1089;&#1089;&#1085;&#1099;&#1081;%20&#1095;&#1072;&#1089;\&#1055;&#1088;&#1072;&#1079;&#1076;&#1085;&#1080;&#1095;&#1085;&#1099;&#1081;%20&#1090;&#1088;&#1077;&#1079;&#1074;&#1086;&#1085;%20&#1050;&#1055;&#1051;.mp3" TargetMode="External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file:///D:\!!!Festival\__Temp\623402\&#1082;&#1083;&#1072;&#1089;&#1089;&#1085;&#1099;&#1081;%20&#1095;&#1072;&#1089;\&#1047;&#1074;&#1086;&#1085;%20&#1085;&#1072;%20&#1074;&#1089;&#1090;&#1088;&#1077;&#1095;&#1091;%20&#1084;&#1080;&#1090;&#1088;&#1086;&#1087;&#1086;&#1083;&#1080;&#1090;&#1072;%20&#1050;&#1055;&#1051;.mp3" TargetMode="External"/><Relationship Id="rId1" Type="http://schemas.openxmlformats.org/officeDocument/2006/relationships/audio" Target="file:///D:\!!!Festival\__Temp\623402\&#1082;&#1083;&#1072;&#1089;&#1089;&#1085;&#1099;&#1081;%20&#1095;&#1072;&#1089;\&#1056;&#1086;&#1078;&#1076;&#1077;&#1089;&#1090;&#1074;&#1077;&#1085;&#1089;&#1082;&#1080;&#1081;%20&#1079;&#1074;&#1086;&#1085;%20&#1050;&#1055;&#1051;.mp3" TargetMode="External"/><Relationship Id="rId6" Type="http://schemas.openxmlformats.org/officeDocument/2006/relationships/image" Target="../media/image3.png"/><Relationship Id="rId5" Type="http://schemas.openxmlformats.org/officeDocument/2006/relationships/image" Target="../media/image18.jpeg"/><Relationship Id="rId4" Type="http://schemas.openxmlformats.org/officeDocument/2006/relationships/notesSlide" Target="../notesSlides/notesSlide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!!!Festival\__Temp\623402\&#1082;&#1083;&#1072;&#1089;&#1089;&#1085;&#1099;&#1081;%20&#1095;&#1072;&#1089;\&#1042;&#1086;&#1089;&#1082;&#1088;&#1077;&#1089;&#1085;&#1099;&#1081;%20&#1079;&#1074;&#1086;&#1085;%20&#1042;.&#1050;&#1072;&#1081;&#1095;&#1091;&#1082;&#1072;.mp3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1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!!!Festival\__Temp\623402\&#1082;&#1083;&#1072;&#1089;&#1089;&#1085;&#1099;&#1081;%20&#1095;&#1072;&#1089;\&#1055;&#1086;&#1075;&#1088;&#1077;&#1073;&#1072;&#1083;&#1100;&#1085;&#1099;&#1081;%20&#1087;&#1077;&#1088;&#1077;&#1079;&#1074;&#1086;&#1085;%20&#1088;&#1091;&#1089;&#1089;&#1082;&#1080;&#1081;%20&#1057;&#1077;&#1074;&#1077;&#1088;.mp3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0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hyperlink" Target="http://fotki.yandex.ru/users/suzdalevakat07/view/220543/?page=0" TargetMode="Externa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hyperlink" Target="http://image.otdihinfo.ru/images/20240.jpg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hyperlink" Target="http://art.1001chudo.ru/russia_768_gallery.html?show=ghz2.jpg" TargetMode="Externa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slideLayout" Target="../slideLayouts/slideLayout18.xml"/><Relationship Id="rId1" Type="http://schemas.openxmlformats.org/officeDocument/2006/relationships/audio" Target="file:///D:\!!!Festival\__Temp\623402\&#1082;&#1083;&#1072;&#1089;&#1089;&#1085;&#1099;&#1081;%20&#1095;&#1072;&#1089;\slavsya.mp3" TargetMode="Externa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!!!Festival\__Temp\623402\&#1082;&#1083;&#1072;&#1089;&#1089;&#1085;&#1099;&#1081;%20&#1095;&#1072;&#1089;\&#1053;&#1072;&#1073;&#1072;&#1090;.mp3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70190942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857375" y="1071563"/>
            <a:ext cx="5357813" cy="4286250"/>
          </a:xfrm>
          <a:prstGeom prst="rect">
            <a:avLst/>
          </a:prstGeom>
          <a:ln w="57150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4099" name="Прямоугольник 1"/>
          <p:cNvSpPr>
            <a:spLocks noChangeArrowheads="1"/>
          </p:cNvSpPr>
          <p:nvPr/>
        </p:nvSpPr>
        <p:spPr bwMode="auto">
          <a:xfrm>
            <a:off x="500063" y="5357813"/>
            <a:ext cx="814387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57200" algn="just"/>
            <a:r>
              <a:rPr lang="ru-RU" sz="2000" b="1">
                <a:latin typeface="Calibri" pitchFamily="34" charset="0"/>
                <a:cs typeface="Arial" charset="0"/>
              </a:rPr>
              <a:t>Колокол для русского человека издревле был голосом Родины, символом единения и гражданского долга, независимости и величия государства. Мы знаем это из легенд, из песен, из книг.</a:t>
            </a:r>
            <a:endParaRPr lang="ru-RU" sz="2000" b="1">
              <a:latin typeface="Calibri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285728"/>
            <a:ext cx="8572560" cy="92333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63500" dist="63500" algn="tl">
                    <a:schemeClr val="accent1">
                      <a:lumMod val="50000"/>
                    </a:schemeClr>
                  </a:outerShdw>
                </a:effectLst>
                <a:latin typeface="+mn-lt"/>
              </a:rPr>
              <a:t>Серебряный  звон  России</a:t>
            </a:r>
            <a:endParaRPr lang="ru-RU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63500" dist="63500" algn="tl">
                  <a:schemeClr val="accent1">
                    <a:lumMod val="50000"/>
                  </a:schemeClr>
                </a:outerShdw>
              </a:effectLst>
              <a:latin typeface="+mn-lt"/>
            </a:endParaRPr>
          </a:p>
        </p:txBody>
      </p:sp>
      <p:pic>
        <p:nvPicPr>
          <p:cNvPr id="6" name="Вечерний звон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email"/>
          <a:stretch>
            <a:fillRect/>
          </a:stretch>
        </p:blipFill>
        <p:spPr>
          <a:xfrm>
            <a:off x="785786" y="164305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073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Прямоугольник 1"/>
          <p:cNvSpPr>
            <a:spLocks noChangeArrowheads="1"/>
          </p:cNvSpPr>
          <p:nvPr/>
        </p:nvSpPr>
        <p:spPr bwMode="auto">
          <a:xfrm>
            <a:off x="428625" y="571500"/>
            <a:ext cx="3643313" cy="224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57200" algn="just"/>
            <a:r>
              <a:rPr lang="ru-RU" sz="2000" b="1">
                <a:latin typeface="Calibri" pitchFamily="34" charset="0"/>
              </a:rPr>
              <a:t>Первое упоминание о колоколах на Руси содержится в 3-й Новгородской летописи и датируется 1066 г.: "Прииде Всеслав и взя Новгород и колоколы съима у святыя Софии и паникадил съима".</a:t>
            </a:r>
          </a:p>
        </p:txBody>
      </p:sp>
      <p:pic>
        <p:nvPicPr>
          <p:cNvPr id="4" name="Рисунок 3" descr="Поднятие колокола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214813" y="500063"/>
            <a:ext cx="4410075" cy="5929312"/>
          </a:xfrm>
          <a:prstGeom prst="rect">
            <a:avLst/>
          </a:prstGeom>
          <a:ln w="57150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40964" name="Прямоугольник 4"/>
          <p:cNvSpPr>
            <a:spLocks noChangeArrowheads="1"/>
          </p:cNvSpPr>
          <p:nvPr/>
        </p:nvSpPr>
        <p:spPr bwMode="auto">
          <a:xfrm>
            <a:off x="1857375" y="5929313"/>
            <a:ext cx="20986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Поднятие колокола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Прямоугольник 1"/>
          <p:cNvSpPr>
            <a:spLocks noChangeArrowheads="1"/>
          </p:cNvSpPr>
          <p:nvPr/>
        </p:nvSpPr>
        <p:spPr bwMode="auto">
          <a:xfrm>
            <a:off x="285750" y="5857875"/>
            <a:ext cx="85725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57200" algn="just"/>
            <a:r>
              <a:rPr lang="ru-RU" sz="2000" b="1">
                <a:latin typeface="Calibri" pitchFamily="34" charset="0"/>
              </a:rPr>
              <a:t>Звук колокола приветствовал победителей, встречал знатных гостей.</a:t>
            </a:r>
          </a:p>
        </p:txBody>
      </p:sp>
      <p:pic>
        <p:nvPicPr>
          <p:cNvPr id="4" name="Рисунок 3" descr="1242 Князь Александр Невский приводит пленных немецких рыцарей в Новгород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57313" y="642938"/>
            <a:ext cx="6357937" cy="5189537"/>
          </a:xfrm>
          <a:prstGeom prst="rect">
            <a:avLst/>
          </a:prstGeom>
          <a:ln w="57150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8196" name="Прямоугольник 4"/>
          <p:cNvSpPr>
            <a:spLocks noChangeArrowheads="1"/>
          </p:cNvSpPr>
          <p:nvPr/>
        </p:nvSpPr>
        <p:spPr bwMode="auto">
          <a:xfrm>
            <a:off x="1785938" y="285750"/>
            <a:ext cx="60007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>
                <a:latin typeface="Calibri" pitchFamily="34" charset="0"/>
              </a:rPr>
              <a:t>Князь Александр Невский приводит пленных немецких рыцарей в Новгород</a:t>
            </a:r>
          </a:p>
        </p:txBody>
      </p:sp>
      <p:pic>
        <p:nvPicPr>
          <p:cNvPr id="5" name="Рисунок 4" descr="1242 Князь Александр Невский приводит пленных немецких рыцарей в Новгород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57290" y="642918"/>
            <a:ext cx="6357937" cy="5189537"/>
          </a:xfrm>
          <a:prstGeom prst="rect">
            <a:avLst/>
          </a:prstGeom>
          <a:ln w="57150">
            <a:solidFill>
              <a:schemeClr val="accent5">
                <a:lumMod val="60000"/>
                <a:lumOff val="40000"/>
              </a:schemeClr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Прямоугольник 1"/>
          <p:cNvSpPr>
            <a:spLocks noChangeArrowheads="1"/>
          </p:cNvSpPr>
          <p:nvPr/>
        </p:nvSpPr>
        <p:spPr bwMode="auto">
          <a:xfrm>
            <a:off x="357188" y="5429250"/>
            <a:ext cx="8358187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57200" algn="just"/>
            <a:r>
              <a:rPr lang="ru-RU" sz="2000" b="1">
                <a:latin typeface="Calibri" pitchFamily="34" charset="0"/>
              </a:rPr>
              <a:t>Но, умолкнув, колокола не переставали бодрствовать. Пожар ли, внезапное нападение врага, бунт, иная ли напасть – всех своим громким, резким, торопливым, сбивчивым криком поднимает на ноги набат.</a:t>
            </a:r>
          </a:p>
        </p:txBody>
      </p:sp>
      <p:pic>
        <p:nvPicPr>
          <p:cNvPr id="3" name="Рисунок 2" descr="Глазунов Илья Сергеевич. Штурм града. 1980г.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22363" y="592138"/>
            <a:ext cx="6807200" cy="4829175"/>
          </a:xfrm>
          <a:prstGeom prst="rect">
            <a:avLst/>
          </a:prstGeom>
          <a:ln w="57150" cmpd="sng">
            <a:solidFill>
              <a:schemeClr val="accent5">
                <a:lumMod val="60000"/>
                <a:lumOff val="40000"/>
              </a:schemeClr>
            </a:solidFill>
            <a:prstDash val="solid"/>
          </a:ln>
        </p:spPr>
      </p:pic>
      <p:sp>
        <p:nvSpPr>
          <p:cNvPr id="6148" name="Прямоугольник 3"/>
          <p:cNvSpPr>
            <a:spLocks noChangeArrowheads="1"/>
          </p:cNvSpPr>
          <p:nvPr/>
        </p:nvSpPr>
        <p:spPr bwMode="auto">
          <a:xfrm>
            <a:off x="3714750" y="285750"/>
            <a:ext cx="40005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>
                <a:latin typeface="Calibri" pitchFamily="34" charset="0"/>
              </a:rPr>
              <a:t>Глазунов Илья Сергеевич. Штурм града. 1980г.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Прямоугольник 1"/>
          <p:cNvSpPr>
            <a:spLocks noChangeArrowheads="1"/>
          </p:cNvSpPr>
          <p:nvPr/>
        </p:nvSpPr>
        <p:spPr bwMode="auto">
          <a:xfrm>
            <a:off x="428625" y="5715000"/>
            <a:ext cx="82867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57200" algn="just"/>
            <a:r>
              <a:rPr lang="ru-RU" sz="2000" b="1">
                <a:latin typeface="Calibri" pitchFamily="34" charset="0"/>
              </a:rPr>
              <a:t>Буря ли, вьюга ли – далеко разносится окрест редкий, но несмолкающий охранный звон, указывая дорогу заблудшим…</a:t>
            </a:r>
          </a:p>
        </p:txBody>
      </p:sp>
      <p:pic>
        <p:nvPicPr>
          <p:cNvPr id="3" name="Рисунок 2" descr="Туманный колокол. Севастополь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500" y="357188"/>
            <a:ext cx="8031163" cy="5357812"/>
          </a:xfrm>
          <a:prstGeom prst="rect">
            <a:avLst/>
          </a:prstGeom>
          <a:ln w="57150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7172" name="Прямоугольник 3"/>
          <p:cNvSpPr>
            <a:spLocks noChangeArrowheads="1"/>
          </p:cNvSpPr>
          <p:nvPr/>
        </p:nvSpPr>
        <p:spPr bwMode="auto">
          <a:xfrm>
            <a:off x="5929313" y="357188"/>
            <a:ext cx="26638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>
                <a:latin typeface="Calibri" pitchFamily="34" charset="0"/>
              </a:rPr>
              <a:t>Туманный колокол. Севастополь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Прямоугольник 1"/>
          <p:cNvSpPr>
            <a:spLocks noChangeArrowheads="1"/>
          </p:cNvSpPr>
          <p:nvPr/>
        </p:nvSpPr>
        <p:spPr bwMode="auto">
          <a:xfrm>
            <a:off x="357188" y="4786313"/>
            <a:ext cx="8358187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57200" algn="just"/>
            <a:r>
              <a:rPr lang="ru-RU" sz="2000" b="1">
                <a:latin typeface="Calibri" pitchFamily="34" charset="0"/>
              </a:rPr>
              <a:t>А сколько пословиц и поговорок сложено: «В Москве к заутрене звонили, а на Вологде звон слышали». Сколько замечательных строк на «колокольную тему» в русской поэзии и прозе: «Звездный звон – певучий, плывет, не молкнет; сонный; звон-чудо, звон-виденье, славит Бога в вышних – Рождество» (Иван  Шмелев. «Рождество»).</a:t>
            </a:r>
          </a:p>
        </p:txBody>
      </p:sp>
      <p:pic>
        <p:nvPicPr>
          <p:cNvPr id="3" name="Рисунок 2" descr="Испытания колокол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95438" y="500063"/>
            <a:ext cx="5619750" cy="4214812"/>
          </a:xfrm>
          <a:prstGeom prst="rect">
            <a:avLst/>
          </a:prstGeom>
          <a:ln w="57150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98308" name="Прямоугольник 3"/>
          <p:cNvSpPr>
            <a:spLocks noChangeArrowheads="1"/>
          </p:cNvSpPr>
          <p:nvPr/>
        </p:nvSpPr>
        <p:spPr bwMode="auto">
          <a:xfrm>
            <a:off x="7215188" y="642938"/>
            <a:ext cx="12827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>
                <a:latin typeface="Calibri" pitchFamily="34" charset="0"/>
              </a:rPr>
              <a:t>Испытания колокола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Прямоугольник 1"/>
          <p:cNvSpPr>
            <a:spLocks noChangeArrowheads="1"/>
          </p:cNvSpPr>
          <p:nvPr/>
        </p:nvSpPr>
        <p:spPr bwMode="auto">
          <a:xfrm>
            <a:off x="428625" y="4857750"/>
            <a:ext cx="8358188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57200" algn="just"/>
            <a:r>
              <a:rPr lang="ru-RU" sz="2000" b="1">
                <a:latin typeface="Calibri" pitchFamily="34" charset="0"/>
              </a:rPr>
              <a:t>До наших дней дошли ростовские звоны —  лучший и, пожалуй, единственный пример былого гармоничного согласия колоколов. Недаром их описание в энциклопедии Брокгауза и Ефрона начинается со слов: "Совершенно особо от всех русских колоколов стоят знаменитые ростовские звоны".</a:t>
            </a:r>
          </a:p>
        </p:txBody>
      </p:sp>
      <p:pic>
        <p:nvPicPr>
          <p:cNvPr id="3" name="Рисунок 2" descr="Звонари на соборной звоннице. Ростов Великий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43063" y="428625"/>
            <a:ext cx="5946775" cy="4429125"/>
          </a:xfrm>
          <a:prstGeom prst="rect">
            <a:avLst/>
          </a:prstGeom>
          <a:ln w="57150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95236" name="Прямоугольник 3"/>
          <p:cNvSpPr>
            <a:spLocks noChangeArrowheads="1"/>
          </p:cNvSpPr>
          <p:nvPr/>
        </p:nvSpPr>
        <p:spPr bwMode="auto">
          <a:xfrm>
            <a:off x="6072188" y="285750"/>
            <a:ext cx="27146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>
                <a:latin typeface="Calibri" pitchFamily="34" charset="0"/>
              </a:rPr>
              <a:t>Звонари на соборной звоннице. Ростов Великий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Прямоугольник 1"/>
          <p:cNvSpPr>
            <a:spLocks noChangeArrowheads="1"/>
          </p:cNvSpPr>
          <p:nvPr/>
        </p:nvSpPr>
        <p:spPr bwMode="auto">
          <a:xfrm>
            <a:off x="857250" y="1143000"/>
            <a:ext cx="7572375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57200" algn="just"/>
            <a:endParaRPr lang="ru-RU" sz="2000" b="1" dirty="0" smtClean="0">
              <a:latin typeface="Calibri" pitchFamily="34" charset="0"/>
            </a:endParaRPr>
          </a:p>
          <a:p>
            <a:pPr indent="457200" algn="just"/>
            <a:r>
              <a:rPr lang="ru-RU" sz="2000" b="1" dirty="0" smtClean="0">
                <a:latin typeface="Calibri" pitchFamily="34" charset="0"/>
              </a:rPr>
              <a:t>В </a:t>
            </a:r>
            <a:r>
              <a:rPr lang="ru-RU" sz="2000" b="1" dirty="0">
                <a:latin typeface="Calibri" pitchFamily="34" charset="0"/>
              </a:rPr>
              <a:t>соответствии с требованиями Устава и значением богослужений различают несколько видов звона:</a:t>
            </a:r>
          </a:p>
          <a:p>
            <a:pPr indent="457200" algn="just"/>
            <a:endParaRPr lang="ru-RU" sz="2000" b="1" dirty="0">
              <a:latin typeface="Calibri" pitchFamily="34" charset="0"/>
            </a:endParaRPr>
          </a:p>
          <a:p>
            <a:pPr indent="457200" algn="just"/>
            <a:endParaRPr lang="ru-RU" sz="2400" b="1" dirty="0" smtClean="0">
              <a:solidFill>
                <a:srgbClr val="FF0000"/>
              </a:solidFill>
              <a:latin typeface="Calibri" pitchFamily="34" charset="0"/>
            </a:endParaRPr>
          </a:p>
          <a:p>
            <a:pPr indent="457200" algn="just"/>
            <a:r>
              <a:rPr lang="ru-RU" sz="2400" b="1" dirty="0" smtClean="0">
                <a:solidFill>
                  <a:srgbClr val="FF0000"/>
                </a:solidFill>
                <a:latin typeface="Calibri" pitchFamily="34" charset="0"/>
              </a:rPr>
              <a:t>Благовест</a:t>
            </a:r>
            <a:r>
              <a:rPr lang="ru-RU" sz="2000" b="1" dirty="0" smtClean="0">
                <a:latin typeface="Calibri" pitchFamily="34" charset="0"/>
              </a:rPr>
              <a:t> </a:t>
            </a:r>
            <a:r>
              <a:rPr lang="ru-RU" sz="2000" b="1" dirty="0">
                <a:latin typeface="Calibri" pitchFamily="34" charset="0"/>
              </a:rPr>
              <a:t>– одиночные ритмичные удары в большой колокол.</a:t>
            </a:r>
          </a:p>
          <a:p>
            <a:pPr indent="457200" algn="just"/>
            <a:endParaRPr lang="ru-RU" sz="2000" b="1" dirty="0">
              <a:solidFill>
                <a:srgbClr val="FF0000"/>
              </a:solidFill>
              <a:latin typeface="Calibri" pitchFamily="34" charset="0"/>
            </a:endParaRPr>
          </a:p>
          <a:p>
            <a:pPr indent="457200" algn="just"/>
            <a:endParaRPr lang="ru-RU" sz="2400" b="1" dirty="0" smtClean="0">
              <a:solidFill>
                <a:srgbClr val="FF0000"/>
              </a:solidFill>
              <a:latin typeface="Calibri" pitchFamily="34" charset="0"/>
            </a:endParaRPr>
          </a:p>
          <a:p>
            <a:pPr indent="457200" algn="just"/>
            <a:r>
              <a:rPr lang="ru-RU" sz="2400" b="1" dirty="0" smtClean="0">
                <a:solidFill>
                  <a:srgbClr val="FF0000"/>
                </a:solidFill>
                <a:latin typeface="Calibri" pitchFamily="34" charset="0"/>
              </a:rPr>
              <a:t>Перезвон</a:t>
            </a:r>
            <a:r>
              <a:rPr lang="ru-RU" sz="2000" b="1" dirty="0" smtClean="0">
                <a:latin typeface="Calibri" pitchFamily="34" charset="0"/>
              </a:rPr>
              <a:t> </a:t>
            </a:r>
            <a:r>
              <a:rPr lang="ru-RU" sz="2000" b="1" dirty="0">
                <a:latin typeface="Calibri" pitchFamily="34" charset="0"/>
              </a:rPr>
              <a:t>- поочерёдные удары (от двух до семи в каждый колокол) от большого к малым.</a:t>
            </a:r>
          </a:p>
          <a:p>
            <a:pPr indent="457200" algn="just"/>
            <a:endParaRPr lang="ru-RU" sz="2000" b="1" dirty="0">
              <a:latin typeface="Calibri" pitchFamily="34" charset="0"/>
            </a:endParaRPr>
          </a:p>
        </p:txBody>
      </p:sp>
      <p:sp>
        <p:nvSpPr>
          <p:cNvPr id="100355" name="TextBox 5"/>
          <p:cNvSpPr txBox="1">
            <a:spLocks noChangeArrowheads="1"/>
          </p:cNvSpPr>
          <p:nvPr/>
        </p:nvSpPr>
        <p:spPr bwMode="auto">
          <a:xfrm>
            <a:off x="2357438" y="428625"/>
            <a:ext cx="4572000" cy="461963"/>
          </a:xfrm>
          <a:prstGeom prst="rect">
            <a:avLst/>
          </a:prstGeom>
          <a:noFill/>
          <a:ln w="28575">
            <a:solidFill>
              <a:srgbClr val="FFC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>
                <a:latin typeface="Calibri" pitchFamily="34" charset="0"/>
              </a:rPr>
              <a:t>ВИДЫ  ЦЕРКОВНОГО  ЗВОНА</a:t>
            </a:r>
          </a:p>
        </p:txBody>
      </p:sp>
      <p:pic>
        <p:nvPicPr>
          <p:cNvPr id="6" name="Благовест Киево-Печерской лавры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email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7" name="Повседневный перезвон русский Север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 cstate="email"/>
          <a:stretch>
            <a:fillRect/>
          </a:stretch>
        </p:blipFill>
        <p:spPr>
          <a:xfrm>
            <a:off x="5072066" y="507207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61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4219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1643050"/>
            <a:ext cx="75724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000" b="1" dirty="0" smtClean="0">
                <a:solidFill>
                  <a:srgbClr val="FF0000"/>
                </a:solidFill>
                <a:latin typeface="Calibri" pitchFamily="34" charset="0"/>
              </a:rPr>
              <a:t>Трезвон -</a:t>
            </a:r>
            <a:r>
              <a:rPr lang="ru-RU" sz="2000" dirty="0" smtClean="0">
                <a:latin typeface="Calibri" pitchFamily="34" charset="0"/>
              </a:rPr>
              <a:t> </a:t>
            </a:r>
            <a:r>
              <a:rPr lang="ru-RU" sz="2000" b="1" dirty="0" smtClean="0">
                <a:latin typeface="Calibri" pitchFamily="34" charset="0"/>
              </a:rPr>
              <a:t>несколько одновременно звонящих колоколов в три приема с  паузами между ними.</a:t>
            </a:r>
            <a:endParaRPr lang="ru-RU" sz="2000" b="1" dirty="0">
              <a:latin typeface="Calibri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85786" y="3090446"/>
            <a:ext cx="77153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FF0000"/>
                </a:solidFill>
                <a:latin typeface="Calibri" pitchFamily="34" charset="0"/>
              </a:rPr>
              <a:t>Перебор</a:t>
            </a:r>
            <a:r>
              <a:rPr lang="ru-RU" sz="2000" b="1" dirty="0" smtClean="0">
                <a:latin typeface="Calibri" pitchFamily="34" charset="0"/>
              </a:rPr>
              <a:t> - по одному удару в каждый колокол от малого к большому.</a:t>
            </a:r>
            <a:endParaRPr lang="ru-RU" sz="2000" b="1" dirty="0">
              <a:latin typeface="Calibri" pitchFamily="34" charset="0"/>
            </a:endParaRPr>
          </a:p>
        </p:txBody>
      </p:sp>
      <p:pic>
        <p:nvPicPr>
          <p:cNvPr id="8" name="Праздничный трезвон КПЛ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2857488" y="2500306"/>
            <a:ext cx="304800" cy="304800"/>
          </a:xfrm>
          <a:prstGeom prst="rect">
            <a:avLst/>
          </a:prstGeom>
        </p:spPr>
      </p:pic>
      <p:pic>
        <p:nvPicPr>
          <p:cNvPr id="9" name="Трезвон с перебором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4" cstate="email"/>
          <a:stretch>
            <a:fillRect/>
          </a:stretch>
        </p:blipFill>
        <p:spPr>
          <a:xfrm>
            <a:off x="2928926" y="407194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177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7223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Прямоугольник 1"/>
          <p:cNvSpPr>
            <a:spLocks noChangeArrowheads="1"/>
          </p:cNvSpPr>
          <p:nvPr/>
        </p:nvSpPr>
        <p:spPr bwMode="auto">
          <a:xfrm>
            <a:off x="428625" y="285750"/>
            <a:ext cx="828675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57200" algn="just"/>
            <a:r>
              <a:rPr lang="ru-RU" sz="2400" b="1">
                <a:solidFill>
                  <a:srgbClr val="C00000"/>
                </a:solidFill>
                <a:latin typeface="Calibri" pitchFamily="34" charset="0"/>
              </a:rPr>
              <a:t>Благовестники</a:t>
            </a:r>
            <a:r>
              <a:rPr lang="ru-RU" sz="2000" b="1">
                <a:latin typeface="Calibri" pitchFamily="34" charset="0"/>
              </a:rPr>
              <a:t> несут сигнальную функцию и, в основном, предназначены для созыва верующих на Богослужение. Их можно подразделить на следующие виды:</a:t>
            </a:r>
          </a:p>
        </p:txBody>
      </p:sp>
      <p:sp>
        <p:nvSpPr>
          <p:cNvPr id="3" name="Скругленный прямоугольник 2">
            <a:hlinkClick r:id="" action="ppaction://noaction"/>
          </p:cNvPr>
          <p:cNvSpPr/>
          <p:nvPr/>
        </p:nvSpPr>
        <p:spPr>
          <a:xfrm>
            <a:off x="6000760" y="1285860"/>
            <a:ext cx="2500330" cy="428628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FFC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2">
                    <a:lumMod val="50000"/>
                  </a:schemeClr>
                </a:solidFill>
              </a:rPr>
              <a:t>Праздничные</a:t>
            </a:r>
          </a:p>
        </p:txBody>
      </p:sp>
      <p:sp>
        <p:nvSpPr>
          <p:cNvPr id="4" name="Скругленный прямоугольник 3">
            <a:hlinkClick r:id="" action="ppaction://noaction"/>
          </p:cNvPr>
          <p:cNvSpPr/>
          <p:nvPr/>
        </p:nvSpPr>
        <p:spPr>
          <a:xfrm>
            <a:off x="6000760" y="2214554"/>
            <a:ext cx="2500330" cy="428628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FFC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2">
                    <a:lumMod val="50000"/>
                  </a:schemeClr>
                </a:solidFill>
              </a:rPr>
              <a:t>Воскресные</a:t>
            </a:r>
          </a:p>
        </p:txBody>
      </p:sp>
      <p:sp>
        <p:nvSpPr>
          <p:cNvPr id="5" name="Скругленный прямоугольник 4">
            <a:hlinkClick r:id="" action="ppaction://noaction"/>
          </p:cNvPr>
          <p:cNvSpPr/>
          <p:nvPr/>
        </p:nvSpPr>
        <p:spPr>
          <a:xfrm>
            <a:off x="6000760" y="3071810"/>
            <a:ext cx="2500330" cy="428628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FFC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2">
                    <a:lumMod val="50000"/>
                  </a:schemeClr>
                </a:solidFill>
              </a:rPr>
              <a:t>Постные</a:t>
            </a:r>
          </a:p>
        </p:txBody>
      </p:sp>
      <p:sp>
        <p:nvSpPr>
          <p:cNvPr id="6" name="Скругленный прямоугольник 5">
            <a:hlinkClick r:id="" action="ppaction://noaction"/>
          </p:cNvPr>
          <p:cNvSpPr/>
          <p:nvPr/>
        </p:nvSpPr>
        <p:spPr>
          <a:xfrm>
            <a:off x="6000760" y="4000504"/>
            <a:ext cx="2500330" cy="428628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FFC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err="1">
                <a:solidFill>
                  <a:schemeClr val="tx2">
                    <a:lumMod val="50000"/>
                  </a:schemeClr>
                </a:solidFill>
              </a:rPr>
              <a:t>Полиелейные</a:t>
            </a:r>
            <a:endParaRPr lang="ru-RU" sz="28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" name="Скругленный прямоугольник 6">
            <a:hlinkClick r:id="" action="ppaction://noaction"/>
          </p:cNvPr>
          <p:cNvSpPr/>
          <p:nvPr/>
        </p:nvSpPr>
        <p:spPr>
          <a:xfrm>
            <a:off x="6000760" y="4929198"/>
            <a:ext cx="2500330" cy="428628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FFC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2">
                    <a:lumMod val="50000"/>
                  </a:schemeClr>
                </a:solidFill>
              </a:rPr>
              <a:t>Будничные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28625" y="1500188"/>
            <a:ext cx="5214938" cy="1631950"/>
          </a:xfrm>
          <a:prstGeom prst="rect">
            <a:avLst/>
          </a:prstGeom>
          <a:ln w="28575">
            <a:solidFill>
              <a:schemeClr val="accent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indent="457200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+mn-lt"/>
              </a:rPr>
              <a:t>Помимо благовеста, большие колокола самостоятельно (без иных колоколов) используются при пении «Честнейшей…» на утрене и к «Достойно…» на Божественной Литургии.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28625" y="3286125"/>
            <a:ext cx="5214938" cy="1938338"/>
          </a:xfrm>
          <a:prstGeom prst="rect">
            <a:avLst/>
          </a:prstGeom>
          <a:ln w="28575">
            <a:solidFill>
              <a:schemeClr val="accent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indent="457200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+mn-lt"/>
              </a:rPr>
              <a:t>Благовестники также используются при перезвонах, переборах, </a:t>
            </a:r>
            <a:r>
              <a:rPr lang="ru-RU" sz="2000" b="1" dirty="0" err="1">
                <a:latin typeface="+mn-lt"/>
              </a:rPr>
              <a:t>трезвонах</a:t>
            </a:r>
            <a:r>
              <a:rPr lang="ru-RU" sz="2000" b="1" dirty="0">
                <a:latin typeface="+mn-lt"/>
              </a:rPr>
              <a:t>. Таким образом, использование того или иного вида благовестника зависит от статуса службы, времени её совершения или момента Богослужения.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28625" y="5357813"/>
            <a:ext cx="5214938" cy="1016000"/>
          </a:xfrm>
          <a:prstGeom prst="rect">
            <a:avLst/>
          </a:prstGeom>
          <a:ln w="28575">
            <a:solidFill>
              <a:schemeClr val="accent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indent="457200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+mn-lt"/>
              </a:rPr>
              <a:t>Кроме того, в группу благовестников можно включить так называемые часовые колокола, в которые «отбиваются» часы.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Прямоугольник 1"/>
          <p:cNvSpPr>
            <a:spLocks noChangeArrowheads="1"/>
          </p:cNvSpPr>
          <p:nvPr/>
        </p:nvSpPr>
        <p:spPr bwMode="auto">
          <a:xfrm>
            <a:off x="357158" y="357166"/>
            <a:ext cx="4500563" cy="59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000" b="1" dirty="0">
                <a:solidFill>
                  <a:srgbClr val="C00000"/>
                </a:solidFill>
                <a:latin typeface="Calibri" pitchFamily="34" charset="0"/>
              </a:rPr>
              <a:t>Праздничные</a:t>
            </a:r>
            <a:r>
              <a:rPr lang="ru-RU" sz="2000" b="1" dirty="0">
                <a:latin typeface="Calibri" pitchFamily="34" charset="0"/>
              </a:rPr>
              <a:t> колокола используются:</a:t>
            </a:r>
          </a:p>
          <a:p>
            <a:pPr algn="just">
              <a:buFont typeface="Wingdings" pitchFamily="2" charset="2"/>
              <a:buChar char="§"/>
            </a:pPr>
            <a:endParaRPr lang="ru-RU" sz="2000" b="1" dirty="0">
              <a:latin typeface="Calibri" pitchFamily="34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ru-RU" sz="2000" b="1" dirty="0">
                <a:latin typeface="Calibri" pitchFamily="34" charset="0"/>
              </a:rPr>
              <a:t>   в двунадесятые праздники, </a:t>
            </a:r>
          </a:p>
          <a:p>
            <a:pPr algn="just">
              <a:buFont typeface="Wingdings" pitchFamily="2" charset="2"/>
              <a:buChar char="§"/>
            </a:pPr>
            <a:endParaRPr lang="ru-RU" sz="2000" b="1" dirty="0">
              <a:latin typeface="Calibri" pitchFamily="34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ru-RU" sz="2000" b="1" dirty="0">
                <a:latin typeface="Calibri" pitchFamily="34" charset="0"/>
              </a:rPr>
              <a:t>   праздник Святой Пасхи, </a:t>
            </a:r>
          </a:p>
          <a:p>
            <a:pPr algn="just">
              <a:buFont typeface="Wingdings" pitchFamily="2" charset="2"/>
              <a:buChar char="§"/>
            </a:pPr>
            <a:endParaRPr lang="ru-RU" sz="2000" b="1" dirty="0">
              <a:latin typeface="Calibri" pitchFamily="34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ru-RU" sz="2000" b="1" dirty="0">
                <a:latin typeface="Calibri" pitchFamily="34" charset="0"/>
              </a:rPr>
              <a:t>   при встрече епископа. </a:t>
            </a:r>
          </a:p>
          <a:p>
            <a:pPr algn="just">
              <a:buFont typeface="Wingdings" pitchFamily="2" charset="2"/>
              <a:buChar char="§"/>
            </a:pPr>
            <a:endParaRPr lang="ru-RU" sz="2000" b="1" dirty="0" smtClean="0">
              <a:latin typeface="Calibri" pitchFamily="34" charset="0"/>
            </a:endParaRPr>
          </a:p>
          <a:p>
            <a:pPr algn="just">
              <a:buFont typeface="Wingdings" pitchFamily="2" charset="2"/>
              <a:buChar char="§"/>
            </a:pPr>
            <a:endParaRPr lang="ru-RU" sz="2000" b="1" dirty="0" smtClean="0">
              <a:latin typeface="Calibri" pitchFamily="34" charset="0"/>
            </a:endParaRPr>
          </a:p>
          <a:p>
            <a:pPr algn="just">
              <a:buFont typeface="Wingdings" pitchFamily="2" charset="2"/>
              <a:buChar char="§"/>
            </a:pPr>
            <a:endParaRPr lang="ru-RU" sz="2000" b="1" dirty="0">
              <a:latin typeface="Calibri" pitchFamily="34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ru-RU" sz="2000" b="1" dirty="0">
                <a:latin typeface="Calibri" pitchFamily="34" charset="0"/>
              </a:rPr>
              <a:t>   Настоятель Храма может благословить использование праздничного колокола и в иные дни, например освящение престола в храме.</a:t>
            </a:r>
          </a:p>
          <a:p>
            <a:pPr algn="just"/>
            <a:endParaRPr lang="ru-RU" sz="2000" b="1" dirty="0">
              <a:latin typeface="Calibri" pitchFamily="34" charset="0"/>
            </a:endParaRPr>
          </a:p>
          <a:p>
            <a:pPr algn="just"/>
            <a:r>
              <a:rPr lang="ru-RU" sz="2000" b="1" dirty="0">
                <a:latin typeface="Calibri" pitchFamily="34" charset="0"/>
              </a:rPr>
              <a:t>Праздничный колокол должен быть самым большим по весу в наборе колоколов.</a:t>
            </a:r>
          </a:p>
        </p:txBody>
      </p:sp>
      <p:pic>
        <p:nvPicPr>
          <p:cNvPr id="5" name="Рисунок 4" descr="55983-3bc6b-15980123-m549x50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118100" y="1214438"/>
            <a:ext cx="3578225" cy="4500562"/>
          </a:xfrm>
          <a:prstGeom prst="rect">
            <a:avLst/>
          </a:prstGeom>
          <a:ln w="57150">
            <a:solidFill>
              <a:schemeClr val="accent5">
                <a:lumMod val="60000"/>
                <a:lumOff val="40000"/>
              </a:schemeClr>
            </a:solidFill>
          </a:ln>
        </p:spPr>
      </p:pic>
      <p:pic>
        <p:nvPicPr>
          <p:cNvPr id="7" name="Рождественский звон КПЛ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email"/>
          <a:stretch>
            <a:fillRect/>
          </a:stretch>
        </p:blipFill>
        <p:spPr>
          <a:xfrm>
            <a:off x="4143372" y="1071546"/>
            <a:ext cx="304800" cy="304800"/>
          </a:xfrm>
          <a:prstGeom prst="rect">
            <a:avLst/>
          </a:prstGeom>
        </p:spPr>
      </p:pic>
      <p:pic>
        <p:nvPicPr>
          <p:cNvPr id="8" name="Звон на встречу митрополита КПЛ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 cstate="email"/>
          <a:stretch>
            <a:fillRect/>
          </a:stretch>
        </p:blipFill>
        <p:spPr>
          <a:xfrm>
            <a:off x="4000496" y="228599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637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3754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Прямоугольник 1"/>
          <p:cNvSpPr>
            <a:spLocks noChangeArrowheads="1"/>
          </p:cNvSpPr>
          <p:nvPr/>
        </p:nvSpPr>
        <p:spPr bwMode="auto">
          <a:xfrm>
            <a:off x="500063" y="5500688"/>
            <a:ext cx="814387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57200" algn="just"/>
            <a:r>
              <a:rPr lang="ru-RU" sz="2000" b="1">
                <a:latin typeface="Calibri" pitchFamily="34" charset="0"/>
              </a:rPr>
              <a:t>Звон колокола воспевал силу и красоту России, он напоминал о долге перед ней. А если он умолкал – это значило, что Родину постигло несчастье.</a:t>
            </a:r>
          </a:p>
        </p:txBody>
      </p:sp>
      <p:pic>
        <p:nvPicPr>
          <p:cNvPr id="3" name="Рисунок 2" descr="Левитан ИИ Вечерний звон 189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285875" y="357188"/>
            <a:ext cx="6429375" cy="5049837"/>
          </a:xfrm>
          <a:prstGeom prst="rect">
            <a:avLst/>
          </a:prstGeom>
          <a:ln w="57150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5124" name="Прямоугольник 3"/>
          <p:cNvSpPr>
            <a:spLocks noChangeArrowheads="1"/>
          </p:cNvSpPr>
          <p:nvPr/>
        </p:nvSpPr>
        <p:spPr bwMode="auto">
          <a:xfrm>
            <a:off x="7643813" y="571500"/>
            <a:ext cx="1214437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>
                <a:latin typeface="Calibri" pitchFamily="34" charset="0"/>
              </a:rPr>
              <a:t>Левитан И.И. Вечерний звон. </a:t>
            </a:r>
          </a:p>
          <a:p>
            <a:pPr algn="ctr"/>
            <a:r>
              <a:rPr lang="ru-RU" sz="1400">
                <a:latin typeface="Calibri" pitchFamily="34" charset="0"/>
              </a:rPr>
              <a:t>1892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новгород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706813" y="1500188"/>
            <a:ext cx="5027612" cy="4857750"/>
          </a:xfrm>
          <a:prstGeom prst="rect">
            <a:avLst/>
          </a:prstGeom>
          <a:ln w="57150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105475" name="Прямоугольник 1"/>
          <p:cNvSpPr>
            <a:spLocks noChangeArrowheads="1"/>
          </p:cNvSpPr>
          <p:nvPr/>
        </p:nvSpPr>
        <p:spPr bwMode="auto">
          <a:xfrm>
            <a:off x="357188" y="500063"/>
            <a:ext cx="4286250" cy="286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000" b="1" dirty="0">
                <a:solidFill>
                  <a:srgbClr val="C00000"/>
                </a:solidFill>
                <a:latin typeface="Calibri" pitchFamily="34" charset="0"/>
              </a:rPr>
              <a:t>Воскресные</a:t>
            </a:r>
            <a:r>
              <a:rPr lang="ru-RU" sz="2000" b="1" dirty="0">
                <a:latin typeface="Calibri" pitchFamily="34" charset="0"/>
              </a:rPr>
              <a:t> колокола используются:</a:t>
            </a:r>
          </a:p>
          <a:p>
            <a:pPr algn="just">
              <a:buFont typeface="Wingdings" pitchFamily="2" charset="2"/>
              <a:buChar char="§"/>
            </a:pPr>
            <a:endParaRPr lang="ru-RU" sz="2000" b="1" dirty="0">
              <a:latin typeface="Calibri" pitchFamily="34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ru-RU" sz="2000" b="1" dirty="0">
                <a:latin typeface="Calibri" pitchFamily="34" charset="0"/>
              </a:rPr>
              <a:t>   в воскресные дни,</a:t>
            </a:r>
          </a:p>
          <a:p>
            <a:pPr algn="just">
              <a:buFont typeface="Wingdings" pitchFamily="2" charset="2"/>
              <a:buChar char="§"/>
            </a:pPr>
            <a:endParaRPr lang="ru-RU" sz="2000" b="1" dirty="0">
              <a:latin typeface="Calibri" pitchFamily="34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ru-RU" sz="2000" b="1" dirty="0">
                <a:latin typeface="Calibri" pitchFamily="34" charset="0"/>
              </a:rPr>
              <a:t>   в великие праздники. </a:t>
            </a:r>
          </a:p>
          <a:p>
            <a:pPr algn="just"/>
            <a:endParaRPr lang="ru-RU" sz="2000" b="1" dirty="0">
              <a:latin typeface="Calibri" pitchFamily="34" charset="0"/>
            </a:endParaRPr>
          </a:p>
          <a:p>
            <a:pPr algn="just"/>
            <a:r>
              <a:rPr lang="ru-RU" sz="2000" b="1" dirty="0">
                <a:latin typeface="Calibri" pitchFamily="34" charset="0"/>
              </a:rPr>
              <a:t>При наличии праздничного, воскресный колокол должен быть вторым по весу.</a:t>
            </a:r>
          </a:p>
        </p:txBody>
      </p:sp>
      <p:sp>
        <p:nvSpPr>
          <p:cNvPr id="105479" name="Прямоугольник 6"/>
          <p:cNvSpPr>
            <a:spLocks noChangeArrowheads="1"/>
          </p:cNvSpPr>
          <p:nvPr/>
        </p:nvSpPr>
        <p:spPr bwMode="auto">
          <a:xfrm>
            <a:off x="1714500" y="4714875"/>
            <a:ext cx="1928813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>
                <a:latin typeface="Calibri" pitchFamily="34" charset="0"/>
              </a:rPr>
              <a:t>Праздничный и Воскресный колокола, Софийский собор в Новгороде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072063" y="857250"/>
            <a:ext cx="2687637" cy="2762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Воскресный звон </a:t>
            </a:r>
            <a:r>
              <a:rPr lang="ru-RU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В.Кайчука</a:t>
            </a:r>
            <a:r>
              <a:rPr lang="ru-RU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(урезано)</a:t>
            </a:r>
          </a:p>
        </p:txBody>
      </p:sp>
      <p:pic>
        <p:nvPicPr>
          <p:cNvPr id="7" name="Воскресный звон В.Кайчу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email"/>
          <a:stretch>
            <a:fillRect/>
          </a:stretch>
        </p:blipFill>
        <p:spPr>
          <a:xfrm>
            <a:off x="3143240" y="128586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2484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Прямоугольник 1"/>
          <p:cNvSpPr>
            <a:spLocks noChangeArrowheads="1"/>
          </p:cNvSpPr>
          <p:nvPr/>
        </p:nvSpPr>
        <p:spPr bwMode="auto">
          <a:xfrm>
            <a:off x="428625" y="428625"/>
            <a:ext cx="721518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57200" algn="just"/>
            <a:r>
              <a:rPr lang="ru-RU" sz="2000" b="1">
                <a:solidFill>
                  <a:srgbClr val="C00000"/>
                </a:solidFill>
                <a:latin typeface="Calibri" pitchFamily="34" charset="0"/>
              </a:rPr>
              <a:t>Постные</a:t>
            </a:r>
            <a:r>
              <a:rPr lang="ru-RU" sz="2000" b="1">
                <a:latin typeface="Calibri" pitchFamily="34" charset="0"/>
              </a:rPr>
              <a:t> колокола используются в качестве благовестника только в Великий пост.</a:t>
            </a:r>
          </a:p>
        </p:txBody>
      </p:sp>
      <p:sp>
        <p:nvSpPr>
          <p:cNvPr id="106502" name="Прямоугольник 5"/>
          <p:cNvSpPr>
            <a:spLocks noChangeArrowheads="1"/>
          </p:cNvSpPr>
          <p:nvPr/>
        </p:nvSpPr>
        <p:spPr bwMode="auto">
          <a:xfrm>
            <a:off x="428625" y="1214438"/>
            <a:ext cx="714375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57200" algn="just"/>
            <a:r>
              <a:rPr lang="ru-RU" sz="2000" b="1">
                <a:solidFill>
                  <a:srgbClr val="C00000"/>
                </a:solidFill>
                <a:latin typeface="Calibri" pitchFamily="34" charset="0"/>
              </a:rPr>
              <a:t>Полиелейные</a:t>
            </a:r>
            <a:r>
              <a:rPr lang="ru-RU" sz="2000" b="1">
                <a:latin typeface="Calibri" pitchFamily="34" charset="0"/>
              </a:rPr>
              <a:t> колокола используются в дни, когда совершаются полиелейное Богослужение (в Типиконе обозначаются особым знаком — красным крестом).</a:t>
            </a:r>
          </a:p>
        </p:txBody>
      </p:sp>
      <p:sp>
        <p:nvSpPr>
          <p:cNvPr id="106503" name="Прямоугольник 7"/>
          <p:cNvSpPr>
            <a:spLocks noChangeArrowheads="1"/>
          </p:cNvSpPr>
          <p:nvPr/>
        </p:nvSpPr>
        <p:spPr bwMode="auto">
          <a:xfrm>
            <a:off x="428625" y="2286000"/>
            <a:ext cx="692943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57200" algn="just"/>
            <a:r>
              <a:rPr lang="ru-RU" sz="2000" b="1">
                <a:solidFill>
                  <a:srgbClr val="C00000"/>
                </a:solidFill>
                <a:latin typeface="Calibri" pitchFamily="34" charset="0"/>
              </a:rPr>
              <a:t>Будничные</a:t>
            </a:r>
            <a:r>
              <a:rPr lang="ru-RU" sz="2000" b="1">
                <a:latin typeface="Calibri" pitchFamily="34" charset="0"/>
              </a:rPr>
              <a:t> (простодневные) колокола используются в будние дни седмицы (недели).</a:t>
            </a:r>
          </a:p>
        </p:txBody>
      </p:sp>
      <p:pic>
        <p:nvPicPr>
          <p:cNvPr id="11" name="Рисунок 10" descr="Даниловские колокола в Москве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071688" y="3143250"/>
            <a:ext cx="4924425" cy="3286125"/>
          </a:xfrm>
          <a:prstGeom prst="rect">
            <a:avLst/>
          </a:prstGeom>
          <a:ln w="57150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106508" name="Прямоугольник 11"/>
          <p:cNvSpPr>
            <a:spLocks noChangeArrowheads="1"/>
          </p:cNvSpPr>
          <p:nvPr/>
        </p:nvSpPr>
        <p:spPr bwMode="auto">
          <a:xfrm>
            <a:off x="7072313" y="4572000"/>
            <a:ext cx="148907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>
                <a:latin typeface="Calibri" pitchFamily="34" charset="0"/>
              </a:rPr>
              <a:t>Даниловские колокола </a:t>
            </a:r>
          </a:p>
          <a:p>
            <a:pPr algn="ctr"/>
            <a:r>
              <a:rPr lang="ru-RU" sz="1600">
                <a:latin typeface="Calibri" pitchFamily="34" charset="0"/>
              </a:rPr>
              <a:t>в Москве</a:t>
            </a:r>
          </a:p>
        </p:txBody>
      </p:sp>
      <p:pic>
        <p:nvPicPr>
          <p:cNvPr id="8" name="Погребальный перезвон русский Север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email"/>
          <a:stretch>
            <a:fillRect/>
          </a:stretch>
        </p:blipFill>
        <p:spPr>
          <a:xfrm>
            <a:off x="6929454" y="192880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0178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Открытый  классный  час   Серебряный  зврон  России\Троицкая   церковь\img4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:\Открытый  классный  час   Серебряный  зврон  России\Троицкая   церковь\img42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Открытый  классный  час   Серебряный  зврон  России\Троицкая   церковь\img42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G:\Открытый  классный  час   Серебряный  зврон  России\Троицкая   церковь\img42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0"/>
            <a:ext cx="6000792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Прямоугольник 1"/>
          <p:cNvSpPr>
            <a:spLocks noChangeArrowheads="1"/>
          </p:cNvSpPr>
          <p:nvPr/>
        </p:nvSpPr>
        <p:spPr bwMode="auto">
          <a:xfrm>
            <a:off x="1" y="571500"/>
            <a:ext cx="4286248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indent="457200" algn="just"/>
            <a:r>
              <a:rPr lang="ru-RU" sz="2000" b="1" dirty="0">
                <a:latin typeface="Calibri" pitchFamily="34" charset="0"/>
              </a:rPr>
              <a:t>Достижения русских мастеров неоспоримы и удовлетворяют самым высоким критериям. Один из ярчайших тому примеров – три самых тяжелых колокола звонницы Успенского собора в Ростове Великом: «Лебедь» (500 пудов), «</a:t>
            </a:r>
            <a:r>
              <a:rPr lang="ru-RU" sz="2000" b="1" dirty="0" err="1">
                <a:latin typeface="Calibri" pitchFamily="34" charset="0"/>
              </a:rPr>
              <a:t>Полиелей</a:t>
            </a:r>
            <a:r>
              <a:rPr lang="ru-RU" sz="2000" b="1" dirty="0">
                <a:latin typeface="Calibri" pitchFamily="34" charset="0"/>
              </a:rPr>
              <a:t>» (1000 пудов), «</a:t>
            </a:r>
            <a:r>
              <a:rPr lang="ru-RU" sz="2000" b="1" dirty="0" err="1">
                <a:latin typeface="Calibri" pitchFamily="34" charset="0"/>
              </a:rPr>
              <a:t>Сысой</a:t>
            </a:r>
            <a:r>
              <a:rPr lang="ru-RU" sz="2000" b="1" dirty="0">
                <a:latin typeface="Calibri" pitchFamily="34" charset="0"/>
              </a:rPr>
              <a:t>» (2000 пудов), отлитых русскими мастерами Филиппом Андреевым и Флором Терентьевым.</a:t>
            </a:r>
          </a:p>
        </p:txBody>
      </p:sp>
      <p:pic>
        <p:nvPicPr>
          <p:cNvPr id="5" name="Рисунок 4" descr="ростовские звоны картина МЯВиллие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7686" y="0"/>
            <a:ext cx="4786313" cy="6858000"/>
          </a:xfrm>
          <a:prstGeom prst="rect">
            <a:avLst/>
          </a:prstGeom>
          <a:ln w="57150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60420" name="Прямоугольник 5"/>
          <p:cNvSpPr>
            <a:spLocks noChangeArrowheads="1"/>
          </p:cNvSpPr>
          <p:nvPr/>
        </p:nvSpPr>
        <p:spPr bwMode="auto">
          <a:xfrm>
            <a:off x="2786063" y="5786438"/>
            <a:ext cx="18446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600">
                <a:latin typeface="Calibri" pitchFamily="34" charset="0"/>
              </a:rPr>
              <a:t>Ростовские звоны. </a:t>
            </a:r>
          </a:p>
          <a:p>
            <a:pPr algn="ctr"/>
            <a:r>
              <a:rPr lang="ru-RU" sz="1600">
                <a:latin typeface="Calibri" pitchFamily="34" charset="0"/>
              </a:rPr>
              <a:t>М.Я.Вилли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Москва Колокольня Ивана Великог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http://img-fotki.yandex.ru/get/3710/suzdalevakat07.10/0_369e2_bf6896be_L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0"/>
            <a:ext cx="71438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Фото: Царь-пушка, копия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1655895"/>
            <a:ext cx="842968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i="1" dirty="0">
                <a:latin typeface="Times New Roman" pitchFamily="18" charset="0"/>
                <a:cs typeface="Times New Roman" pitchFamily="18" charset="0"/>
              </a:rPr>
              <a:t>"Наши русские колокола считаются самыми большими, самыми звучными в мире. У нас множество колоколов - у нас и простор для такой музыки".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072066" y="4801639"/>
            <a:ext cx="35719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С.Смоленский</a:t>
            </a:r>
            <a:r>
              <a:rPr lang="ru-RU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Царь-колокол  - фото (фотографии)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0"/>
            <a:ext cx="5857916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5857884" y="1357298"/>
            <a:ext cx="3286116" cy="435770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000000"/>
                </a:solidFill>
              </a:rPr>
              <a:t/>
            </a:r>
            <a:br>
              <a:rPr lang="ru-RU" b="1" dirty="0">
                <a:solidFill>
                  <a:srgbClr val="000000"/>
                </a:solidFill>
              </a:rPr>
            </a:br>
            <a:r>
              <a:rPr lang="ru-RU" b="1" dirty="0">
                <a:solidFill>
                  <a:srgbClr val="000000"/>
                </a:solidFill>
              </a:rPr>
              <a:t>                                Освящение колоколов   </a:t>
            </a:r>
            <a:r>
              <a:rPr lang="ru-RU" b="1" dirty="0">
                <a:solidFill>
                  <a:srgbClr val="000000"/>
                </a:solidFill>
                <a:cs typeface="Times New Roman" charset="0"/>
              </a:rPr>
              <a:t>Свято-Данилова монастыря</a:t>
            </a:r>
            <a:r>
              <a:rPr lang="ru-RU" b="1" dirty="0">
                <a:solidFill>
                  <a:srgbClr val="000000"/>
                </a:solidFill>
              </a:rPr>
              <a:t/>
            </a:r>
            <a:br>
              <a:rPr lang="ru-RU" b="1" dirty="0">
                <a:solidFill>
                  <a:srgbClr val="000000"/>
                </a:solidFill>
              </a:rPr>
            </a:br>
            <a:endParaRPr lang="ru-RU" b="1" dirty="0">
              <a:solidFill>
                <a:srgbClr val="000000"/>
              </a:solidFill>
            </a:endParaRPr>
          </a:p>
        </p:txBody>
      </p:sp>
      <p:pic>
        <p:nvPicPr>
          <p:cNvPr id="3891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643570" cy="6572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Филипп Андреев   </a:t>
            </a: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 Емельян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Данилов    </a:t>
            </a: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    Андрей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Чохов  </a:t>
            </a: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       Флор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Терентьев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            Михаил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и </a:t>
            </a: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             Иван  </a:t>
            </a:r>
            <a:r>
              <a:rPr lang="ru-RU" b="1" i="1" dirty="0" err="1">
                <a:latin typeface="Times New Roman" pitchFamily="18" charset="0"/>
                <a:cs typeface="Times New Roman" pitchFamily="18" charset="0"/>
              </a:rPr>
              <a:t>Моторины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dirty="0" smtClean="0"/>
              <a:t>(</a:t>
            </a:r>
            <a:r>
              <a:rPr lang="ru-RU" dirty="0"/>
              <a:t>Царь-Колокол)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lavsy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7858148" y="592933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192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Первый церковный колокол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>
                <a:solidFill>
                  <a:srgbClr val="000000"/>
                </a:solidFill>
              </a:rPr>
              <a:t>Епископ Павлин Милостивый (353-431)</a:t>
            </a:r>
            <a:r>
              <a:rPr lang="ru-RU"/>
              <a:t> </a:t>
            </a: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3538538" y="2743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124200"/>
            <a:ext cx="4572000" cy="3035300"/>
          </a:xfrm>
          <a:prstGeom prst="rect">
            <a:avLst/>
          </a:prstGeom>
          <a:noFill/>
        </p:spPr>
      </p:pic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2290763" y="1771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34000" y="3200400"/>
            <a:ext cx="3581400" cy="2895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7" presetClass="entr" presetSubtype="1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Прямоугольник 3"/>
          <p:cNvSpPr>
            <a:spLocks noChangeArrowheads="1"/>
          </p:cNvSpPr>
          <p:nvPr/>
        </p:nvSpPr>
        <p:spPr bwMode="auto">
          <a:xfrm>
            <a:off x="642938" y="5643563"/>
            <a:ext cx="792956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57200" algn="just"/>
            <a:r>
              <a:rPr lang="ru-RU" sz="2000" b="1">
                <a:latin typeface="Calibri" pitchFamily="34" charset="0"/>
              </a:rPr>
              <a:t>Закрывались и разрушались храмы, а в еще действовавших запрещался колокольный звон. </a:t>
            </a:r>
          </a:p>
        </p:txBody>
      </p:sp>
      <p:pic>
        <p:nvPicPr>
          <p:cNvPr id="5" name="Рисунок 4" descr="fil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688" y="785813"/>
            <a:ext cx="7397750" cy="4557712"/>
          </a:xfrm>
          <a:prstGeom prst="rect">
            <a:avLst/>
          </a:prstGeom>
          <a:ln w="57150">
            <a:solidFill>
              <a:schemeClr val="accent5">
                <a:lumMod val="60000"/>
                <a:lumOff val="40000"/>
              </a:schemeClr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Прямоугольник 1"/>
          <p:cNvSpPr>
            <a:spLocks noChangeArrowheads="1"/>
          </p:cNvSpPr>
          <p:nvPr/>
        </p:nvSpPr>
        <p:spPr bwMode="auto">
          <a:xfrm>
            <a:off x="357188" y="5857875"/>
            <a:ext cx="84296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57200" algn="just"/>
            <a:r>
              <a:rPr lang="ru-RU" sz="2000" b="1">
                <a:latin typeface="Calibri" pitchFamily="34" charset="0"/>
              </a:rPr>
              <a:t>Колокола сбрасывались с колоколен, шли на переплавку.</a:t>
            </a:r>
          </a:p>
        </p:txBody>
      </p:sp>
      <p:pic>
        <p:nvPicPr>
          <p:cNvPr id="3" name="Рисунок 2" descr="%F0%E0%E7%E1%E8%F2%FB%E9%20%EA%EE%EB%EE%EA%EE%E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28688" y="571500"/>
            <a:ext cx="7235825" cy="5065713"/>
          </a:xfrm>
          <a:prstGeom prst="rect">
            <a:avLst/>
          </a:prstGeom>
          <a:ln w="57150">
            <a:solidFill>
              <a:schemeClr val="accent5">
                <a:lumMod val="60000"/>
                <a:lumOff val="40000"/>
              </a:schemeClr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Прямоугольник 1"/>
          <p:cNvSpPr>
            <a:spLocks noChangeArrowheads="1"/>
          </p:cNvSpPr>
          <p:nvPr/>
        </p:nvSpPr>
        <p:spPr bwMode="auto">
          <a:xfrm>
            <a:off x="357188" y="5429250"/>
            <a:ext cx="842962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57200" algn="just"/>
            <a:r>
              <a:rPr lang="ru-RU" sz="2000" b="1">
                <a:latin typeface="Calibri" pitchFamily="34" charset="0"/>
              </a:rPr>
              <a:t>Так погибли многие подлинные шедевры колокололитейного искусства: Царь-колокол Троице-Сергиевой лавры, Большой колокол Симонова монастыря...</a:t>
            </a:r>
          </a:p>
        </p:txBody>
      </p:sp>
      <p:pic>
        <p:nvPicPr>
          <p:cNvPr id="3" name="Рисунок 2" descr="Обломки Царь-колокола, Карнаухого и Годуновского колоколов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4438" y="714375"/>
            <a:ext cx="6858000" cy="4576763"/>
          </a:xfrm>
          <a:prstGeom prst="rect">
            <a:avLst/>
          </a:prstGeom>
          <a:ln w="57150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74756" name="Прямоугольник 3"/>
          <p:cNvSpPr>
            <a:spLocks noChangeArrowheads="1"/>
          </p:cNvSpPr>
          <p:nvPr/>
        </p:nvSpPr>
        <p:spPr bwMode="auto">
          <a:xfrm>
            <a:off x="2071688" y="285750"/>
            <a:ext cx="5929312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>
                <a:latin typeface="Calibri" pitchFamily="34" charset="0"/>
              </a:rPr>
              <a:t>Обломки Царь-колокола, Карнаухого и Годуновского колоколов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Прямоугольник 1"/>
          <p:cNvSpPr>
            <a:spLocks noChangeArrowheads="1"/>
          </p:cNvSpPr>
          <p:nvPr/>
        </p:nvSpPr>
        <p:spPr bwMode="auto">
          <a:xfrm>
            <a:off x="428625" y="5000625"/>
            <a:ext cx="828675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57200" algn="just"/>
            <a:r>
              <a:rPr lang="ru-RU" sz="2000" b="1">
                <a:latin typeface="Calibri" pitchFamily="34" charset="0"/>
              </a:rPr>
              <a:t>На Руси колокола размеряли поступь времени, били тревогу, когда случался пожар или иное бедствие, когда вспыхивал мятеж или приближался неприятель, собирали воинов и напутствовали их на битву, ликовали, встречая победителей, приветствовали знатных гостей.</a:t>
            </a:r>
          </a:p>
        </p:txBody>
      </p:sp>
      <p:pic>
        <p:nvPicPr>
          <p:cNvPr id="3" name="Рисунок 2" descr="Вечевые колокола 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0138" y="455613"/>
            <a:ext cx="7043737" cy="4402137"/>
          </a:xfrm>
          <a:prstGeom prst="rect">
            <a:avLst/>
          </a:prstGeom>
          <a:ln w="57150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46084" name="Прямоугольник 3"/>
          <p:cNvSpPr>
            <a:spLocks noChangeArrowheads="1"/>
          </p:cNvSpPr>
          <p:nvPr/>
        </p:nvSpPr>
        <p:spPr bwMode="auto">
          <a:xfrm>
            <a:off x="4857750" y="4429125"/>
            <a:ext cx="31877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>
                <a:latin typeface="Calibri" pitchFamily="34" charset="0"/>
              </a:rPr>
              <a:t>Набатный колокол, или «всполох»</a:t>
            </a:r>
          </a:p>
        </p:txBody>
      </p:sp>
      <p:pic>
        <p:nvPicPr>
          <p:cNvPr id="5" name="Набат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0063" y="4286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3" showWhenStopped="0">
                <p:cTn id="7" repeatCount="300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Прямоугольник 1"/>
          <p:cNvSpPr>
            <a:spLocks noChangeArrowheads="1"/>
          </p:cNvSpPr>
          <p:nvPr/>
        </p:nvSpPr>
        <p:spPr bwMode="auto">
          <a:xfrm>
            <a:off x="428625" y="5286375"/>
            <a:ext cx="828675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57200" algn="just"/>
            <a:r>
              <a:rPr lang="ru-RU" sz="2000" b="1">
                <a:latin typeface="Calibri" pitchFamily="34" charset="0"/>
              </a:rPr>
              <a:t>Ранняя история колоколов на Руси прошла через те же этапы, что на Западе. Поначалу их отливали монахи, но довольно скоро дело перешло к ремесленникам. Готовые колокола обязательно освящались. </a:t>
            </a:r>
          </a:p>
        </p:txBody>
      </p:sp>
      <p:pic>
        <p:nvPicPr>
          <p:cNvPr id="3" name="Рисунок 2" descr="Древние монастырские колокол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750" y="428625"/>
            <a:ext cx="6153150" cy="4308475"/>
          </a:xfrm>
          <a:prstGeom prst="rect">
            <a:avLst/>
          </a:prstGeom>
          <a:ln w="57150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45060" name="Прямоугольник 3"/>
          <p:cNvSpPr>
            <a:spLocks noChangeArrowheads="1"/>
          </p:cNvSpPr>
          <p:nvPr/>
        </p:nvSpPr>
        <p:spPr bwMode="auto">
          <a:xfrm>
            <a:off x="2928938" y="4786313"/>
            <a:ext cx="34813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Древние монастырские колокола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925</TotalTime>
  <Words>965</Words>
  <Application>Microsoft Office PowerPoint</Application>
  <PresentationFormat>Экран (4:3)</PresentationFormat>
  <Paragraphs>101</Paragraphs>
  <Slides>33</Slides>
  <Notes>8</Notes>
  <HiddenSlides>0</HiddenSlides>
  <MMClips>11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33</vt:i4>
      </vt:variant>
    </vt:vector>
  </HeadingPairs>
  <TitlesOfParts>
    <vt:vector size="35" baseType="lpstr">
      <vt:lpstr>Тема Office</vt:lpstr>
      <vt:lpstr>1_Тема Office</vt:lpstr>
      <vt:lpstr>Слайд 1</vt:lpstr>
      <vt:lpstr>Слайд 2</vt:lpstr>
      <vt:lpstr>Слайд 3</vt:lpstr>
      <vt:lpstr>Первый церковный колокол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                                 Освящение колоколов   Свято-Данилова монастыря </vt:lpstr>
      <vt:lpstr>Слайд 32</vt:lpstr>
      <vt:lpstr>Слайд 33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XTreme</dc:creator>
  <cp:lastModifiedBy>Tata</cp:lastModifiedBy>
  <cp:revision>104</cp:revision>
  <dcterms:created xsi:type="dcterms:W3CDTF">2011-11-13T18:02:41Z</dcterms:created>
  <dcterms:modified xsi:type="dcterms:W3CDTF">2012-05-27T18:43:41Z</dcterms:modified>
</cp:coreProperties>
</file>