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4"/>
  </p:notesMasterIdLst>
  <p:sldIdLst>
    <p:sldId id="311" r:id="rId3"/>
    <p:sldId id="312" r:id="rId4"/>
    <p:sldId id="257" r:id="rId5"/>
    <p:sldId id="315" r:id="rId6"/>
    <p:sldId id="263" r:id="rId7"/>
    <p:sldId id="316" r:id="rId8"/>
    <p:sldId id="295" r:id="rId9"/>
    <p:sldId id="313" r:id="rId10"/>
    <p:sldId id="317" r:id="rId11"/>
    <p:sldId id="318" r:id="rId12"/>
    <p:sldId id="270" r:id="rId13"/>
    <p:sldId id="296" r:id="rId14"/>
    <p:sldId id="283" r:id="rId15"/>
    <p:sldId id="284" r:id="rId16"/>
    <p:sldId id="288" r:id="rId17"/>
    <p:sldId id="289" r:id="rId18"/>
    <p:sldId id="280" r:id="rId19"/>
    <p:sldId id="307" r:id="rId20"/>
    <p:sldId id="310" r:id="rId21"/>
    <p:sldId id="309" r:id="rId22"/>
    <p:sldId id="30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640D5-5B88-4CD2-B2CE-D77E3616FB32}" type="datetimeFigureOut">
              <a:rPr lang="ru-RU" smtClean="0"/>
              <a:pPr/>
              <a:t>28.04.2005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D8522-357E-4AFF-AC87-897CF06C0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28.04.2005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28.04.2005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28.04.2005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28.04.2005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28.04.2005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28.04.2005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28.04.2005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28.04.2005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28.04.2005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28.04.2005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714356"/>
            <a:ext cx="764791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Не можешь -  сделай,</a:t>
            </a:r>
          </a:p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Не знаешь – узнай,</a:t>
            </a:r>
          </a:p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Пробуй,</a:t>
            </a:r>
          </a:p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Ищи,</a:t>
            </a:r>
          </a:p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Свершай и достигай</a:t>
            </a:r>
          </a:p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Чтоб жизнь твоя стала песней.</a:t>
            </a:r>
          </a:p>
          <a:p>
            <a:pPr algn="ctr"/>
            <a:endParaRPr lang="ru-RU" sz="32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4810" y="5786454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  </a:t>
            </a:r>
          </a:p>
          <a:p>
            <a:endParaRPr lang="ru-RU" sz="14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071942"/>
            <a:ext cx="3286148" cy="2552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357166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ПРАКТИЧЕСКОЕ        ЗАДАНИЕ.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714356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Изобразите на  листочках  жанры   изобразительного искусства.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428736"/>
          <a:ext cx="8429685" cy="514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895"/>
                <a:gridCol w="2809895"/>
                <a:gridCol w="2809895"/>
              </a:tblGrid>
              <a:tr h="2571768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0000FF"/>
                          </a:solidFill>
                        </a:rPr>
                        <a:t>Пейзаж</a:t>
                      </a:r>
                      <a:endParaRPr lang="ru-RU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FF"/>
                          </a:solidFill>
                        </a:rPr>
                        <a:t>   </a:t>
                      </a:r>
                      <a:r>
                        <a:rPr lang="ru-RU" b="0" dirty="0" smtClean="0">
                          <a:solidFill>
                            <a:srgbClr val="0000FF"/>
                          </a:solidFill>
                        </a:rPr>
                        <a:t>Натюрморт</a:t>
                      </a:r>
                      <a:endParaRPr lang="ru-RU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0000FF"/>
                          </a:solidFill>
                        </a:rPr>
                        <a:t>Портрет</a:t>
                      </a:r>
                      <a:endParaRPr lang="ru-RU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57176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FF"/>
                          </a:solidFill>
                        </a:rPr>
                        <a:t>Анималистический</a:t>
                      </a:r>
                      <a:r>
                        <a:rPr lang="ru-RU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0000FF"/>
                          </a:solidFill>
                        </a:rPr>
                        <a:t>Жанр.</a:t>
                      </a:r>
                      <a:endParaRPr lang="ru-RU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FF"/>
                          </a:solidFill>
                        </a:rPr>
                        <a:t>Исторический жанр</a:t>
                      </a:r>
                      <a:endParaRPr lang="ru-RU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8"/>
            <a:ext cx="71438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357290" y="4071942"/>
            <a:ext cx="6465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0000FF"/>
                </a:solidFill>
              </a:rPr>
              <a:t> Игра « </a:t>
            </a:r>
            <a:r>
              <a:rPr lang="ru-RU" sz="5400" b="1" i="1" dirty="0" err="1" smtClean="0">
                <a:solidFill>
                  <a:srgbClr val="0000FF"/>
                </a:solidFill>
              </a:rPr>
              <a:t>Да.Нет</a:t>
            </a:r>
            <a:r>
              <a:rPr lang="ru-RU" sz="5400" b="1" i="1" dirty="0" smtClean="0">
                <a:solidFill>
                  <a:srgbClr val="0000FF"/>
                </a:solidFill>
              </a:rPr>
              <a:t>.»</a:t>
            </a:r>
            <a:endParaRPr lang="ru-RU" sz="54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71480"/>
            <a:ext cx="639532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85918" y="4857760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И.Репин. Запорожцы пишут</a:t>
            </a:r>
          </a:p>
          <a:p>
            <a:r>
              <a:rPr lang="ru-RU" dirty="0" smtClean="0"/>
              <a:t> письмо к турецкому  султану.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5715016"/>
            <a:ext cx="8088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Данное произведение относится ли к пейзажу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\Мои документы\Мои рисунки\Мои сканированные изображения\2011-02 (фев)\сканирование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928670"/>
            <a:ext cx="3910028" cy="47303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28860" y="5929330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С. </a:t>
            </a:r>
            <a:r>
              <a:rPr lang="ru-RU" dirty="0" err="1" smtClean="0"/>
              <a:t>Сарыг-оол</a:t>
            </a:r>
            <a:r>
              <a:rPr lang="ru-RU" dirty="0" smtClean="0"/>
              <a:t>. 60 богатыри.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428605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Данное произведение относится ли к портрету?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Мои документы\Мои рисунки\Мои сканированные изображения\2011-02 (фев)\сканирование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902" y="217120"/>
            <a:ext cx="4619486" cy="41828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00232" y="4786323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В. Суриков. Натюрморт с часами.</a:t>
            </a:r>
            <a:endParaRPr lang="ru-RU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928794" y="5500702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Это  бытовой жанр?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85728"/>
            <a:ext cx="3925194" cy="611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500694" y="2357431"/>
            <a:ext cx="30003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Данное произведение относится ли к портрету?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571480"/>
            <a:ext cx="4462955" cy="493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786050" y="5429264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i="1" dirty="0" smtClean="0"/>
              <a:t>Т . </a:t>
            </a:r>
            <a:r>
              <a:rPr lang="ru-RU" b="1" i="1" dirty="0" err="1" smtClean="0"/>
              <a:t>Жерико</a:t>
            </a:r>
            <a:r>
              <a:rPr lang="ru-RU" b="1" i="1" dirty="0" smtClean="0"/>
              <a:t>. Белая лошадь.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5929330"/>
            <a:ext cx="5643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Данное произведение относится ли к пейзажу?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677" y="1000108"/>
            <a:ext cx="8088189" cy="385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3108" y="5214950"/>
            <a:ext cx="4966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В. Суриков. Покорение Сибири  Ермаком.</a:t>
            </a:r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5857892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Можно ли отнести это произведение к батальному жанру?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0"/>
            <a:ext cx="58218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Ответьте на вопросы:</a:t>
            </a:r>
          </a:p>
          <a:p>
            <a:pPr marL="342900" indent="-342900">
              <a:buAutoNum type="arabicPeriod"/>
            </a:pPr>
            <a:r>
              <a:rPr lang="ru-RU" sz="2400" b="1" i="1" dirty="0" smtClean="0"/>
              <a:t>Что нового узнали на уроке?</a:t>
            </a:r>
          </a:p>
          <a:p>
            <a:pPr marL="342900" indent="-342900">
              <a:buAutoNum type="arabicPeriod"/>
            </a:pPr>
            <a:r>
              <a:rPr lang="ru-RU" sz="2400" b="1" i="1" dirty="0" smtClean="0"/>
              <a:t>Что было </a:t>
            </a:r>
            <a:r>
              <a:rPr lang="ru-RU" sz="2400" b="1" i="1" smtClean="0"/>
              <a:t>интересного </a:t>
            </a:r>
            <a:r>
              <a:rPr lang="ru-RU" sz="2400" b="1" i="1" smtClean="0"/>
              <a:t>?</a:t>
            </a:r>
            <a:endParaRPr lang="ru-RU" sz="2400" b="1" i="1" dirty="0" smtClean="0"/>
          </a:p>
          <a:p>
            <a:pPr marL="342900" indent="-342900">
              <a:buAutoNum type="arabicPeriod"/>
            </a:pPr>
            <a:r>
              <a:rPr lang="ru-RU" sz="2400" b="1" i="1" dirty="0" smtClean="0"/>
              <a:t> Что  было  трудного на этом уроке?</a:t>
            </a:r>
            <a:endParaRPr lang="ru-RU" sz="2400" b="1" i="1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7354" y="1327726"/>
            <a:ext cx="6215106" cy="42436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543" y="3214687"/>
            <a:ext cx="5386868" cy="36433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6621" y="1928802"/>
            <a:ext cx="3166285" cy="36083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 t="23160" r="2777"/>
          <a:stretch>
            <a:fillRect/>
          </a:stretch>
        </p:blipFill>
        <p:spPr bwMode="auto">
          <a:xfrm>
            <a:off x="5072066" y="4191476"/>
            <a:ext cx="3874632" cy="23934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7" y="166675"/>
            <a:ext cx="2000429" cy="2333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071670" y="1142984"/>
            <a:ext cx="6786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B050"/>
                </a:solidFill>
              </a:rPr>
              <a:t>     </a:t>
            </a:r>
            <a:endParaRPr lang="ru-RU" sz="5400" b="1" i="1" dirty="0" smtClean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500042"/>
            <a:ext cx="64294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Домашнее задание.</a:t>
            </a:r>
          </a:p>
          <a:p>
            <a:endParaRPr lang="ru-RU" sz="3200" dirty="0" smtClean="0"/>
          </a:p>
          <a:p>
            <a:r>
              <a:rPr lang="ru-RU" sz="3200" dirty="0" smtClean="0"/>
              <a:t>1. Напишите мини- сочинение о жанрах изобразительного    искусства.</a:t>
            </a:r>
          </a:p>
          <a:p>
            <a:r>
              <a:rPr lang="ru-RU" sz="3200" dirty="0" smtClean="0"/>
              <a:t>2. Нарисовать рисунок относящийся к батальному и бытовому жанру. 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 t="23160" r="2777"/>
          <a:stretch>
            <a:fillRect/>
          </a:stretch>
        </p:blipFill>
        <p:spPr bwMode="auto">
          <a:xfrm>
            <a:off x="5072066" y="4191476"/>
            <a:ext cx="3874632" cy="23934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7" y="166675"/>
            <a:ext cx="2000429" cy="2333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071670" y="1142984"/>
            <a:ext cx="67866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B050"/>
                </a:solidFill>
              </a:rPr>
              <a:t>         </a:t>
            </a:r>
            <a:r>
              <a:rPr lang="ru-RU" sz="5400" b="1" i="1" dirty="0" smtClean="0">
                <a:solidFill>
                  <a:srgbClr val="00B050"/>
                </a:solidFill>
              </a:rPr>
              <a:t>Жанры  </a:t>
            </a:r>
          </a:p>
          <a:p>
            <a:r>
              <a:rPr lang="ru-RU" sz="5400" b="1" i="1" dirty="0" smtClean="0">
                <a:solidFill>
                  <a:srgbClr val="00B050"/>
                </a:solidFill>
              </a:rPr>
              <a:t>изобразительного </a:t>
            </a:r>
          </a:p>
          <a:p>
            <a:r>
              <a:rPr lang="ru-RU" sz="5400" b="1" i="1" dirty="0" smtClean="0">
                <a:solidFill>
                  <a:srgbClr val="00B050"/>
                </a:solidFill>
              </a:rPr>
              <a:t>  искусства.</a:t>
            </a:r>
            <a:endParaRPr lang="ru-RU" sz="54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extBox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0" y="847725"/>
            <a:ext cx="9539288" cy="4979988"/>
          </a:xfrm>
          <a:prstGeom prst="rect">
            <a:avLst/>
          </a:prstGeom>
          <a:noFill/>
        </p:spPr>
      </p:pic>
      <p:pic>
        <p:nvPicPr>
          <p:cNvPr id="18435" name="Picture 2" descr="C:\Users\методический кабинет\Desktop\анима\Анимации\Разное\3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1143000"/>
            <a:ext cx="1919287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9" descr="C:\Users\методический кабинет\Desktop\анима\анимация1\цветы\ц1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3" y="4148138"/>
            <a:ext cx="2347912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3" name="WordArt 7"/>
          <p:cNvSpPr>
            <a:spLocks noChangeArrowheads="1" noChangeShapeType="1" noTextEdit="1"/>
          </p:cNvSpPr>
          <p:nvPr/>
        </p:nvSpPr>
        <p:spPr bwMode="auto">
          <a:xfrm>
            <a:off x="928688" y="857233"/>
            <a:ext cx="6000766" cy="1571636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 dirty="0" smtClean="0">
                <a:ln w="222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</a:t>
            </a:r>
            <a:endParaRPr lang="ru-RU" sz="3600" kern="10" dirty="0">
              <a:ln w="22225">
                <a:solidFill>
                  <a:srgbClr val="993366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3" name="Picture 6" descr="C:\Users\методический кабинет\Desktop\анима\анимация1\цветы\ц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571875"/>
            <a:ext cx="1643063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Прямоугольник 4"/>
          <p:cNvGrpSpPr>
            <a:grpSpLocks/>
          </p:cNvGrpSpPr>
          <p:nvPr/>
        </p:nvGrpSpPr>
        <p:grpSpPr bwMode="auto">
          <a:xfrm>
            <a:off x="-60325" y="3676650"/>
            <a:ext cx="6899275" cy="255588"/>
            <a:chOff x="-38" y="2316"/>
            <a:chExt cx="4346" cy="161"/>
          </a:xfrm>
        </p:grpSpPr>
        <p:pic>
          <p:nvPicPr>
            <p:cNvPr id="2" name="Прямоугольник 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8" y="2316"/>
              <a:ext cx="4346" cy="161"/>
            </a:xfrm>
            <a:prstGeom prst="rect">
              <a:avLst/>
            </a:prstGeom>
            <a:noFill/>
          </p:spPr>
        </p:pic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0" y="2340"/>
              <a:ext cx="4275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214414" y="2500306"/>
            <a:ext cx="50720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kern="10" dirty="0" smtClean="0">
                <a:ln w="222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за работу !</a:t>
            </a:r>
            <a:endParaRPr lang="ru-RU" sz="6000" kern="10" dirty="0">
              <a:ln w="22225">
                <a:solidFill>
                  <a:srgbClr val="993366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3" grpId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85794"/>
            <a:ext cx="4000528" cy="264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929066"/>
            <a:ext cx="228601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571480"/>
            <a:ext cx="292895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4414" y="357166"/>
            <a:ext cx="143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ПЕЙЗАЖ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342900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ПОРТРЕТ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929322" y="3286124"/>
            <a:ext cx="217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НАТЮРМОРТ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357166"/>
            <a:ext cx="384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392906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500694" y="3286124"/>
            <a:ext cx="519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714876" y="4857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14678" y="2500306"/>
            <a:ext cx="2357454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Жанры ИЗО</a:t>
            </a:r>
            <a:endParaRPr lang="ru-RU" sz="3600" dirty="0"/>
          </a:p>
        </p:txBody>
      </p:sp>
      <p:sp>
        <p:nvSpPr>
          <p:cNvPr id="3" name="Выноска со стрелкой вправо 2"/>
          <p:cNvSpPr/>
          <p:nvPr/>
        </p:nvSpPr>
        <p:spPr>
          <a:xfrm>
            <a:off x="285720" y="3143248"/>
            <a:ext cx="2786082" cy="1071570"/>
          </a:xfrm>
          <a:prstGeom prst="right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НАТЮРМОРТ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3500430" y="714356"/>
            <a:ext cx="2000264" cy="1643074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ПЕЙЗАЖ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5" name="Выноска со стрелкой влево 4"/>
          <p:cNvSpPr/>
          <p:nvPr/>
        </p:nvSpPr>
        <p:spPr>
          <a:xfrm>
            <a:off x="5786446" y="1500174"/>
            <a:ext cx="2857520" cy="1143008"/>
          </a:xfrm>
          <a:prstGeom prst="leftArrowCallout">
            <a:avLst>
              <a:gd name="adj1" fmla="val 25000"/>
              <a:gd name="adj2" fmla="val 25000"/>
              <a:gd name="adj3" fmla="val 26214"/>
              <a:gd name="adj4" fmla="val 6704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ИСТОРИЧЕС КИЙ ЖАНР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" name="Выноска со стрелкой влево 5"/>
          <p:cNvSpPr/>
          <p:nvPr/>
        </p:nvSpPr>
        <p:spPr>
          <a:xfrm>
            <a:off x="5929322" y="3143248"/>
            <a:ext cx="2786082" cy="121444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868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БАТАЛЬНЫЙ ЖАНР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4714876" y="4286256"/>
            <a:ext cx="2786082" cy="1785950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БЫТОВОЙ ЖАНР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1500166" y="4357694"/>
            <a:ext cx="2571768" cy="1714512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АНИМАЛИСТИЧЕС КИЙ  ЖАНР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357158" y="1428736"/>
            <a:ext cx="2752473" cy="121373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659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ПОРТРЕТ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643438" y="571480"/>
            <a:ext cx="1316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 smtClean="0"/>
              <a:t>П.Учелло</a:t>
            </a:r>
            <a:r>
              <a:rPr lang="ru-RU" b="1" i="1" dirty="0" smtClean="0"/>
              <a:t>.</a:t>
            </a:r>
          </a:p>
          <a:p>
            <a:r>
              <a:rPr lang="ru-RU" b="1" i="1" dirty="0" smtClean="0"/>
              <a:t>Битва.</a:t>
            </a:r>
            <a:endParaRPr lang="ru-RU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16" y="4071942"/>
            <a:ext cx="2111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Т. </a:t>
            </a:r>
            <a:r>
              <a:rPr lang="ru-RU" b="1" i="1" dirty="0" err="1" smtClean="0"/>
              <a:t>Жерико</a:t>
            </a:r>
            <a:endParaRPr lang="ru-RU" b="1" i="1" dirty="0" smtClean="0"/>
          </a:p>
          <a:p>
            <a:r>
              <a:rPr lang="ru-RU" b="1" i="1" dirty="0" smtClean="0"/>
              <a:t>Конный офицер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6858000"/>
            <a:ext cx="3827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В. Суриков. Покорение Сибири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718" y="571480"/>
            <a:ext cx="468893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3687" y="3286123"/>
            <a:ext cx="4342548" cy="314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571876"/>
            <a:ext cx="356237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785794"/>
            <a:ext cx="367905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3929058" y="1928802"/>
            <a:ext cx="3571900" cy="1033272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786182" y="3143248"/>
            <a:ext cx="3857652" cy="107157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Изображение  повседневной жизни  людей.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857620" y="714356"/>
            <a:ext cx="3643338" cy="1033272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Изображение  сцен военной жизни.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071546"/>
            <a:ext cx="3241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Батальный жанр   </a:t>
            </a:r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2071678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Исторический жанр -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3429000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Бытовой жанр -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929058" y="2071678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   Изображение    исторических  сцен.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 t="23160" r="2777"/>
          <a:stretch>
            <a:fillRect/>
          </a:stretch>
        </p:blipFill>
        <p:spPr bwMode="auto">
          <a:xfrm>
            <a:off x="5072066" y="4191476"/>
            <a:ext cx="3874632" cy="23934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7" y="166675"/>
            <a:ext cx="2000429" cy="2333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928794" y="2214554"/>
            <a:ext cx="6572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B050"/>
                </a:solidFill>
              </a:rPr>
              <a:t>      Изобразительный отдых.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939</TotalTime>
  <Words>261</Words>
  <Application>Microsoft Office PowerPoint</Application>
  <PresentationFormat>Экран (4:3)</PresentationFormat>
  <Paragraphs>70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Трек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Lidiya</dc:creator>
  <cp:lastModifiedBy>User</cp:lastModifiedBy>
  <cp:revision>95</cp:revision>
  <dcterms:modified xsi:type="dcterms:W3CDTF">2005-04-28T15:40:49Z</dcterms:modified>
</cp:coreProperties>
</file>