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1" r:id="rId2"/>
    <p:sldId id="312" r:id="rId3"/>
    <p:sldId id="313" r:id="rId4"/>
    <p:sldId id="314" r:id="rId5"/>
    <p:sldId id="315" r:id="rId6"/>
    <p:sldId id="316" r:id="rId7"/>
    <p:sldId id="262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60" r:id="rId19"/>
    <p:sldId id="293" r:id="rId20"/>
    <p:sldId id="306" r:id="rId21"/>
    <p:sldId id="307" r:id="rId22"/>
    <p:sldId id="310" r:id="rId23"/>
    <p:sldId id="31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6EE"/>
    <a:srgbClr val="6F9AEF"/>
    <a:srgbClr val="6DCEF1"/>
    <a:srgbClr val="99CC00"/>
    <a:srgbClr val="93DADF"/>
    <a:srgbClr val="3BCBDF"/>
    <a:srgbClr val="4976D1"/>
    <a:srgbClr val="BED6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94660" autoAdjust="0"/>
  </p:normalViewPr>
  <p:slideViewPr>
    <p:cSldViewPr>
      <p:cViewPr varScale="1">
        <p:scale>
          <a:sx n="53" d="100"/>
          <a:sy n="53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3B25A8-95C4-40F2-B9A4-2B463D4F1700}" type="datetimeFigureOut">
              <a:rPr lang="ru-RU"/>
              <a:pPr>
                <a:defRPr/>
              </a:pPr>
              <a:t>16.07.2012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2FA97A-BB01-48BD-A295-1E092C4B6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6B835F-997A-4524-9D41-56962C7117A2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email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B31C-A0D5-4E3F-96D4-41DC7F40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BA7A7-A24F-4A10-A453-F7401BC22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5DB3-90FD-4D6D-A8AB-6BBFA81A6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8DA3-B9CD-4066-BEE4-A7C0F00A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4A08-7E15-4478-9DD5-E09A15C06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5571A-150A-4469-9944-6DC4FDF8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4F05-60FF-43E0-966A-8D0A2B08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BFCB-7EFF-425D-9F81-872CBA92A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3EB6-81A0-45C6-8F96-C91CC800C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B1B2A-7254-4C05-9E62-8D8C27430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DD33-5381-4F4B-96C4-7DECAFD19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0" y="368"/>
              </a:cxn>
              <a:cxn ang="0">
                <a:pos x="777" y="0"/>
              </a:cxn>
              <a:cxn ang="0">
                <a:pos x="2162" y="0"/>
              </a:cxn>
              <a:cxn ang="0">
                <a:pos x="2265" y="116"/>
              </a:cxn>
              <a:cxn ang="0">
                <a:pos x="5756" y="112"/>
              </a:cxn>
              <a:cxn ang="0">
                <a:pos x="5763" y="567"/>
              </a:cxn>
              <a:cxn ang="0">
                <a:pos x="6" y="556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449" y="370"/>
              </a:cxn>
              <a:cxn ang="0">
                <a:pos x="768" y="1"/>
              </a:cxn>
              <a:cxn ang="0">
                <a:pos x="2158" y="0"/>
              </a:cxn>
              <a:cxn ang="0">
                <a:pos x="2258" y="115"/>
              </a:cxn>
              <a:cxn ang="0">
                <a:pos x="5784" y="115"/>
              </a:cxn>
              <a:cxn ang="0">
                <a:pos x="5779" y="528"/>
              </a:cxn>
              <a:cxn ang="0">
                <a:pos x="0" y="519"/>
              </a:cxn>
              <a:cxn ang="0">
                <a:pos x="0" y="371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pPr>
              <a:defRPr/>
            </a:pPr>
            <a:fld id="{54429454-F28B-4C08-A0A9-1FCA2D9FD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714375" y="4286250"/>
            <a:ext cx="8137525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Организация профессиональных проб </a:t>
            </a:r>
            <a:br>
              <a:rPr lang="ru-RU" sz="2400" dirty="0" smtClean="0"/>
            </a:br>
            <a:r>
              <a:rPr lang="ru-RU" sz="2400" dirty="0" smtClean="0"/>
              <a:t>на основе сетевого взаимодействия образовательных учреждений и учреждений социальной сферы </a:t>
            </a:r>
            <a:br>
              <a:rPr lang="ru-RU" sz="2400" dirty="0" smtClean="0"/>
            </a:br>
            <a:r>
              <a:rPr lang="ru-RU" sz="2400" dirty="0" smtClean="0"/>
              <a:t>в условиях малого города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60350"/>
            <a:ext cx="10795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00063" y="428625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Муниципальное учреждение Управление образования Администрации города Калтан</a:t>
            </a:r>
          </a:p>
          <a:p>
            <a:pPr algn="ctr"/>
            <a:r>
              <a:rPr lang="ru-RU" b="1"/>
              <a:t>Муниципальное бюджетное образовательное учреждение </a:t>
            </a:r>
          </a:p>
          <a:p>
            <a:pPr algn="ctr"/>
            <a:r>
              <a:rPr lang="ru-RU" b="1"/>
              <a:t> «Средняя общеобразовательная школа № 1»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072063" y="20716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Бородавко Елена Павловна, </a:t>
            </a:r>
            <a:r>
              <a:rPr lang="ru-RU"/>
              <a:t>учитель МБОУ «СОШ № 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Помощник педагога-организатора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7172" name="Picture 2" descr="C:\Users\Павел\Desktop\IMG_3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428736"/>
            <a:ext cx="6534170" cy="4900628"/>
          </a:xfrm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Помощник педагога-организатора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8197" name="Picture 2" descr="C:\Users\Павел\Desktop\IMG_2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428736"/>
            <a:ext cx="6678551" cy="5008572"/>
          </a:xfrm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Помощник медицинской сестры</a:t>
            </a:r>
          </a:p>
        </p:txBody>
      </p:sp>
      <p:pic>
        <p:nvPicPr>
          <p:cNvPr id="9219" name="Picture 2" descr="C:\Users\Павел\Desktop\P124013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3489" y="1343025"/>
            <a:ext cx="3854462" cy="5138297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Помощник медицинской сестры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0245" name="Picture 2" descr="C:\Users\Павел\Desktop\P124012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24125" y="1343026"/>
            <a:ext cx="3762387" cy="5017478"/>
          </a:xfrm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Помощник организатора туристической деятельности</a:t>
            </a:r>
          </a:p>
        </p:txBody>
      </p:sp>
      <p:pic>
        <p:nvPicPr>
          <p:cNvPr id="11267" name="Picture 2" descr="C:\Users\Павел\Desktop\IMG_4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6675" y="1484313"/>
            <a:ext cx="6335713" cy="475297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Помощник организатора туристической деятельности</a:t>
            </a:r>
          </a:p>
        </p:txBody>
      </p:sp>
      <p:pic>
        <p:nvPicPr>
          <p:cNvPr id="12291" name="Picture 2" descr="C:\Users\Павел\Desktop\ST831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7763" y="1343025"/>
            <a:ext cx="6848475" cy="5137150"/>
          </a:xfrm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Помощник организатора туристической деятельности</a:t>
            </a:r>
          </a:p>
        </p:txBody>
      </p:sp>
      <p:pic>
        <p:nvPicPr>
          <p:cNvPr id="18435" name="Picture 2" descr="C:\Users\Павел\Desktop\ST831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7763" y="1343025"/>
            <a:ext cx="6848475" cy="5137150"/>
          </a:xfr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Помощник корреспондента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</a:t>
            </a:r>
          </a:p>
        </p:txBody>
      </p:sp>
      <p:pic>
        <p:nvPicPr>
          <p:cNvPr id="19461" name="Picture 2" descr="C:\Users\Павел\Desktop\_rar1\профцентр\профцентр\SSA5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7763" y="1343025"/>
            <a:ext cx="6848475" cy="51371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12954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390650" y="3552825"/>
            <a:ext cx="203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ПОМОЩНИК ПРОДАВЦА</a:t>
            </a:r>
            <a:r>
              <a:rPr lang="en-US" sz="1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2268538" y="1628775"/>
            <a:ext cx="4391025" cy="1601788"/>
            <a:chOff x="1997" y="1314"/>
            <a:chExt cx="1889" cy="1009"/>
          </a:xfrm>
        </p:grpSpPr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2741613" y="1828800"/>
            <a:ext cx="35179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00"/>
                </a:solidFill>
              </a:rPr>
              <a:t>СФЕРА </a:t>
            </a:r>
          </a:p>
          <a:p>
            <a:pPr algn="ctr" eaLnBrk="0" hangingPunct="0"/>
            <a:r>
              <a:rPr lang="ru-RU" sz="2000" b="1">
                <a:solidFill>
                  <a:srgbClr val="000000"/>
                </a:solidFill>
              </a:rPr>
              <a:t>СЕРВИСНОЙ ДЕЯТЕЛЬНОСТИ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0490" name="Text Box 19"/>
          <p:cNvSpPr txBox="1">
            <a:spLocks noChangeArrowheads="1"/>
          </p:cNvSpPr>
          <p:nvPr/>
        </p:nvSpPr>
        <p:spPr bwMode="auto">
          <a:xfrm>
            <a:off x="5810250" y="3581400"/>
            <a:ext cx="203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ПОМОЩНИК ПОВАРА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Помощник повара</a:t>
            </a:r>
          </a:p>
        </p:txBody>
      </p:sp>
      <p:pic>
        <p:nvPicPr>
          <p:cNvPr id="21507" name="Picture 3" descr="C:\Users\Павел\Desktop\IMG_004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39838" y="1412875"/>
            <a:ext cx="6624637" cy="4968875"/>
          </a:xfr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ru-RU" sz="2400" b="1" smtClean="0"/>
              <a:t>Сетевое взаимодействие</a:t>
            </a:r>
            <a:endParaRPr lang="en-US" sz="2400" b="1" smtClean="0"/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468313" y="1268413"/>
            <a:ext cx="8362950" cy="4872037"/>
            <a:chOff x="288" y="873"/>
            <a:chExt cx="5280" cy="3086"/>
          </a:xfrm>
        </p:grpSpPr>
        <p:sp>
          <p:nvSpPr>
            <p:cNvPr id="115716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3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4148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9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720" name="Text Box 8"/>
            <p:cNvSpPr txBox="1">
              <a:spLocks noChangeArrowheads="1"/>
            </p:cNvSpPr>
            <p:nvPr/>
          </p:nvSpPr>
          <p:spPr bwMode="gray">
            <a:xfrm>
              <a:off x="2049" y="2496"/>
              <a:ext cx="1768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Центр</a:t>
              </a:r>
            </a:p>
            <a:p>
              <a:pPr eaLnBrk="0" hangingPunct="0">
                <a:defRPr/>
              </a:pPr>
              <a:r>
                <a:rPr lang="ru-RU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профориентации</a:t>
              </a: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2640" y="1104"/>
              <a:ext cx="437" cy="415"/>
              <a:chOff x="2640" y="1088"/>
              <a:chExt cx="437" cy="415"/>
            </a:xfrm>
          </p:grpSpPr>
          <p:grpSp>
            <p:nvGrpSpPr>
              <p:cNvPr id="4144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115723" name="Oval 11"/>
                <p:cNvSpPr>
                  <a:spLocks noChangeArrowheads="1"/>
                </p:cNvSpPr>
                <p:nvPr/>
              </p:nvSpPr>
              <p:spPr bwMode="gray">
                <a:xfrm>
                  <a:off x="2017" y="1921"/>
                  <a:ext cx="1680" cy="167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725" name="Text Box 13"/>
              <p:cNvSpPr txBox="1">
                <a:spLocks noChangeArrowheads="1"/>
              </p:cNvSpPr>
              <p:nvPr/>
            </p:nvSpPr>
            <p:spPr bwMode="gray">
              <a:xfrm>
                <a:off x="2656" y="1155"/>
                <a:ext cx="421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ОУ</a:t>
                </a:r>
                <a:endPara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4106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115727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28" name="Oval 16"/>
              <p:cNvSpPr>
                <a:spLocks noChangeArrowheads="1"/>
              </p:cNvSpPr>
              <p:nvPr/>
            </p:nvSpPr>
            <p:spPr bwMode="gray">
              <a:xfrm rot="18227093">
                <a:off x="2350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7" name="Group 17"/>
            <p:cNvGrpSpPr>
              <a:grpSpLocks/>
            </p:cNvGrpSpPr>
            <p:nvPr/>
          </p:nvGrpSpPr>
          <p:grpSpPr bwMode="auto">
            <a:xfrm>
              <a:off x="1399" y="3357"/>
              <a:ext cx="1274" cy="602"/>
              <a:chOff x="1399" y="3357"/>
              <a:chExt cx="1274" cy="602"/>
            </a:xfrm>
          </p:grpSpPr>
          <p:grpSp>
            <p:nvGrpSpPr>
              <p:cNvPr id="4138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115731" name="Oval 19"/>
                <p:cNvSpPr>
                  <a:spLocks noChangeArrowheads="1"/>
                </p:cNvSpPr>
                <p:nvPr/>
              </p:nvSpPr>
              <p:spPr bwMode="gray">
                <a:xfrm>
                  <a:off x="2006" y="1919"/>
                  <a:ext cx="1699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733" name="Text Box 21"/>
              <p:cNvSpPr txBox="1">
                <a:spLocks noChangeArrowheads="1"/>
              </p:cNvSpPr>
              <p:nvPr/>
            </p:nvSpPr>
            <p:spPr bwMode="gray">
              <a:xfrm>
                <a:off x="1399" y="3438"/>
                <a:ext cx="1277" cy="5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Городская</a:t>
                </a:r>
              </a:p>
              <a:p>
                <a:pPr eaLnBrk="0" hangingPunct="0">
                  <a:defRPr/>
                </a:pPr>
                <a:r>
                  <a:rPr lang="ru-RU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больница</a:t>
                </a:r>
                <a:endPara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4108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4134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15736" name="Oval 24"/>
                <p:cNvSpPr>
                  <a:spLocks noChangeArrowheads="1"/>
                </p:cNvSpPr>
                <p:nvPr/>
              </p:nvSpPr>
              <p:spPr bwMode="gray">
                <a:xfrm>
                  <a:off x="2017" y="1920"/>
                  <a:ext cx="1680" cy="16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738" name="Text Box 26"/>
              <p:cNvSpPr txBox="1">
                <a:spLocks noChangeArrowheads="1"/>
              </p:cNvSpPr>
              <p:nvPr/>
            </p:nvSpPr>
            <p:spPr bwMode="gray">
              <a:xfrm>
                <a:off x="3942" y="2028"/>
                <a:ext cx="419" cy="2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ПУ</a:t>
                </a:r>
                <a:endPara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4109" name="Group 27"/>
            <p:cNvGrpSpPr>
              <a:grpSpLocks/>
            </p:cNvGrpSpPr>
            <p:nvPr/>
          </p:nvGrpSpPr>
          <p:grpSpPr bwMode="auto">
            <a:xfrm>
              <a:off x="3348" y="3360"/>
              <a:ext cx="863" cy="542"/>
              <a:chOff x="3348" y="3339"/>
              <a:chExt cx="863" cy="542"/>
            </a:xfrm>
          </p:grpSpPr>
          <p:grpSp>
            <p:nvGrpSpPr>
              <p:cNvPr id="4130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15741" name="Oval 29"/>
                <p:cNvSpPr>
                  <a:spLocks noChangeArrowheads="1"/>
                </p:cNvSpPr>
                <p:nvPr/>
              </p:nvSpPr>
              <p:spPr bwMode="gray">
                <a:xfrm>
                  <a:off x="2018" y="1919"/>
                  <a:ext cx="1680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3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743" name="Text Box 31"/>
              <p:cNvSpPr txBox="1">
                <a:spLocks noChangeArrowheads="1"/>
              </p:cNvSpPr>
              <p:nvPr/>
            </p:nvSpPr>
            <p:spPr bwMode="gray">
              <a:xfrm>
                <a:off x="3348" y="3360"/>
                <a:ext cx="863" cy="5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Пресс-</a:t>
                </a:r>
              </a:p>
              <a:p>
                <a:pPr eaLnBrk="0" hangingPunct="0">
                  <a:defRPr/>
                </a:pPr>
                <a:r>
                  <a:rPr lang="ru-RU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центр</a:t>
                </a:r>
                <a:endPara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4110" name="Group 32"/>
            <p:cNvGrpSpPr>
              <a:grpSpLocks/>
            </p:cNvGrpSpPr>
            <p:nvPr/>
          </p:nvGrpSpPr>
          <p:grpSpPr bwMode="auto">
            <a:xfrm>
              <a:off x="1423" y="1968"/>
              <a:ext cx="583" cy="432"/>
              <a:chOff x="1423" y="1968"/>
              <a:chExt cx="583" cy="432"/>
            </a:xfrm>
          </p:grpSpPr>
          <p:grpSp>
            <p:nvGrpSpPr>
              <p:cNvPr id="4126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115746" name="Oval 34"/>
                <p:cNvSpPr>
                  <a:spLocks noChangeArrowheads="1"/>
                </p:cNvSpPr>
                <p:nvPr/>
              </p:nvSpPr>
              <p:spPr bwMode="gray">
                <a:xfrm>
                  <a:off x="2015" y="1920"/>
                  <a:ext cx="1680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9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748" name="Text Box 36"/>
              <p:cNvSpPr txBox="1">
                <a:spLocks noChangeArrowheads="1"/>
              </p:cNvSpPr>
              <p:nvPr/>
            </p:nvSpPr>
            <p:spPr bwMode="gray">
              <a:xfrm>
                <a:off x="1423" y="2016"/>
                <a:ext cx="583" cy="2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ДОУ</a:t>
                </a:r>
                <a:endParaRPr 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15749" name="Oval 37"/>
            <p:cNvSpPr>
              <a:spLocks noChangeArrowheads="1"/>
            </p:cNvSpPr>
            <p:nvPr/>
          </p:nvSpPr>
          <p:spPr bwMode="gray">
            <a:xfrm rot="18227093">
              <a:off x="3508" y="3263"/>
              <a:ext cx="79" cy="8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50" name="Oval 38"/>
            <p:cNvSpPr>
              <a:spLocks noChangeArrowheads="1"/>
            </p:cNvSpPr>
            <p:nvPr/>
          </p:nvSpPr>
          <p:spPr bwMode="gray">
            <a:xfrm rot="18227093">
              <a:off x="3408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3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115752" name="Oval 40"/>
              <p:cNvSpPr>
                <a:spLocks noChangeArrowheads="1"/>
              </p:cNvSpPr>
              <p:nvPr/>
            </p:nvSpPr>
            <p:spPr bwMode="gray">
              <a:xfrm rot="18227093">
                <a:off x="2016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53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5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14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115755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79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56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79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5757" name="Oval 45"/>
            <p:cNvSpPr>
              <a:spLocks noChangeArrowheads="1"/>
            </p:cNvSpPr>
            <p:nvPr/>
          </p:nvSpPr>
          <p:spPr bwMode="gray">
            <a:xfrm rot="18227093">
              <a:off x="3756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58" name="Oval 46"/>
            <p:cNvSpPr>
              <a:spLocks noChangeArrowheads="1"/>
            </p:cNvSpPr>
            <p:nvPr/>
          </p:nvSpPr>
          <p:spPr bwMode="gray">
            <a:xfrm rot="18227093">
              <a:off x="3601" y="2349"/>
              <a:ext cx="79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Text Box 47"/>
            <p:cNvSpPr txBox="1">
              <a:spLocks noChangeArrowheads="1"/>
            </p:cNvSpPr>
            <p:nvPr/>
          </p:nvSpPr>
          <p:spPr bwMode="auto">
            <a:xfrm>
              <a:off x="288" y="206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 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4118" name="Text Box 48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  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4119" name="Text Box 49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 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4120" name="Text Box 50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 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4121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solidFill>
                    <a:schemeClr val="tx2"/>
                  </a:solidFill>
                </a:rPr>
                <a:t> </a:t>
              </a:r>
              <a:endParaRPr lang="en-US" b="1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Помощник продавца</a:t>
            </a:r>
          </a:p>
        </p:txBody>
      </p:sp>
      <p:pic>
        <p:nvPicPr>
          <p:cNvPr id="17411" name="Picture 2" descr="C:\Users\Павел\Desktop\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17638" y="1557338"/>
            <a:ext cx="6394450" cy="4773612"/>
          </a:xfrm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Помощник дизайнера</a:t>
            </a:r>
          </a:p>
        </p:txBody>
      </p:sp>
      <p:pic>
        <p:nvPicPr>
          <p:cNvPr id="18435" name="Picture 2" descr="C:\Users\Павел\Desktop\P2112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7763" y="1343025"/>
            <a:ext cx="6848475" cy="5137150"/>
          </a:xfrm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 rot="270155">
            <a:off x="6179425" y="3339661"/>
            <a:ext cx="1418456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Расширение видов деятельности</a:t>
            </a:r>
            <a:endParaRPr lang="en-US" sz="2800" b="1" smtClean="0"/>
          </a:p>
        </p:txBody>
      </p:sp>
      <p:sp>
        <p:nvSpPr>
          <p:cNvPr id="95235" name="Freeform 3"/>
          <p:cNvSpPr>
            <a:spLocks noEditPoints="1"/>
          </p:cNvSpPr>
          <p:nvPr/>
        </p:nvSpPr>
        <p:spPr bwMode="gray">
          <a:xfrm>
            <a:off x="539750" y="2420938"/>
            <a:ext cx="8208963" cy="4437062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6732588" y="3284538"/>
            <a:ext cx="21066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2800" dirty="0"/>
          </a:p>
        </p:txBody>
      </p:sp>
      <p:sp>
        <p:nvSpPr>
          <p:cNvPr id="32" name="Овал 31"/>
          <p:cNvSpPr/>
          <p:nvPr/>
        </p:nvSpPr>
        <p:spPr>
          <a:xfrm>
            <a:off x="6444208" y="1988840"/>
            <a:ext cx="1850504" cy="1800200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schemeClr val="accent4">
                <a:lumMod val="40000"/>
                <a:lumOff val="6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25" y="2420938"/>
            <a:ext cx="1944688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Юридическая деятельность</a:t>
            </a:r>
          </a:p>
        </p:txBody>
      </p:sp>
      <p:sp>
        <p:nvSpPr>
          <p:cNvPr id="48" name="Овал 47"/>
          <p:cNvSpPr/>
          <p:nvPr/>
        </p:nvSpPr>
        <p:spPr>
          <a:xfrm>
            <a:off x="1259632" y="5229200"/>
            <a:ext cx="1512168" cy="6480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563888" y="5733256"/>
            <a:ext cx="1656184" cy="7920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Oval 35"/>
          <p:cNvSpPr>
            <a:spLocks noChangeArrowheads="1"/>
          </p:cNvSpPr>
          <p:nvPr/>
        </p:nvSpPr>
        <p:spPr bwMode="gray">
          <a:xfrm>
            <a:off x="3779912" y="3861048"/>
            <a:ext cx="2232248" cy="223224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779838" y="4581525"/>
            <a:ext cx="223202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Педагогическая деятельность</a:t>
            </a:r>
          </a:p>
        </p:txBody>
      </p:sp>
      <p:sp>
        <p:nvSpPr>
          <p:cNvPr id="95267" name="Oval 35"/>
          <p:cNvSpPr>
            <a:spLocks noChangeArrowheads="1"/>
          </p:cNvSpPr>
          <p:nvPr/>
        </p:nvSpPr>
        <p:spPr bwMode="gray">
          <a:xfrm>
            <a:off x="1547664" y="3717032"/>
            <a:ext cx="2016224" cy="194421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403350" y="4076700"/>
            <a:ext cx="230505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Полиграфическая деятельность</a:t>
            </a:r>
          </a:p>
        </p:txBody>
      </p:sp>
      <p:sp>
        <p:nvSpPr>
          <p:cNvPr id="49" name="Овал 48"/>
          <p:cNvSpPr/>
          <p:nvPr/>
        </p:nvSpPr>
        <p:spPr>
          <a:xfrm>
            <a:off x="0" y="4149080"/>
            <a:ext cx="1115616" cy="6480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gray">
          <a:xfrm>
            <a:off x="0" y="2852936"/>
            <a:ext cx="1812479" cy="172819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2997200"/>
            <a:ext cx="1908175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Сфера сервисной деятельности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1331640" y="2708920"/>
            <a:ext cx="936104" cy="3600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gray">
          <a:xfrm>
            <a:off x="1403648" y="1412776"/>
            <a:ext cx="1512169" cy="151216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42988" y="1773238"/>
            <a:ext cx="1944687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Туристическая деятельность</a:t>
            </a:r>
          </a:p>
        </p:txBody>
      </p:sp>
      <p:sp>
        <p:nvSpPr>
          <p:cNvPr id="51" name="Овал 50"/>
          <p:cNvSpPr/>
          <p:nvPr/>
        </p:nvSpPr>
        <p:spPr>
          <a:xfrm>
            <a:off x="3059832" y="2420888"/>
            <a:ext cx="792088" cy="1440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17" name="Oval 35"/>
          <p:cNvSpPr>
            <a:spLocks noChangeArrowheads="1"/>
          </p:cNvSpPr>
          <p:nvPr/>
        </p:nvSpPr>
        <p:spPr bwMode="gray">
          <a:xfrm>
            <a:off x="3203575" y="1268413"/>
            <a:ext cx="1273175" cy="122396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just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71775" y="1412875"/>
            <a:ext cx="237648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Медицинская деятельность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714375" y="4286250"/>
            <a:ext cx="8137525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Организация профессиональных проб </a:t>
            </a:r>
            <a:br>
              <a:rPr lang="ru-RU" sz="2400" dirty="0" smtClean="0"/>
            </a:br>
            <a:r>
              <a:rPr lang="ru-RU" sz="2400" dirty="0" smtClean="0"/>
              <a:t>на основе сетевого взаимодействия образовательных учреждений и учреждений социальной сферы </a:t>
            </a:r>
            <a:br>
              <a:rPr lang="ru-RU" sz="2400" dirty="0" smtClean="0"/>
            </a:br>
            <a:r>
              <a:rPr lang="ru-RU" sz="2400" dirty="0" smtClean="0"/>
              <a:t>в условиях малого города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60350"/>
            <a:ext cx="10795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00063" y="428625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Муниципальное учреждение Управление образования Администрации города Калтан</a:t>
            </a:r>
          </a:p>
          <a:p>
            <a:pPr algn="ctr"/>
            <a:r>
              <a:rPr lang="ru-RU" b="1"/>
              <a:t>Муниципальное бюджетное образовательное учреждение </a:t>
            </a:r>
          </a:p>
          <a:p>
            <a:pPr algn="ctr"/>
            <a:r>
              <a:rPr lang="ru-RU" b="1"/>
              <a:t> «Средняя общеобразовательная школа № 1»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072063" y="20716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Бородавко Елена Павловна, </a:t>
            </a:r>
            <a:r>
              <a:rPr lang="ru-RU"/>
              <a:t>учитель МБОУ «СОШ № 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Нормативно-правовая база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mtClean="0"/>
          </a:p>
          <a:p>
            <a:pPr lvl="1"/>
            <a:r>
              <a:rPr lang="ru-RU" sz="1800" b="1" smtClean="0"/>
              <a:t>Положение о центре профориентации и предпрофильной подготовки</a:t>
            </a:r>
          </a:p>
          <a:p>
            <a:pPr lvl="1"/>
            <a:r>
              <a:rPr lang="ru-RU" sz="1800" b="1" smtClean="0"/>
              <a:t>Положение о сетевом Совете по профориентации и предпрофильной подготовке</a:t>
            </a:r>
          </a:p>
          <a:p>
            <a:pPr lvl="1"/>
            <a:r>
              <a:rPr lang="ru-RU" sz="1800" b="1" smtClean="0"/>
              <a:t>Положение о групповых занятиях</a:t>
            </a:r>
          </a:p>
          <a:p>
            <a:pPr lvl="1"/>
            <a:r>
              <a:rPr lang="ru-RU" sz="1800" b="1" smtClean="0"/>
              <a:t>Должностные инструкции</a:t>
            </a:r>
          </a:p>
          <a:p>
            <a:pPr lvl="1"/>
            <a:r>
              <a:rPr lang="ru-RU" sz="1800" b="1" smtClean="0"/>
              <a:t>Договоры о совместной образовательной деятельности с образовательными учреждениями</a:t>
            </a:r>
          </a:p>
          <a:p>
            <a:pPr lvl="1"/>
            <a:r>
              <a:rPr lang="ru-RU" sz="1800" b="1" smtClean="0"/>
              <a:t>Договоры об оказании услуг на безвозмездной основе с учреждениями – партнерами социальной сферы города</a:t>
            </a:r>
          </a:p>
          <a:p>
            <a:pPr lvl="1"/>
            <a:endParaRPr lang="ru-RU" sz="1800" b="1" smtClean="0"/>
          </a:p>
          <a:p>
            <a:pPr lvl="1"/>
            <a:endParaRPr lang="ru-RU" sz="1800" smtClean="0"/>
          </a:p>
          <a:p>
            <a:pPr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Структура сетевого Совета</a:t>
            </a:r>
            <a:endParaRPr lang="en-US" sz="2000" smtClean="0"/>
          </a:p>
        </p:txBody>
      </p:sp>
      <p:sp>
        <p:nvSpPr>
          <p:cNvPr id="6149" name="AutoShape 3"/>
          <p:cNvSpPr>
            <a:spLocks noChangeArrowheads="1"/>
          </p:cNvSpPr>
          <p:nvPr/>
        </p:nvSpPr>
        <p:spPr bwMode="auto">
          <a:xfrm>
            <a:off x="6227763" y="206057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539750" y="1989138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755650" y="2565400"/>
            <a:ext cx="21605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b="1">
              <a:solidFill>
                <a:srgbClr val="000000"/>
              </a:solidFill>
            </a:endParaRPr>
          </a:p>
          <a:p>
            <a:pPr eaLnBrk="0" hangingPunct="0"/>
            <a:endParaRPr lang="ru-RU" b="1">
              <a:solidFill>
                <a:srgbClr val="000000"/>
              </a:solidFill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Администрация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ОУ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 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2916238" y="299720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3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616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3775075" y="1828800"/>
            <a:ext cx="14541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000000"/>
                </a:solidFill>
              </a:rPr>
              <a:t>Сетевой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Совет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6084888" y="2420938"/>
            <a:ext cx="25193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ru-RU" sz="2000" b="1">
              <a:solidFill>
                <a:srgbClr val="000000"/>
              </a:solidFill>
            </a:endParaRP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    педагог-              психолог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57" name="AutoShape 20"/>
          <p:cNvSpPr>
            <a:spLocks noChangeArrowheads="1"/>
          </p:cNvSpPr>
          <p:nvPr/>
        </p:nvSpPr>
        <p:spPr bwMode="auto">
          <a:xfrm>
            <a:off x="3348038" y="4149725"/>
            <a:ext cx="2376487" cy="24479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31" name="Freeform 23"/>
          <p:cNvSpPr>
            <a:spLocks/>
          </p:cNvSpPr>
          <p:nvPr/>
        </p:nvSpPr>
        <p:spPr bwMode="gray">
          <a:xfrm flipH="1">
            <a:off x="5148263" y="299720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9" name="AutoShape 24"/>
          <p:cNvSpPr>
            <a:spLocks noChangeArrowheads="1"/>
          </p:cNvSpPr>
          <p:nvPr/>
        </p:nvSpPr>
        <p:spPr bwMode="auto">
          <a:xfrm>
            <a:off x="4211638" y="3213100"/>
            <a:ext cx="647700" cy="936625"/>
          </a:xfrm>
          <a:prstGeom prst="downArrow">
            <a:avLst>
              <a:gd name="adj1" fmla="val 50000"/>
              <a:gd name="adj2" fmla="val 361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Text Box 25"/>
          <p:cNvSpPr txBox="1">
            <a:spLocks noChangeArrowheads="1"/>
          </p:cNvSpPr>
          <p:nvPr/>
        </p:nvSpPr>
        <p:spPr bwMode="auto">
          <a:xfrm>
            <a:off x="3419475" y="4365625"/>
            <a:ext cx="22320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 </a:t>
            </a:r>
            <a:r>
              <a:rPr lang="ru-RU" b="1">
                <a:solidFill>
                  <a:srgbClr val="000000"/>
                </a:solidFill>
              </a:rPr>
              <a:t>руководитель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Центра профориентации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и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предпрофильной 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подготовки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848600" cy="563563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2400" smtClean="0"/>
              <a:t>Диагностический инструментарий</a:t>
            </a:r>
            <a:endParaRPr lang="en-US" sz="2400" smtClean="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323850" y="1989138"/>
            <a:ext cx="3833813" cy="3833812"/>
          </a:xfrm>
          <a:custGeom>
            <a:avLst/>
            <a:gdLst>
              <a:gd name="G0" fmla="+- 1386 0 0"/>
              <a:gd name="G1" fmla="+- 21600 0 1386"/>
              <a:gd name="G2" fmla="+- 21600 0 138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86" y="10800"/>
                </a:moveTo>
                <a:cubicBezTo>
                  <a:pt x="1386" y="15999"/>
                  <a:pt x="5601" y="20214"/>
                  <a:pt x="10800" y="20214"/>
                </a:cubicBezTo>
                <a:cubicBezTo>
                  <a:pt x="15999" y="20214"/>
                  <a:pt x="20214" y="15999"/>
                  <a:pt x="20214" y="10800"/>
                </a:cubicBezTo>
                <a:cubicBezTo>
                  <a:pt x="20214" y="5601"/>
                  <a:pt x="15999" y="1386"/>
                  <a:pt x="10800" y="1386"/>
                </a:cubicBezTo>
                <a:cubicBezTo>
                  <a:pt x="5601" y="1386"/>
                  <a:pt x="1386" y="5601"/>
                  <a:pt x="1386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611188" y="2276475"/>
            <a:ext cx="3343275" cy="3200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7175" name="AutoShape 24"/>
          <p:cNvSpPr>
            <a:spLocks noChangeArrowheads="1"/>
          </p:cNvSpPr>
          <p:nvPr/>
        </p:nvSpPr>
        <p:spPr bwMode="gray">
          <a:xfrm>
            <a:off x="3492500" y="1700213"/>
            <a:ext cx="5040313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>
                <a:solidFill>
                  <a:srgbClr val="000000"/>
                </a:solidFill>
              </a:rPr>
              <a:t>Методика Б.С. Круглова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Определение уровня сформированности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ценностных ориентаций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76" name="AutoShape 25"/>
          <p:cNvSpPr>
            <a:spLocks noChangeArrowheads="1"/>
          </p:cNvSpPr>
          <p:nvPr/>
        </p:nvSpPr>
        <p:spPr bwMode="gray">
          <a:xfrm>
            <a:off x="3995738" y="2708275"/>
            <a:ext cx="4862512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>
                <a:solidFill>
                  <a:srgbClr val="000000"/>
                </a:solidFill>
              </a:rPr>
              <a:t> ДДО – определение интересов 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и склонностей Е.А. Климова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77" name="AutoShape 26"/>
          <p:cNvSpPr>
            <a:spLocks noChangeArrowheads="1"/>
          </p:cNvSpPr>
          <p:nvPr/>
        </p:nvSpPr>
        <p:spPr bwMode="gray">
          <a:xfrm>
            <a:off x="3995738" y="3716338"/>
            <a:ext cx="4897437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>
                <a:solidFill>
                  <a:srgbClr val="000000"/>
                </a:solidFill>
              </a:rPr>
              <a:t> Классификация Д.Голланда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Выявление профессиональных 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предпочтений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78" name="AutoShape 27"/>
          <p:cNvSpPr>
            <a:spLocks noChangeArrowheads="1"/>
          </p:cNvSpPr>
          <p:nvPr/>
        </p:nvSpPr>
        <p:spPr bwMode="gray">
          <a:xfrm>
            <a:off x="3635375" y="4724400"/>
            <a:ext cx="5257800" cy="1009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>
                <a:solidFill>
                  <a:srgbClr val="000000"/>
                </a:solidFill>
              </a:rPr>
              <a:t> КОС –  определение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 коммуникативных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 и организаторских способностей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79" name="AutoShape 28"/>
          <p:cNvSpPr>
            <a:spLocks noChangeArrowheads="1"/>
          </p:cNvSpPr>
          <p:nvPr/>
        </p:nvSpPr>
        <p:spPr bwMode="gray">
          <a:xfrm>
            <a:off x="2700338" y="5734050"/>
            <a:ext cx="5400675" cy="979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b="1">
                <a:solidFill>
                  <a:srgbClr val="000000"/>
                </a:solidFill>
              </a:rPr>
              <a:t>Методика  Мюнстерберга, тесты на 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</a:rPr>
              <a:t>  определение  уровня видов памяти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1116013" y="3213100"/>
            <a:ext cx="23034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Психологические</a:t>
            </a:r>
          </a:p>
          <a:p>
            <a:pPr eaLnBrk="0" hangingPunct="0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 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  <a:r>
              <a:rPr lang="ru-RU" sz="2400" b="1" smtClean="0"/>
              <a:t>Социальные партнеры</a:t>
            </a:r>
            <a:endParaRPr lang="en-US" sz="2400" b="1" smtClean="0"/>
          </a:p>
        </p:txBody>
      </p:sp>
      <p:grpSp>
        <p:nvGrpSpPr>
          <p:cNvPr id="8197" name="Group 105"/>
          <p:cNvGrpSpPr>
            <a:grpSpLocks/>
          </p:cNvGrpSpPr>
          <p:nvPr/>
        </p:nvGrpSpPr>
        <p:grpSpPr bwMode="auto">
          <a:xfrm>
            <a:off x="1979613" y="2060575"/>
            <a:ext cx="5754687" cy="665163"/>
            <a:chOff x="1268" y="1296"/>
            <a:chExt cx="3625" cy="419"/>
          </a:xfrm>
        </p:grpSpPr>
        <p:grpSp>
          <p:nvGrpSpPr>
            <p:cNvPr id="8215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219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0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216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Text Box 84"/>
            <p:cNvSpPr txBox="1">
              <a:spLocks noChangeArrowheads="1"/>
            </p:cNvSpPr>
            <p:nvPr/>
          </p:nvSpPr>
          <p:spPr bwMode="auto">
            <a:xfrm>
              <a:off x="2276" y="1390"/>
              <a:ext cx="26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00000"/>
                  </a:solidFill>
                </a:rPr>
                <a:t>Профессиональное училище № 23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821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198" name="Group 106"/>
          <p:cNvGrpSpPr>
            <a:grpSpLocks/>
          </p:cNvGrpSpPr>
          <p:nvPr/>
        </p:nvGrpSpPr>
        <p:grpSpPr bwMode="auto">
          <a:xfrm>
            <a:off x="2012950" y="2971800"/>
            <a:ext cx="5410200" cy="665163"/>
            <a:chOff x="1268" y="1872"/>
            <a:chExt cx="3408" cy="419"/>
          </a:xfrm>
        </p:grpSpPr>
        <p:grpSp>
          <p:nvGrpSpPr>
            <p:cNvPr id="8208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212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3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209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Text Box 87"/>
            <p:cNvSpPr txBox="1">
              <a:spLocks noChangeArrowheads="1"/>
            </p:cNvSpPr>
            <p:nvPr/>
          </p:nvSpPr>
          <p:spPr bwMode="auto">
            <a:xfrm>
              <a:off x="2276" y="1920"/>
              <a:ext cx="11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>
                  <a:solidFill>
                    <a:srgbClr val="000000"/>
                  </a:solidFill>
                </a:rPr>
                <a:t>  </a:t>
              </a:r>
              <a:r>
                <a:rPr lang="ru-RU" b="1">
                  <a:solidFill>
                    <a:srgbClr val="000000"/>
                  </a:solidFill>
                </a:rPr>
                <a:t>Пресс-центр 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8211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199" name="Group 107"/>
          <p:cNvGrpSpPr>
            <a:grpSpLocks/>
          </p:cNvGrpSpPr>
          <p:nvPr/>
        </p:nvGrpSpPr>
        <p:grpSpPr bwMode="auto">
          <a:xfrm>
            <a:off x="2012950" y="3860800"/>
            <a:ext cx="5681663" cy="665163"/>
            <a:chOff x="1268" y="2432"/>
            <a:chExt cx="3579" cy="419"/>
          </a:xfrm>
        </p:grpSpPr>
        <p:sp>
          <p:nvSpPr>
            <p:cNvPr id="8200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Text Box 90"/>
            <p:cNvSpPr txBox="1">
              <a:spLocks noChangeArrowheads="1"/>
            </p:cNvSpPr>
            <p:nvPr/>
          </p:nvSpPr>
          <p:spPr bwMode="auto">
            <a:xfrm>
              <a:off x="2276" y="2528"/>
              <a:ext cx="257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00000"/>
                  </a:solidFill>
                </a:rPr>
                <a:t>Центральная городская больница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8202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8203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8205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6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204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ПРОФЕССИОНАЛЬНЫЕ  ПРОБЫ</a:t>
            </a:r>
            <a:endParaRPr lang="en-US" b="1" smtClean="0"/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gray">
          <a:xfrm>
            <a:off x="323850" y="1773238"/>
            <a:ext cx="4652963" cy="4319587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6667"/>
                  <a:invGamma/>
                  <a:alpha val="12000"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684213" y="2133600"/>
            <a:ext cx="3963987" cy="35274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24"/>
          <p:cNvSpPr>
            <a:spLocks noChangeArrowheads="1"/>
          </p:cNvSpPr>
          <p:nvPr/>
        </p:nvSpPr>
        <p:spPr bwMode="gray">
          <a:xfrm>
            <a:off x="3563938" y="2311400"/>
            <a:ext cx="4608512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ПЕДАГОГИЧЕСКАЯ ДЕЯТЕЛЬНОСТЬ</a:t>
            </a:r>
          </a:p>
        </p:txBody>
      </p:sp>
      <p:sp>
        <p:nvSpPr>
          <p:cNvPr id="4103" name="AutoShape 25"/>
          <p:cNvSpPr>
            <a:spLocks noChangeArrowheads="1"/>
          </p:cNvSpPr>
          <p:nvPr/>
        </p:nvSpPr>
        <p:spPr bwMode="gray">
          <a:xfrm>
            <a:off x="3851275" y="2973388"/>
            <a:ext cx="453707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ТУРИСТСКАЯ ДЕЯТЕЛЬНОСТЬ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04" name="AutoShape 26"/>
          <p:cNvSpPr>
            <a:spLocks noChangeArrowheads="1"/>
          </p:cNvSpPr>
          <p:nvPr/>
        </p:nvSpPr>
        <p:spPr bwMode="gray">
          <a:xfrm>
            <a:off x="4356100" y="3633788"/>
            <a:ext cx="424815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МЕДИЦИНСКАЯ ДЕЯТЕЛЬНОСТЬ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05" name="AutoShape 27"/>
          <p:cNvSpPr>
            <a:spLocks noChangeArrowheads="1"/>
          </p:cNvSpPr>
          <p:nvPr/>
        </p:nvSpPr>
        <p:spPr bwMode="gray">
          <a:xfrm>
            <a:off x="3924300" y="4294188"/>
            <a:ext cx="4535488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СФЕРА СЕРВИСНОЙ ДЕЯТЕЛЬНОСТИ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06" name="AutoShape 28"/>
          <p:cNvSpPr>
            <a:spLocks noChangeArrowheads="1"/>
          </p:cNvSpPr>
          <p:nvPr/>
        </p:nvSpPr>
        <p:spPr bwMode="gray">
          <a:xfrm>
            <a:off x="3563938" y="4956175"/>
            <a:ext cx="475297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ПОЛИГРАФИЧЕСКАЯ ДЕЯТЕЛЬНОСТЬ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gray">
          <a:xfrm>
            <a:off x="971550" y="3048000"/>
            <a:ext cx="3535363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Направления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562600" y="3352800"/>
            <a:ext cx="260985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1042988" y="3352800"/>
            <a:ext cx="2538412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143000" y="4000500"/>
            <a:ext cx="2241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ПОМОЩНИК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ВОСПИТАТЕЛЯ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ДЕТСКОГО САДА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49" name="Group 10"/>
          <p:cNvGrpSpPr>
            <a:grpSpLocks/>
          </p:cNvGrpSpPr>
          <p:nvPr/>
        </p:nvGrpSpPr>
        <p:grpSpPr bwMode="auto">
          <a:xfrm>
            <a:off x="2195513" y="1628775"/>
            <a:ext cx="4824412" cy="1601788"/>
            <a:chOff x="1997" y="1314"/>
            <a:chExt cx="1889" cy="1009"/>
          </a:xfrm>
        </p:grpSpPr>
        <p:grpSp>
          <p:nvGrpSpPr>
            <p:cNvPr id="1025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0" name="Text Box 18"/>
          <p:cNvSpPr txBox="1">
            <a:spLocks noChangeArrowheads="1"/>
          </p:cNvSpPr>
          <p:nvPr/>
        </p:nvSpPr>
        <p:spPr bwMode="auto">
          <a:xfrm>
            <a:off x="2890838" y="1828800"/>
            <a:ext cx="32194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ПЕДАГОГИЧЕСКАЯ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tx1">
                    <a:lumMod val="75000"/>
                  </a:schemeClr>
                </a:solidFill>
              </a:rPr>
              <a:t>ДЕЯТЕЛЬНОСТЬ</a:t>
            </a:r>
            <a:endParaRPr lang="en-US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5786438" y="4143375"/>
            <a:ext cx="2290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ПОМОЩНИК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ПЕДАГОГА-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ОРГАНИЗАТОРА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252" name="TextBox 18"/>
          <p:cNvSpPr txBox="1">
            <a:spLocks noChangeArrowheads="1"/>
          </p:cNvSpPr>
          <p:nvPr/>
        </p:nvSpPr>
        <p:spPr bwMode="auto">
          <a:xfrm>
            <a:off x="857250" y="642938"/>
            <a:ext cx="828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Профессиональные пробы педагогической деятельности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7848600" cy="1152525"/>
          </a:xfrm>
        </p:spPr>
        <p:txBody>
          <a:bodyPr/>
          <a:lstStyle/>
          <a:p>
            <a:pPr eaLnBrk="1" hangingPunct="1"/>
            <a:r>
              <a:rPr lang="ru-RU" sz="2000" b="1" smtClean="0"/>
              <a:t>ПОМОЩНИК ВОСПИТАТЕЛЯ ДЕТСКОГО САДА</a:t>
            </a:r>
          </a:p>
        </p:txBody>
      </p:sp>
      <p:pic>
        <p:nvPicPr>
          <p:cNvPr id="6148" name="Picture 2" descr="C:\Users\Павел\Desktop\8710427_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357298"/>
            <a:ext cx="7246959" cy="4940145"/>
          </a:xfrm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189</TotalTime>
  <Words>302</Words>
  <Application>Microsoft Office PowerPoint</Application>
  <PresentationFormat>Экран (4:3)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Verdana</vt:lpstr>
      <vt:lpstr>Wingdings</vt:lpstr>
      <vt:lpstr>Calibri</vt:lpstr>
      <vt:lpstr>cdb2004138l</vt:lpstr>
      <vt:lpstr>Организация профессиональных проб  на основе сетевого взаимодействия образовательных учреждений и учреждений социальной сферы  в условиях малого города</vt:lpstr>
      <vt:lpstr> Сетевое взаимодействие</vt:lpstr>
      <vt:lpstr>Нормативно-правовая база</vt:lpstr>
      <vt:lpstr>Структура сетевого Совета</vt:lpstr>
      <vt:lpstr> Диагностический инструментарий</vt:lpstr>
      <vt:lpstr>   Социальные партнеры</vt:lpstr>
      <vt:lpstr>ПРОФЕССИОНАЛЬНЫЕ  ПРОБЫ</vt:lpstr>
      <vt:lpstr>Слайд 8</vt:lpstr>
      <vt:lpstr>ПОМОЩНИК ВОСПИТАТЕЛЯ ДЕТСКОГО САДА</vt:lpstr>
      <vt:lpstr>Помощник педагога-организатора</vt:lpstr>
      <vt:lpstr>Помощник педагога-организатора</vt:lpstr>
      <vt:lpstr>Помощник медицинской сестры</vt:lpstr>
      <vt:lpstr>Помощник медицинской сестры</vt:lpstr>
      <vt:lpstr>Помощник организатора туристической деятельности</vt:lpstr>
      <vt:lpstr>Помощник организатора туристической деятельности</vt:lpstr>
      <vt:lpstr>Помощник организатора туристической деятельности</vt:lpstr>
      <vt:lpstr>Помощник корреспондента</vt:lpstr>
      <vt:lpstr>Слайд 18</vt:lpstr>
      <vt:lpstr>Помощник повара</vt:lpstr>
      <vt:lpstr>Помощник продавца</vt:lpstr>
      <vt:lpstr>Помощник дизайнера</vt:lpstr>
      <vt:lpstr>Расширение видов деятельности</vt:lpstr>
      <vt:lpstr>Организация профессиональных проб  на основе сетевого взаимодействия образовательных учреждений и учреждений социальной сферы  в условиях малого города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Павел</dc:creator>
  <cp:lastModifiedBy>revaz</cp:lastModifiedBy>
  <cp:revision>22</cp:revision>
  <dcterms:created xsi:type="dcterms:W3CDTF">2010-10-25T19:32:53Z</dcterms:created>
  <dcterms:modified xsi:type="dcterms:W3CDTF">2012-07-16T16:47:01Z</dcterms:modified>
</cp:coreProperties>
</file>