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6" r:id="rId3"/>
    <p:sldId id="258" r:id="rId4"/>
    <p:sldId id="281" r:id="rId5"/>
    <p:sldId id="259" r:id="rId6"/>
    <p:sldId id="260" r:id="rId7"/>
    <p:sldId id="283" r:id="rId8"/>
    <p:sldId id="282" r:id="rId9"/>
    <p:sldId id="284" r:id="rId10"/>
    <p:sldId id="261" r:id="rId11"/>
    <p:sldId id="285" r:id="rId12"/>
    <p:sldId id="286" r:id="rId13"/>
    <p:sldId id="263" r:id="rId14"/>
    <p:sldId id="264" r:id="rId15"/>
    <p:sldId id="265" r:id="rId16"/>
    <p:sldId id="266" r:id="rId17"/>
    <p:sldId id="287" r:id="rId18"/>
    <p:sldId id="288" r:id="rId19"/>
    <p:sldId id="267" r:id="rId20"/>
    <p:sldId id="289" r:id="rId21"/>
    <p:sldId id="290" r:id="rId22"/>
    <p:sldId id="268" r:id="rId23"/>
    <p:sldId id="291" r:id="rId24"/>
    <p:sldId id="292" r:id="rId25"/>
    <p:sldId id="269" r:id="rId26"/>
    <p:sldId id="293" r:id="rId27"/>
    <p:sldId id="294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800080"/>
    <a:srgbClr val="66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0" autoAdjust="0"/>
    <p:restoredTop sz="96546" autoAdjust="0"/>
  </p:normalViewPr>
  <p:slideViewPr>
    <p:cSldViewPr>
      <p:cViewPr varScale="1">
        <p:scale>
          <a:sx n="72" d="100"/>
          <a:sy n="72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D596F1-BF86-4310-9839-7C2855ED239D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503606-BAEF-4CB3-AF70-A31A3EA7F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7A4E0C-7E34-4114-89AE-633257F89819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5D425-C988-4664-BED2-22D838684837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DC73B-9FEE-40C3-B3E0-8412AD0C2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4A710-0584-4A03-9C02-40B97C435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7874-C2BF-4FA3-B472-BEAF63344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D5B61-C17C-45F1-AA13-E4B881BA8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1E54D-F821-406E-BEA9-45BDDE4CF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3A553-83C2-4F5A-BE83-33B002A79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C0BD-607F-41B7-9125-056693AAD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9234-1212-4CC9-AED8-DCF2FF4A5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8F2E-EE23-4520-8331-55C7D1F54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F528-86B0-4F38-BB0A-5DF9FCE1F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3EB3-365C-4436-96D2-DB06BF74D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1BD02-F096-4177-A311-5AC26ADF8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2BF89-AE84-4FD9-AFDC-292A662A5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1A900-7A61-48A5-8084-4A8BC35B7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2B791-F300-4CE7-B825-98B0BBB95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07E1DD6-FDD4-4641-965A-E3D94D348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audio" Target="../media/audio1.wav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.xml"/><Relationship Id="rId7" Type="http://schemas.openxmlformats.org/officeDocument/2006/relationships/audio" Target="../media/audio5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" Target="slide2.xml"/><Relationship Id="rId7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6" Type="http://schemas.openxmlformats.org/officeDocument/2006/relationships/slide" Target="slide28.xml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slide" Target="slide19.xml"/><Relationship Id="rId12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slide" Target="slide10.xml"/><Relationship Id="rId10" Type="http://schemas.openxmlformats.org/officeDocument/2006/relationships/image" Target="../media/image5.gif"/><Relationship Id="rId4" Type="http://schemas.openxmlformats.org/officeDocument/2006/relationships/audio" Target="../media/audio3.wav"/><Relationship Id="rId9" Type="http://schemas.openxmlformats.org/officeDocument/2006/relationships/slide" Target="slide25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4.jpeg"/><Relationship Id="rId7" Type="http://schemas.openxmlformats.org/officeDocument/2006/relationships/audio" Target="../media/audio3.wav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0.jpeg"/><Relationship Id="rId7" Type="http://schemas.openxmlformats.org/officeDocument/2006/relationships/audio" Target="../media/audio3.wav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audio" Target="../media/audio3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jpeg"/><Relationship Id="rId7" Type="http://schemas.openxmlformats.org/officeDocument/2006/relationships/audio" Target="../media/audio3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audio" Target="../media/audio4.wav"/><Relationship Id="rId4" Type="http://schemas.openxmlformats.org/officeDocument/2006/relationships/slide" Target="slide5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3.wav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практикс 0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141663"/>
            <a:ext cx="9144000" cy="3716337"/>
          </a:xfrm>
        </p:spPr>
      </p:pic>
      <p:pic>
        <p:nvPicPr>
          <p:cNvPr id="2051" name="Picture 4" descr="dokemb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-71438"/>
            <a:ext cx="9144000" cy="3186113"/>
          </a:xfrm>
        </p:spPr>
      </p:pic>
      <p:sp>
        <p:nvSpPr>
          <p:cNvPr id="10" name="Прямоугольник 9"/>
          <p:cNvSpPr/>
          <p:nvPr/>
        </p:nvSpPr>
        <p:spPr>
          <a:xfrm>
            <a:off x="571504" y="642918"/>
            <a:ext cx="8143900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4" action="ppaction://hlinksldjump">
                  <a:snd r:embed="rId5" name="type.wav"/>
                </a:hlinkClick>
              </a:rPr>
              <a:t>Протерозойская Эра – на пути к разнообразию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4500570"/>
            <a:ext cx="5214974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6" action="ppaction://hlinksldjump">
                  <a:snd r:embed="rId7" name="type.wav"/>
                </a:hlinkClick>
              </a:rPr>
              <a:t>Палеозойская Эра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D21298_">
            <a:hlinkClick r:id="rId3" action="ppaction://hlinksldjump">
              <a:snd r:embed="rId4" name="type.wav"/>
            </a:hlinkClick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6281738"/>
            <a:ext cx="576263" cy="576262"/>
          </a:xfrm>
        </p:spPr>
      </p:pic>
      <p:sp>
        <p:nvSpPr>
          <p:cNvPr id="10" name="Прямоугольник 9"/>
          <p:cNvSpPr/>
          <p:nvPr/>
        </p:nvSpPr>
        <p:spPr>
          <a:xfrm>
            <a:off x="2428860" y="6357958"/>
            <a:ext cx="6357982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6" action="ppaction://hlinksldjump">
                  <a:snd r:embed="rId7" name="type.wav"/>
                </a:hlinkClick>
              </a:rPr>
              <a:t>Животные, обитавшие в данный период 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85750" y="817563"/>
            <a:ext cx="5857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chemeClr val="tx1"/>
                </a:solidFill>
              </a:rPr>
              <a:t>Ордовикский период</a:t>
            </a:r>
            <a:r>
              <a:rPr lang="ru-RU" sz="2400">
                <a:solidFill>
                  <a:schemeClr val="tx1"/>
                </a:solidFill>
              </a:rPr>
              <a:t>:</a:t>
            </a:r>
            <a:r>
              <a:rPr lang="ru-RU" sz="2400" b="1">
                <a:solidFill>
                  <a:schemeClr val="tx1"/>
                </a:solidFill>
              </a:rPr>
              <a:t>   </a:t>
            </a:r>
          </a:p>
          <a:p>
            <a:r>
              <a:rPr lang="ru-RU" sz="2400">
                <a:solidFill>
                  <a:schemeClr val="tx1"/>
                </a:solidFill>
              </a:rPr>
              <a:t>ОТ 500 ДО 438 МЛН. ЛЕТ НАЗАД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43250" y="26988"/>
            <a:ext cx="292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chemeClr val="tx1"/>
                </a:solidFill>
              </a:rPr>
              <a:t>Ордовик</a:t>
            </a:r>
          </a:p>
        </p:txBody>
      </p:sp>
      <p:pic>
        <p:nvPicPr>
          <p:cNvPr id="12295" name="Picture 7" descr="D:\Documents and Settings\Алексей 2\Мои документы\Загрузки\800px-MiddleOrdovicianGloba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8" y="1928813"/>
            <a:ext cx="84296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928938" y="857250"/>
            <a:ext cx="34575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i="1">
                <a:solidFill>
                  <a:schemeClr val="tx1"/>
                </a:solidFill>
              </a:rPr>
              <a:t>География и климат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1376363"/>
            <a:ext cx="507206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chemeClr val="tx1"/>
                </a:solidFill>
              </a:rPr>
              <a:t>В начале ордовикского периода большая часть южного полушария была по-прежнему занята великим материком Гондваной, в то время как прочие крупные массивы суши сосредоточились ближе к экватору.. Европа и Северная Америка (Лаврентия) постепенно отодвигались друг от друга, а океан Япетус расширялся. Сперва, этот океан достиг ширины примерно 2000 км, затем вновь начал сужаться по мере того, как  массивы суши, образующие Европу, Северную Америку и Гренландию, стали постепенно сближаться, пока наконец не слились в единое целое. На протяжении периода массивы суши смещались все дальше и дальше к югу. Старые ледниковые покровы кембрия растаяли, и уровень моря повысился. Большая часть суши была сосредоточена в теплых широтах. В конце периода началось новое оледенение. 0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14688" y="-71438"/>
            <a:ext cx="292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chemeClr val="tx1"/>
                </a:solidFill>
              </a:rPr>
              <a:t>Ордовик</a:t>
            </a:r>
          </a:p>
        </p:txBody>
      </p:sp>
      <p:pic>
        <p:nvPicPr>
          <p:cNvPr id="12293" name="Picture 4" descr="BD21298_">
            <a:hlinkClick r:id="rId3" action="ppaction://hlinksldjump">
              <a:snd r:embed="rId4" name="type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str63b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500042"/>
            <a:ext cx="194925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7" name="Picture 13" descr="ris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8" y="3929066"/>
            <a:ext cx="194544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8" name="Picture 15" descr="str63a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7818" y="2206527"/>
            <a:ext cx="1571636" cy="236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98700" y="1143000"/>
            <a:ext cx="4559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i="1">
                <a:solidFill>
                  <a:schemeClr val="tx1"/>
                </a:solidFill>
              </a:rPr>
              <a:t>Животный и растительный мир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55950" y="98425"/>
            <a:ext cx="292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chemeClr val="tx1"/>
                </a:solidFill>
              </a:rPr>
              <a:t>Ордовик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2938" y="1714500"/>
            <a:ext cx="814387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ru-RU">
                <a:solidFill>
                  <a:schemeClr val="tx1"/>
                </a:solidFill>
              </a:rPr>
              <a:t>Резкое увеличение численности животных-фильтраторов, в том числе мшанок (морских циновок), морских лилий, плеченогих, двустворчатых моллюсков и граптолитов, чей расцвет пришелся как раз на ордовик. Археоциаты уже вымерли, но эстафету рифостроительства подхватили у них строматопороидеи и первые кораллы. Увеличилось число наутилоидей и бесчелюстных панцирных рыб.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38" y="3108325"/>
            <a:ext cx="81438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ru-RU">
                <a:solidFill>
                  <a:schemeClr val="tx1"/>
                </a:solidFill>
              </a:rPr>
              <a:t>Различные виды водорослей. В позднем ордовике появились первые настоящие наземные растения.</a:t>
            </a:r>
          </a:p>
        </p:txBody>
      </p:sp>
      <p:pic>
        <p:nvPicPr>
          <p:cNvPr id="13318" name="Picture 4" descr="BD21298_">
            <a:hlinkClick r:id="rId3" action="ppaction://hlinksldjump">
              <a:snd r:embed="rId4" name="type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D:\Documents and Settings\Алексей 2\Мои документы\Мои рисунки\Рисунок24_новый размер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00232" y="4071942"/>
            <a:ext cx="5214974" cy="22733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D:\Documents and Settings\Алексей 2\Мои документы\Мои рисунки\презентация\Рисунок3_новый разме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BD21298_">
            <a:hlinkClick r:id="rId3" action="ppaction://hlinksldjump">
              <a:snd r:embed="rId4" name="type.wav"/>
            </a:hlinkClick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116013" y="6021388"/>
            <a:ext cx="431800" cy="431800"/>
          </a:xfrm>
        </p:spPr>
      </p:pic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6300788" y="616585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ru-RU">
                <a:solidFill>
                  <a:schemeClr val="tx1"/>
                </a:solidFill>
                <a:hlinkClick r:id="rId6" action="ppaction://hlinksldjump">
                  <a:snd r:embed="rId4" name="type.wav"/>
                </a:hlinkClick>
              </a:rPr>
              <a:t>Далее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14341" name="Picture 17" descr="BD21298_">
            <a:hlinkClick r:id="" action="ppaction://hlinkshowjump?jump=nextslide">
              <a:snd r:embed="rId4" name="type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7667625" y="6092825"/>
            <a:ext cx="431800" cy="43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D:\Documents and Settings\Алексей 2\Мои документы\Мои рисунки\презентация\Рисунок2_новый разме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BD21298_">
            <a:hlinkClick r:id="rId3" action="ppaction://hlinksldjump">
              <a:snd r:embed="rId4" name="type.wav"/>
            </a:hlinkClick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258888" y="6021388"/>
            <a:ext cx="509587" cy="509587"/>
          </a:xfrm>
        </p:spPr>
      </p:pic>
      <p:pic>
        <p:nvPicPr>
          <p:cNvPr id="15364" name="Picture 7" descr="BD21298_">
            <a:hlinkClick r:id="rId6" action="ppaction://hlinksldjump">
              <a:snd r:embed="rId4" name="type.wav"/>
            </a:hlinkClick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7308850" y="6021388"/>
            <a:ext cx="503238" cy="503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D:\Documents and Settings\Алексей 2\Мои документы\Мои рисунки\презентация\Рисунок1_новый разме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BD21298_">
            <a:hlinkClick r:id="rId3" action="ppaction://hlinksldjump">
              <a:snd r:embed="rId4" name="type.wav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55650" y="6237288"/>
            <a:ext cx="504825" cy="504825"/>
          </a:xfrm>
        </p:spPr>
      </p:pic>
      <p:pic>
        <p:nvPicPr>
          <p:cNvPr id="16388" name="Picture 17" descr="BD21298_">
            <a:hlinkClick r:id="rId6" action="ppaction://hlinksldjump">
              <a:snd r:embed="rId4" name="type.wav"/>
            </a:hlinkClick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7667625" y="6237288"/>
            <a:ext cx="503238" cy="503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Силур</a:t>
            </a:r>
          </a:p>
        </p:txBody>
      </p:sp>
      <p:pic>
        <p:nvPicPr>
          <p:cNvPr id="17411" name="Picture 4" descr="BD21298_">
            <a:hlinkClick r:id="rId3" action="ppaction://hlinksldjump">
              <a:snd r:embed="rId4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57188" y="6000750"/>
            <a:ext cx="714375" cy="714375"/>
          </a:xfrm>
        </p:spPr>
      </p:pic>
      <p:sp>
        <p:nvSpPr>
          <p:cNvPr id="9" name="Прямоугольник 8"/>
          <p:cNvSpPr/>
          <p:nvPr/>
        </p:nvSpPr>
        <p:spPr>
          <a:xfrm>
            <a:off x="71438" y="669925"/>
            <a:ext cx="90725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Силурийский период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 ОТ 438 ДО 408 МЛН. ЛЕТ НАЗАД</a:t>
            </a:r>
          </a:p>
        </p:txBody>
      </p:sp>
      <p:pic>
        <p:nvPicPr>
          <p:cNvPr id="19462" name="Picture 6" descr="D:\Documents and Settings\Алексей 2\Мои документы\Загрузки\800px-SilurianGlobal_новый размер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785938"/>
            <a:ext cx="913765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82650"/>
            <a:ext cx="91440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География и климат</a:t>
            </a:r>
          </a:p>
          <a:p>
            <a:pPr algn="ctr">
              <a:lnSpc>
                <a:spcPct val="80000"/>
              </a:lnSpc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Гондвана надвинулась на Южный полюс. Океан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Япетус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уменьшался в размерах, а массивы суши, образующие Северную Америку и Гренландию, сближались. В конечном итоге они столкнулись, образовав гигантский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сверхматерик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Лавразию. Это был период бурной вулканической активности и интенсивного горообразования. Начался он с эпохи оледенения. Когда льды растаяли, уровень моря повысился и климат стал мягче.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643313" y="71438"/>
            <a:ext cx="1825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tx1"/>
                </a:solidFill>
              </a:rPr>
              <a:t>Силур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3929066"/>
            <a:ext cx="507209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437" name="Picture 4" descr="BD21298_">
            <a:hlinkClick r:id="rId4" action="ppaction://hlinksldjump">
              <a:snd r:embed="rId5" name="type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8" y="60007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857250"/>
            <a:ext cx="8501062" cy="3687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Животный  и растительный  мир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Ругозы ведут очень активное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рифостроительство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Численность граптолитов снижается. В морях процветают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наутилоидеи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брахиоподы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трилобиты и иглокожие. В несильно соленой воде обитают ракоскорпионы (эвриптериды). Изобилие рыб как в пресной, так и в соленой воде. Появились первые челюстные рыбы-акантоды. Скорпионы, многоножки и, возможно, эвриптериды начали выбираться на сушу.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Растения заселяли берега водоемов. Преобладание примитивных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псилопсидных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растений.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429000" y="0"/>
            <a:ext cx="1825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tx1"/>
                </a:solidFill>
              </a:rPr>
              <a:t>Силур</a:t>
            </a:r>
          </a:p>
        </p:txBody>
      </p:sp>
      <p:pic>
        <p:nvPicPr>
          <p:cNvPr id="5" name="Picture 7" descr="str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4538914"/>
            <a:ext cx="3217891" cy="21762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6" name="Picture 9" descr="str66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72113" y="4578038"/>
            <a:ext cx="2882897" cy="213711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9462" name="Picture 4" descr="BD21298_">
            <a:hlinkClick r:id="rId5" action="ppaction://hlinksldjump">
              <a:snd r:embed="rId6" name="type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75" y="5929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4313"/>
            <a:ext cx="8229600" cy="1143001"/>
          </a:xfrm>
        </p:spPr>
        <p:txBody>
          <a:bodyPr/>
          <a:lstStyle/>
          <a:p>
            <a:pPr eaLnBrk="1" hangingPunct="1"/>
            <a:r>
              <a:rPr lang="ru-RU" smtClean="0"/>
              <a:t>Девон</a:t>
            </a:r>
          </a:p>
        </p:txBody>
      </p:sp>
      <p:pic>
        <p:nvPicPr>
          <p:cNvPr id="20483" name="Picture 10" descr="BD21298_">
            <a:hlinkClick r:id="rId4" action="ppaction://hlinksldjump">
              <a:snd r:embed="rId5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214313" y="6072188"/>
            <a:ext cx="576262" cy="576262"/>
          </a:xfrm>
        </p:spPr>
      </p:pic>
      <p:sp>
        <p:nvSpPr>
          <p:cNvPr id="10" name="Прямоугольник 9"/>
          <p:cNvSpPr/>
          <p:nvPr/>
        </p:nvSpPr>
        <p:spPr>
          <a:xfrm>
            <a:off x="357158" y="714356"/>
            <a:ext cx="8286808" cy="4616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Девонский период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 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408 ДО 360 МЛН. ЛЕТ НАЗАД</a:t>
            </a:r>
          </a:p>
        </p:txBody>
      </p:sp>
      <p:pic>
        <p:nvPicPr>
          <p:cNvPr id="22536" name="Picture 8" descr="D:\Documents and Settings\Алексей 2\Мои документы\Загрузки\800px-LateDevonianGlobal_новый размер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71438" y="1571625"/>
            <a:ext cx="9207501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95" descr="BD21298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605588" y="3800475"/>
            <a:ext cx="123825" cy="123825"/>
          </a:xfrm>
        </p:spPr>
      </p:pic>
      <p:pic>
        <p:nvPicPr>
          <p:cNvPr id="3076" name="Picture 5" descr="Untitled-1 коп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051050" y="476250"/>
            <a:ext cx="51133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chemeClr val="tx1"/>
                </a:solidFill>
              </a:rPr>
              <a:t>  Палеозойская эра- начало «явной жизни»</a:t>
            </a:r>
          </a:p>
        </p:txBody>
      </p:sp>
      <p:sp>
        <p:nvSpPr>
          <p:cNvPr id="2137" name="Text Box 89"/>
          <p:cNvSpPr txBox="1">
            <a:spLocks noChangeArrowheads="1"/>
          </p:cNvSpPr>
          <p:nvPr/>
        </p:nvSpPr>
        <p:spPr bwMode="auto">
          <a:xfrm>
            <a:off x="857250" y="1773238"/>
            <a:ext cx="681037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tx1"/>
                </a:solidFill>
              </a:rPr>
              <a:t>Палеозойская эра - эра древней жизни 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Начало 4600 млн., конец: 248 млн. лет </a:t>
            </a:r>
          </a:p>
          <a:p>
            <a:endParaRPr lang="ru-RU" sz="2000">
              <a:solidFill>
                <a:schemeClr val="tx1"/>
              </a:solidFill>
            </a:endParaRPr>
          </a:p>
          <a:p>
            <a:r>
              <a:rPr lang="ru-RU" sz="2000">
                <a:solidFill>
                  <a:schemeClr val="tx1"/>
                </a:solidFill>
              </a:rPr>
              <a:t>Палеозойская эра состоит из 6 периодов:</a:t>
            </a:r>
          </a:p>
          <a:p>
            <a:r>
              <a:rPr lang="ru-RU" sz="2000">
                <a:solidFill>
                  <a:schemeClr val="tx1"/>
                </a:solidFill>
              </a:rPr>
              <a:t/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  <a:hlinkClick r:id="" action="ppaction://hlinkshowjump?jump=nextslide">
                  <a:snd r:embed="rId4" name="type.wav"/>
                </a:hlinkClick>
              </a:rPr>
              <a:t>Кембрий (570 - 500 млн. лет),</a:t>
            </a:r>
            <a:r>
              <a:rPr lang="ru-RU" sz="2000">
                <a:solidFill>
                  <a:schemeClr val="tx1"/>
                </a:solidFill>
              </a:rPr>
              <a:t/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  <a:hlinkClick r:id="rId5" action="ppaction://hlinksldjump">
                  <a:snd r:embed="rId4" name="type.wav"/>
                </a:hlinkClick>
              </a:rPr>
              <a:t>Ордовик (500 - 438 млн. лет),</a:t>
            </a:r>
            <a:r>
              <a:rPr lang="ru-RU" sz="2000">
                <a:solidFill>
                  <a:schemeClr val="tx1"/>
                </a:solidFill>
              </a:rPr>
              <a:t/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  <a:hlinkClick r:id="rId6" action="ppaction://hlinksldjump">
                  <a:snd r:embed="rId4" name="type.wav"/>
                </a:hlinkClick>
              </a:rPr>
              <a:t>Силур (438 - 408 млн. лет),</a:t>
            </a:r>
            <a:br>
              <a:rPr lang="ru-RU" sz="2000">
                <a:solidFill>
                  <a:schemeClr val="tx1"/>
                </a:solidFill>
                <a:hlinkClick r:id="rId6" action="ppaction://hlinksldjump">
                  <a:snd r:embed="rId4" name="type.wav"/>
                </a:hlinkClick>
              </a:rPr>
            </a:br>
            <a:r>
              <a:rPr lang="ru-RU" sz="2000">
                <a:solidFill>
                  <a:schemeClr val="tx1"/>
                </a:solidFill>
                <a:hlinkClick r:id="rId7" action="ppaction://hlinksldjump">
                  <a:snd r:embed="rId4" name="type.wav"/>
                </a:hlinkClick>
              </a:rPr>
              <a:t>Девон (408 - 360 млн. лет),</a:t>
            </a:r>
            <a:r>
              <a:rPr lang="ru-RU" sz="2000">
                <a:solidFill>
                  <a:schemeClr val="tx1"/>
                </a:solidFill>
              </a:rPr>
              <a:t/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  <a:hlinkClick r:id="rId8" action="ppaction://hlinksldjump">
                  <a:snd r:embed="rId4" name="type.wav"/>
                </a:hlinkClick>
              </a:rPr>
              <a:t>Карбон (360 - 286 млн. лет),</a:t>
            </a:r>
            <a:br>
              <a:rPr lang="ru-RU" sz="2000">
                <a:solidFill>
                  <a:schemeClr val="tx1"/>
                </a:solidFill>
                <a:hlinkClick r:id="rId8" action="ppaction://hlinksldjump">
                  <a:snd r:embed="rId4" name="type.wav"/>
                </a:hlinkClick>
              </a:rPr>
            </a:br>
            <a:r>
              <a:rPr lang="ru-RU" sz="2000">
                <a:solidFill>
                  <a:schemeClr val="tx1"/>
                </a:solidFill>
                <a:hlinkClick r:id="rId9" action="ppaction://hlinksldjump">
                  <a:snd r:embed="rId4" name="type.wav"/>
                </a:hlinkClick>
              </a:rPr>
              <a:t>Пермь (286 - 248 млн. лет)</a:t>
            </a:r>
            <a:endParaRPr lang="ru-RU" sz="2000">
              <a:solidFill>
                <a:schemeClr val="tx1"/>
              </a:solidFill>
            </a:endParaRPr>
          </a:p>
          <a:p>
            <a:r>
              <a:rPr lang="ru-RU" sz="2000">
                <a:solidFill>
                  <a:schemeClr val="tx1"/>
                </a:solidFill>
              </a:rPr>
              <a:t> </a:t>
            </a:r>
          </a:p>
          <a:p>
            <a:endParaRPr lang="ru-RU" sz="20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ru-RU" sz="2000">
              <a:solidFill>
                <a:schemeClr val="tx1"/>
              </a:solidFill>
            </a:endParaRPr>
          </a:p>
        </p:txBody>
      </p:sp>
      <p:pic>
        <p:nvPicPr>
          <p:cNvPr id="3079" name="Picture 91" descr="lizzard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84888" y="2060575"/>
            <a:ext cx="952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1" name="Picture 93" descr="mir1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72066" y="4000504"/>
            <a:ext cx="2786082" cy="242889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3081" name="Picture 99" descr="BD21298_">
            <a:hlinkClick r:id="rId12" action="ppaction://hlinksldjump">
              <a:snd r:embed="rId4" name="type.wav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13" cstate="email"/>
          <a:srcRect/>
          <a:stretch>
            <a:fillRect/>
          </a:stretch>
        </p:blipFill>
        <p:spPr>
          <a:xfrm>
            <a:off x="468313" y="5516563"/>
            <a:ext cx="720725" cy="720725"/>
          </a:xfrm>
        </p:spPr>
      </p:pic>
      <p:sp>
        <p:nvSpPr>
          <p:cNvPr id="3082" name="Text Box 102"/>
          <p:cNvSpPr txBox="1">
            <a:spLocks noChangeArrowheads="1"/>
          </p:cNvSpPr>
          <p:nvPr/>
        </p:nvSpPr>
        <p:spPr bwMode="auto">
          <a:xfrm>
            <a:off x="8286750" y="571500"/>
            <a:ext cx="4318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hlinkClick r:id="rId14" action="ppaction://hlinksldjump">
                  <a:snd r:embed="rId4" name="type.wav"/>
                </a:hlinkClick>
              </a:rPr>
              <a:t>НАГЛЯДНОЕ</a:t>
            </a:r>
          </a:p>
          <a:p>
            <a:pPr>
              <a:spcBef>
                <a:spcPct val="50000"/>
              </a:spcBef>
            </a:pPr>
            <a:r>
              <a:rPr lang="ru-RU" sz="2000">
                <a:hlinkClick r:id="rId14" action="ppaction://hlinksldjump">
                  <a:snd r:embed="rId4" name="type.wav"/>
                </a:hlinkClick>
              </a:rPr>
              <a:t>ПОСОБИЕ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13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785813"/>
            <a:ext cx="8929687" cy="3779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География и климат</a:t>
            </a:r>
          </a:p>
          <a:p>
            <a:pPr algn="ctr">
              <a:defRPr/>
            </a:pP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Девонский период был временем величайших катаклизмов на нашей планете. Европа, Северная Америка и Гренландия столкнулись между собой, образовав огромный северный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сверхматерик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Лавразию. При этом с океанского дна были вытолкнуты кверху огромные массивы осадочных пород, сформировавшие громадные горные системы на востоке Северной Америки и на западе Европы. Эрозия поднимающихся горных хребтов привела к образованию большого количества гальки и песка. Из них сформировались обширные отложения красного песчаника. Реки выносили в моря горы осадков. Образовались обширные болотистые дельты, что создавало идеальные условия для животных, дерзнувших сделать первые, столь важные шаги из воды на сушу.  К концу периода уровень моря понизился. Климат со временем потеплел и стал более резким, с чередованием периодов ливневых дождей и жестокой засухи. Обширные районы материков стали безводными.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Девон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4500594"/>
            <a:ext cx="614366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509" name="Picture 4" descr="BD21298_">
            <a:hlinkClick r:id="rId4" action="ppaction://hlinksldjump">
              <a:snd r:embed="rId5" name="type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928688"/>
            <a:ext cx="9001125" cy="2751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Животный  и растительный  мир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Быстрая эволюция рыб, включая акул и скатов, кистеперых 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лучеперых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рыб. Увеличилось число аммонитов. В морях охотились гигантские эвриптериды длиной до 2 м. В позднем девоне многие группы древних рыб, а также кораллов,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плеченогих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аммонитов вымерли. Суша подверглась нашествию множества членистоногих, в том числе клещей, пауков и примитивных бескрылых насекомых. Появились в позднем девоне и первые земноводные. </a:t>
            </a:r>
          </a:p>
          <a:p>
            <a:pPr marL="342900" indent="-342900" algn="ctr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Растения сумели отодвинуться от кромки воды и вскоре обширные районы суши поросли густыми первобытными лесами. Возросло число разнообразных сосудистых растений. Появились споровые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ликофиты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(плауны) и хвощи, некоторые из них развились в настоящие  деревья высотой 38м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714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Девон</a:t>
            </a:r>
          </a:p>
        </p:txBody>
      </p:sp>
      <p:pic>
        <p:nvPicPr>
          <p:cNvPr id="22532" name="Picture 4" descr="BD21298_">
            <a:hlinkClick r:id="rId3" action="ppaction://hlinksldjump">
              <a:snd r:embed="rId4" name="type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D:\Documents and Settings\Алексей 2\Мои документы\Мои рисунки\Рисунок21_новый размер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63" y="3929063"/>
            <a:ext cx="35718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D:\Documents and Settings\Алексей 2\Мои документы\Мои рисунки\Рисунок22_новый размер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24463" y="3929063"/>
            <a:ext cx="28956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-1428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Каменноугольный период (карбон)</a:t>
            </a:r>
          </a:p>
        </p:txBody>
      </p:sp>
      <p:pic>
        <p:nvPicPr>
          <p:cNvPr id="23555" name="Picture 4" descr="BD21298_">
            <a:hlinkClick r:id="rId3" action="ppaction://hlinksldjump">
              <a:snd r:embed="rId4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14313" y="6072188"/>
            <a:ext cx="574675" cy="574675"/>
          </a:xfrm>
        </p:spPr>
      </p:pic>
      <p:sp>
        <p:nvSpPr>
          <p:cNvPr id="10" name="Прямоугольник 9"/>
          <p:cNvSpPr/>
          <p:nvPr/>
        </p:nvSpPr>
        <p:spPr>
          <a:xfrm>
            <a:off x="857250" y="928688"/>
            <a:ext cx="72151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Каменноугольный период (карбон)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360 ДО 286 МЛН. ЛЕТ НАЗАД</a:t>
            </a:r>
          </a:p>
        </p:txBody>
      </p:sp>
      <p:pic>
        <p:nvPicPr>
          <p:cNvPr id="25610" name="Picture 10" descr="D:\Documents and Settings\Алексей 2\Мои документы\Загрузки\800px-LateCarboniferousGloba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1890713"/>
            <a:ext cx="86439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9144000" cy="319472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dist="38100" sx="1000" sy="1000" algn="t" rotWithShape="0">
              <a:prstClr val="black">
                <a:alpha val="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1"/>
                </a:solidFill>
              </a:rPr>
              <a:t>География и климат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tx1"/>
                </a:solidFill>
              </a:rPr>
              <a:t>В начале каменноугольного периода (карбона) большая часть земной суши была собрана в два огромных </a:t>
            </a:r>
            <a:r>
              <a:rPr lang="ru-RU" b="1" dirty="0" err="1">
                <a:solidFill>
                  <a:schemeClr val="tx1"/>
                </a:solidFill>
              </a:rPr>
              <a:t>сверхматерика</a:t>
            </a:r>
            <a:r>
              <a:rPr lang="ru-RU" b="1" dirty="0">
                <a:solidFill>
                  <a:schemeClr val="tx1"/>
                </a:solidFill>
              </a:rPr>
              <a:t>: Лавразию на севере и Гондвану на юге. На протяжении позднего карбона  оба </a:t>
            </a:r>
            <a:r>
              <a:rPr lang="ru-RU" b="1" dirty="0" err="1">
                <a:solidFill>
                  <a:schemeClr val="tx1"/>
                </a:solidFill>
              </a:rPr>
              <a:t>сверхматерика</a:t>
            </a:r>
            <a:r>
              <a:rPr lang="ru-RU" b="1" dirty="0">
                <a:solidFill>
                  <a:schemeClr val="tx1"/>
                </a:solidFill>
              </a:rPr>
              <a:t> неуклонно сближались друг с другом. Это движение вытолкнуло кверху  новые горные </a:t>
            </a:r>
            <a:r>
              <a:rPr lang="ru-RU" b="1" dirty="0" err="1">
                <a:solidFill>
                  <a:schemeClr val="tx1"/>
                </a:solidFill>
              </a:rPr>
              <a:t>цефпи</a:t>
            </a:r>
            <a:r>
              <a:rPr lang="ru-RU" b="1" dirty="0">
                <a:solidFill>
                  <a:schemeClr val="tx1"/>
                </a:solidFill>
              </a:rPr>
              <a:t>, образовавшиеся по краям плит земной коры, а кромки материков были буквально затоплены потоками лавы, извергавшейся из недр Земли. В раннем карбоне на обширных пространствах раскинулись мелкие прибрежные моря и болота и на большей части суши установился почти тропический климат. Громадные леса с пышной растительностью существенно повысили содержание кислорода в атмосфере. В дальнейшем похолодало, и на Земле произошло по меньшей мере два крупных оледенения.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14338" y="714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Каменноугольный период (карбон)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3971944"/>
            <a:ext cx="7122705" cy="274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583" name="Picture 4" descr="BD21298_">
            <a:hlinkClick r:id="rId4" action="ppaction://hlinksldjump">
              <a:snd r:embed="rId5" name="type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4313" y="928688"/>
            <a:ext cx="9358313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Животный и растительный  мир</a:t>
            </a:r>
          </a:p>
          <a:p>
            <a:pPr algn="ctr">
              <a:lnSpc>
                <a:spcPct val="80000"/>
              </a:lnSpc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морях появились аммониты, возросла численность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брахиоподов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Ругозы, граптолиты, трилобиты, а также некоторые мшанки, морские лилии и моллюски вымерли. Это был век земноводных, а также насекомых — кузнечиков, тараканов, чешуйниц, термитов, жуков и гигантских стрекоз.  В позднем карбоне появились и первые рептилии. </a:t>
            </a:r>
          </a:p>
          <a:p>
            <a:pPr marL="342900" indent="-342900" algn="ctr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Дельты рек и берега обширных болот поросли густыми лесами из гигантских плаунов, хвощей, древовидных папоротников и семенных растений высотой до 45 м. Неразложившиеся останки этой растительности со временем превратились в каменный уголь.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14338" y="1428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Каменноугольный период (карбон)</a:t>
            </a:r>
          </a:p>
        </p:txBody>
      </p:sp>
      <p:pic>
        <p:nvPicPr>
          <p:cNvPr id="4" name="Picture 10" descr="ris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1590" y="4071942"/>
            <a:ext cx="2486690" cy="221457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5" name="Picture 14" descr="str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143380"/>
            <a:ext cx="2694810" cy="185738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6" name="Picture 12" descr="str7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4795" y="4000504"/>
            <a:ext cx="2265569" cy="19819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25607" name="Picture 4" descr="BD21298_">
            <a:hlinkClick r:id="rId6" action="ppaction://hlinksldjump">
              <a:snd r:embed="rId7" name="type.wav"/>
            </a:hlinkClick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Пермский период</a:t>
            </a:r>
          </a:p>
        </p:txBody>
      </p:sp>
      <p:pic>
        <p:nvPicPr>
          <p:cNvPr id="26627" name="Picture 4" descr="BD21298_">
            <a:hlinkClick r:id="rId3" action="ppaction://hlinksldjump">
              <a:snd r:embed="rId4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14313" y="6138863"/>
            <a:ext cx="576262" cy="576262"/>
          </a:xfrm>
        </p:spPr>
      </p:pic>
      <p:sp>
        <p:nvSpPr>
          <p:cNvPr id="13" name="Прямоугольник 12"/>
          <p:cNvSpPr/>
          <p:nvPr/>
        </p:nvSpPr>
        <p:spPr>
          <a:xfrm>
            <a:off x="142875" y="914400"/>
            <a:ext cx="9001125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Пермский период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286 ДО 248  МЛН. ЛЕТ НАЗАД</a:t>
            </a:r>
          </a:p>
        </p:txBody>
      </p:sp>
      <p:pic>
        <p:nvPicPr>
          <p:cNvPr id="6" name="Picture 7" descr="D:\Documents and Settings\Алексей 2\Мои документы\Загрузки\800px-LatePermianGlobal_новый размер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714500"/>
            <a:ext cx="900112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1000108"/>
            <a:ext cx="9144032" cy="252992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8100000" sx="1000" sy="1000" algn="tr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География и климат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Весь пермский период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сверхматерики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Гондвана и Лавразия постепенно сблизились друг к другу.  Азия столкнулась с Европой, взметнув ввысь Уральский горный хребет. Индия "наехала" на Азию - и возникли Гималаи. А в Северной Америке выросли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Аппалачи.К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концу пермского периода формирование гигантского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сверхматерика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Пангеи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полностью завершилось.  Пермский период начался с оледенения, вызвавшего понижение уровня моря. По мере движения Гондваны к северу земля прогревалась, и льды постепенно растаяли. В Лавразии сделалось очень жарко и сухо, по ней распространились обширные пустыни.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714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Пермский период</a:t>
            </a: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3584530"/>
            <a:ext cx="5072098" cy="305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7655" name="Picture 4" descr="BD21298_">
            <a:hlinkClick r:id="rId4" action="ppaction://hlinksldjump">
              <a:snd r:embed="rId5" name="type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875" y="963613"/>
            <a:ext cx="9144000" cy="29733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Животный и растительный мир</a:t>
            </a:r>
          </a:p>
          <a:p>
            <a:pPr marL="342900" indent="-342900" algn="ctr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Бурно эволюционировали двустворчатые моллюски. В морях в изобилии водились аммониты. На место главных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рифостроителей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стали выдвигаться современные кораллы. В ранней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пресных водоемах господствовали земноводные. Появились и водные рептилии в том числе мезозавры. В ходе великого вымирания конца периода полностью исчезло свыше 50% животных семейств, включая многих земноводных, аммонитов и трилобитов. На суше рептилии взяли верх над земноводными </a:t>
            </a:r>
          </a:p>
          <a:p>
            <a:pPr marL="342900" indent="-342900" algn="ctr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южных массивах суши распространились леса крупных семенных папоротников-глоссоптерисов. Появились первые хвойные, быстро заселившие внутриматериковые области и высокогорья.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714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Пермский период</a:t>
            </a:r>
          </a:p>
        </p:txBody>
      </p:sp>
      <p:pic>
        <p:nvPicPr>
          <p:cNvPr id="5" name="Picture 7" descr="ris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007885"/>
            <a:ext cx="2443841" cy="213575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6" name="Picture 9" descr="str8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7" y="4357694"/>
            <a:ext cx="2487555" cy="213575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7" name="Picture 11" descr="str8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8207" y="3965590"/>
            <a:ext cx="2643678" cy="210661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28679" name="Picture 4" descr="BD21298_">
            <a:hlinkClick r:id="rId6" action="ppaction://hlinksldjump">
              <a:snd r:embed="rId7" name="type.wav"/>
            </a:hlinkClick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D21298_">
            <a:hlinkClick r:id="rId3" action="ppaction://hlinksldjump">
              <a:snd r:embed="rId4" name="type.wav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042988" y="5949950"/>
            <a:ext cx="504825" cy="504825"/>
          </a:xfrm>
        </p:spPr>
      </p:pic>
      <p:pic>
        <p:nvPicPr>
          <p:cNvPr id="29699" name="Picture 7" descr="BD21298_">
            <a:hlinkClick r:id="" action="ppaction://hlinkshowjump?jump=nextslide">
              <a:snd r:embed="rId4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7235825" y="6021388"/>
            <a:ext cx="431800" cy="43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D:\Documents and Settings\Алексей 2\Мои документы\Мои рисунки\Рисунок9_новый разме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57375" y="-95250"/>
            <a:ext cx="11072813" cy="130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BD21298_">
            <a:hlinkClick r:id="" action="ppaction://hlinkshowjump?jump=previousslide">
              <a:snd r:embed="rId4" name="type.wav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84213" y="6092825"/>
            <a:ext cx="431800" cy="431800"/>
          </a:xfrm>
        </p:spPr>
      </p:pic>
      <p:pic>
        <p:nvPicPr>
          <p:cNvPr id="30724" name="Picture 7" descr="BD21298_">
            <a:hlinkClick r:id="" action="ppaction://hlinkshowjump?jump=nextslide">
              <a:snd r:embed="rId4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7451725" y="6021388"/>
            <a:ext cx="504825" cy="50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142875"/>
            <a:ext cx="8229600" cy="1071563"/>
          </a:xfrm>
        </p:spPr>
        <p:txBody>
          <a:bodyPr/>
          <a:lstStyle/>
          <a:p>
            <a:pPr eaLnBrk="1" hangingPunct="1"/>
            <a:r>
              <a:rPr lang="ru-RU" smtClean="0"/>
              <a:t>Кембрий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85750" y="752475"/>
            <a:ext cx="857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Кембрийский период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570 ДО 500 МЛН. ЛЕТ НАЗАД</a:t>
            </a:r>
          </a:p>
        </p:txBody>
      </p:sp>
      <p:pic>
        <p:nvPicPr>
          <p:cNvPr id="4100" name="Picture 23" descr="BD21298_">
            <a:hlinkClick r:id="rId3" action="ppaction://hlinksldjump" highlightClick="1">
              <a:snd r:embed="rId4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6210300"/>
            <a:ext cx="647700" cy="647700"/>
          </a:xfrm>
        </p:spPr>
      </p:pic>
      <p:pic>
        <p:nvPicPr>
          <p:cNvPr id="10" name="Рисунок 9" descr="Untitled-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43405" y="785794"/>
            <a:ext cx="5500693" cy="45005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1239838"/>
            <a:ext cx="50006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tx1"/>
                </a:solidFill>
              </a:rPr>
              <a:t>Кембрийский период начался примерно 570 млн. лет назад, возможно, несколько ранее, и продолжался 70 млн. лет. Начало этому периоду положил поразительной силы эволюционный взрыв, в ходе которого на Земле появились представители большинства основных групп животных, известных науке. Граница между докембрием и кембрием проходит по горным породам, в которых обнаруживается удивительное разнообразие окаменелостей животных с минеральными скелетами - результат "кембрийского взрыва" жизненных форм.  Поперек экватора распростерся сверхматерик Гондвана. Наряду с ним было еще четыре материка меньших размеров, соответствовавших нынешним Европе, Сибири, Китаю и Северной Америке. В мелких тропических водах формируются обширные строматолитовые рифы. На суше происходила интенсивная арозия, большое количество осадков смывалось в моря. Содержание кислорода в атмосфере повышалось. К концу периода началось оледенение, приведшее к понижению уровня моря.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9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7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BD21298_">
            <a:hlinkClick r:id="" action="ppaction://hlinkshowjump?jump=previousslide">
              <a:snd r:embed="rId3" name="type.wav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7088" y="5954713"/>
            <a:ext cx="431800" cy="431800"/>
          </a:xfrm>
        </p:spPr>
      </p:pic>
      <p:pic>
        <p:nvPicPr>
          <p:cNvPr id="31747" name="Picture 7" descr="BD21298_">
            <a:hlinkClick r:id="" action="ppaction://hlinkshowjump?jump=nextslide">
              <a:snd r:embed="rId3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596188" y="6021388"/>
            <a:ext cx="431800" cy="43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3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BD21298_">
            <a:hlinkClick r:id="" action="ppaction://hlinkshowjump?jump=previousslide">
              <a:snd r:embed="rId3" name="type.wav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9750" y="5883275"/>
            <a:ext cx="431800" cy="431800"/>
          </a:xfrm>
        </p:spPr>
      </p:pic>
      <p:pic>
        <p:nvPicPr>
          <p:cNvPr id="32771" name="Picture 7" descr="BD21298_">
            <a:hlinkClick r:id="" action="ppaction://hlinkshowjump?jump=nextslide">
              <a:snd r:embed="rId3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740650" y="6021388"/>
            <a:ext cx="433388" cy="433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1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BD21298_">
            <a:hlinkClick r:id="" action="ppaction://hlinkshowjump?jump=previousslide">
              <a:snd r:embed="rId3" name="type.wav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11188" y="5948363"/>
            <a:ext cx="431800" cy="431800"/>
          </a:xfrm>
        </p:spPr>
      </p:pic>
      <p:pic>
        <p:nvPicPr>
          <p:cNvPr id="33795" name="Picture 7" descr="BD21298_">
            <a:hlinkClick r:id="" action="ppaction://hlinkshowjump?jump=nextslide">
              <a:snd r:embed="rId3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956550" y="6026150"/>
            <a:ext cx="431800" cy="43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7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BD21298_">
            <a:hlinkClick r:id="" action="ppaction://hlinkshowjump?jump=previousslide">
              <a:snd r:embed="rId3" name="type.wav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11188" y="5953125"/>
            <a:ext cx="504825" cy="504825"/>
          </a:xfrm>
        </p:spPr>
      </p:pic>
      <p:pic>
        <p:nvPicPr>
          <p:cNvPr id="34819" name="Picture 8" descr="BD21298_">
            <a:hlinkClick r:id="" action="ppaction://hlinkshowjump?jump=nextslide">
              <a:snd r:embed="rId3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027988" y="6170613"/>
            <a:ext cx="431800" cy="43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BD21298_">
            <a:hlinkClick r:id="" action="ppaction://hlinkshowjump?jump=previousslide">
              <a:snd r:embed="rId3" name="type.wav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95288" y="6165850"/>
            <a:ext cx="431800" cy="431800"/>
          </a:xfrm>
        </p:spPr>
      </p:pic>
      <p:pic>
        <p:nvPicPr>
          <p:cNvPr id="35843" name="Picture 7" descr="BD21298_">
            <a:hlinkClick r:id="" action="ppaction://hlinkshowjump?jump=nextslide">
              <a:snd r:embed="rId3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101013" y="6170613"/>
            <a:ext cx="431800" cy="43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1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BD21298_">
            <a:hlinkClick r:id="" action="ppaction://hlinkshowjump?jump=previousslide">
              <a:snd r:embed="rId3" name="type.wav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23850" y="6092825"/>
            <a:ext cx="431800" cy="431800"/>
          </a:xfrm>
        </p:spPr>
      </p:pic>
      <p:pic>
        <p:nvPicPr>
          <p:cNvPr id="36867" name="Picture 8" descr="BD21298_">
            <a:hlinkClick r:id="" action="ppaction://hlinkshowjump?jump=nextslide">
              <a:snd r:embed="rId3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101013" y="6165850"/>
            <a:ext cx="431800" cy="43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3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BD21298_">
            <a:hlinkClick r:id="" action="ppaction://hlinkshowjump?jump=previousslide">
              <a:snd r:embed="rId3" name="type.wav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11188" y="6026150"/>
            <a:ext cx="431800" cy="431800"/>
          </a:xfrm>
        </p:spPr>
      </p:pic>
      <p:pic>
        <p:nvPicPr>
          <p:cNvPr id="37891" name="Picture 7" descr="BD21298_">
            <a:hlinkClick r:id="" action="ppaction://hlinkshowjump?jump=nextslide">
              <a:snd r:embed="rId3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101013" y="6165850"/>
            <a:ext cx="431800" cy="43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2000" t="-1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BD21298_">
            <a:hlinkClick r:id="" action="ppaction://hlinkshowjump?jump=previousslide">
              <a:snd r:embed="rId3" name="type.wav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755650" y="6092825"/>
            <a:ext cx="503238" cy="503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0375" y="833438"/>
            <a:ext cx="30305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Животный мир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-71438"/>
            <a:ext cx="8229600" cy="1071563"/>
          </a:xfrm>
        </p:spPr>
        <p:txBody>
          <a:bodyPr/>
          <a:lstStyle/>
          <a:p>
            <a:pPr eaLnBrk="1" hangingPunct="1"/>
            <a:r>
              <a:rPr lang="ru-RU" smtClean="0"/>
              <a:t>Кембрий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8" y="1428750"/>
            <a:ext cx="87868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1"/>
                </a:solidFill>
              </a:rPr>
              <a:t>В ходе грандиозного эволюционного взрыва возникло большинство современных типов животных, включая микроскопических фораминифер, губок, морских звезд, морских ежей, морских лилий и различных червей. В тропиках археоциаты возводили громадные рифовые сооружения. Появились первые твердопокровные животные; в морях господствовали трилобиты и брахиоподы. Возникли первые хордовые. Позднее появились головоногие моллюски и примитивные рыбы. </a:t>
            </a:r>
          </a:p>
        </p:txBody>
      </p:sp>
      <p:pic>
        <p:nvPicPr>
          <p:cNvPr id="8" name="Picture 16" descr="str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3929066"/>
            <a:ext cx="2000264" cy="271464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9" name="Picture 18" descr="str59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3929066"/>
            <a:ext cx="2273408" cy="257176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0" name="Picture 20" descr="ris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4143380"/>
            <a:ext cx="2786082" cy="235745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5128" name="Picture 23" descr="BD21298_">
            <a:hlinkClick r:id="rId6" action="ppaction://hlinksldjump" highlightClick="1">
              <a:snd r:embed="rId7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357188" y="6072188"/>
            <a:ext cx="647700" cy="647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71438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/>
              <a:t>Отпечатки и слепки удивительных мягкотелых организмов, которые обитали в вендских морях.</a:t>
            </a:r>
          </a:p>
        </p:txBody>
      </p:sp>
      <p:pic>
        <p:nvPicPr>
          <p:cNvPr id="8196" name="Picture 4" descr="практикс 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179763" y="1200150"/>
            <a:ext cx="5321300" cy="5400675"/>
          </a:xfrm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57158" y="1214422"/>
            <a:ext cx="23748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1,5. </a:t>
            </a:r>
            <a:r>
              <a:rPr lang="ru-RU" sz="1400" dirty="0" err="1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Птеридиум</a:t>
            </a:r>
            <a:r>
              <a:rPr lang="ru-RU" sz="14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ru-RU" sz="14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2. </a:t>
            </a:r>
            <a:r>
              <a:rPr lang="ru-RU" sz="1400" dirty="0" err="1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Медузообразные</a:t>
            </a:r>
            <a:r>
              <a:rPr lang="ru-RU" sz="14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 отпечатки </a:t>
            </a:r>
            <a:r>
              <a:rPr lang="ru-RU" sz="1400" dirty="0" err="1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белтанел-Лиформис</a:t>
            </a:r>
            <a:r>
              <a:rPr lang="ru-RU" sz="14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ru-RU" sz="14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3.Слева-трибрахидум; В центре - </a:t>
            </a:r>
            <a:r>
              <a:rPr lang="ru-RU" sz="1400" dirty="0" err="1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вендия</a:t>
            </a:r>
            <a:r>
              <a:rPr lang="ru-RU" sz="14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; </a:t>
            </a:r>
            <a:r>
              <a:rPr lang="ru-RU" sz="1400" dirty="0" err="1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справа-парванкорния</a:t>
            </a:r>
            <a:r>
              <a:rPr lang="ru-RU" sz="14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ru-RU" sz="14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4. </a:t>
            </a:r>
            <a:r>
              <a:rPr lang="ru-RU" sz="1400" dirty="0" err="1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Чарния</a:t>
            </a:r>
            <a:r>
              <a:rPr lang="ru-RU" sz="14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ru-RU" sz="14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6. </a:t>
            </a:r>
            <a:r>
              <a:rPr lang="ru-RU" sz="1400" dirty="0" err="1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Диккинсония</a:t>
            </a:r>
            <a:r>
              <a:rPr lang="ru-RU" sz="14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ru-RU" sz="14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7. Следы ползанья вендских животных.</a:t>
            </a:r>
          </a:p>
          <a:p>
            <a:pPr>
              <a:spcBef>
                <a:spcPct val="50000"/>
              </a:spcBef>
              <a:defRPr/>
            </a:pPr>
            <a:r>
              <a:rPr lang="ru-RU" sz="14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8. </a:t>
            </a:r>
            <a:r>
              <a:rPr lang="ru-RU" sz="1400" dirty="0" err="1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Сприггина</a:t>
            </a:r>
            <a:r>
              <a:rPr lang="ru-RU" sz="14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200" name="Picture 8" descr="ulitk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4714875"/>
            <a:ext cx="201136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cherwi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47875" y="5857875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5" descr="BD21298_">
            <a:hlinkClick r:id="rId6" action="ppaction://hlinksldjump" highlightClick="1">
              <a:snd r:embed="rId7" name="typ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539750" y="5943600"/>
            <a:ext cx="628650" cy="628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8567738" y="1142985"/>
            <a:ext cx="57626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hlinkClick r:id="rId4" action="ppaction://hlinksldjump">
                  <a:snd r:embed="rId5" name="type.wav"/>
                </a:hlinkClick>
              </a:rPr>
              <a:t>Н  А  Г  Л  Я  Д  Н О Е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hlinkClick r:id="rId4" action="ppaction://hlinksldjump">
                  <a:snd r:embed="rId5" name="type.wav"/>
                </a:hlinkClick>
              </a:rPr>
              <a:t>П О С О  Б  И  Е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00063" y="928688"/>
            <a:ext cx="81438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Протерозойская эра - эра ранней жизни </a:t>
            </a:r>
            <a:br>
              <a:rPr lang="ru-RU" sz="2800" b="1"/>
            </a:br>
            <a:r>
              <a:rPr lang="ru-RU" sz="2800" b="1"/>
              <a:t>Начало 2600 ± 100 млн. назад, продолжительность 2000 млн. лет.</a:t>
            </a:r>
          </a:p>
          <a:p>
            <a:pPr algn="ctr"/>
            <a:r>
              <a:rPr lang="ru-RU" sz="2800" b="1"/>
              <a:t> </a:t>
            </a:r>
          </a:p>
          <a:p>
            <a:pPr algn="ctr">
              <a:spcBef>
                <a:spcPct val="50000"/>
              </a:spcBef>
            </a:pPr>
            <a:endParaRPr lang="ru-RU" sz="2800">
              <a:solidFill>
                <a:srgbClr val="800080"/>
              </a:solidFill>
            </a:endParaRPr>
          </a:p>
        </p:txBody>
      </p:sp>
      <p:pic>
        <p:nvPicPr>
          <p:cNvPr id="7172" name="Picture 23" descr="BD21298_">
            <a:hlinkClick r:id="rId6" action="ppaction://hlinksldjump" highlightClick="1">
              <a:snd r:embed="rId7" name="type.wav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285750" y="5929313"/>
            <a:ext cx="647700" cy="647700"/>
          </a:xfrm>
        </p:spPr>
      </p:pic>
      <p:sp>
        <p:nvSpPr>
          <p:cNvPr id="9" name="Прямоугольник 8"/>
          <p:cNvSpPr/>
          <p:nvPr/>
        </p:nvSpPr>
        <p:spPr>
          <a:xfrm>
            <a:off x="2081692" y="142852"/>
            <a:ext cx="4828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Протерозойская эра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3108" y="2714620"/>
            <a:ext cx="4786346" cy="36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12" y="928670"/>
            <a:ext cx="3357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</a:rPr>
              <a:t>Климат и среда.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</a:rPr>
              <a:t>  </a:t>
            </a:r>
            <a:endParaRPr lang="ru-RU" sz="28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8" y="1484076"/>
            <a:ext cx="4500562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грани архейской и протерозойской эры в результате горообразований происходили перераспределения суши и моря. Поверхность планеты представляла собой голую пустыню: климат холодный, частые оледенения, особенно обширны в середине протерозоя. В конце эры   содержание свободного кислорода в атмосфере достигло 1%. Активное образование осадочных пород.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3191" y="71414"/>
            <a:ext cx="5860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Протерозойская эра</a:t>
            </a:r>
          </a:p>
        </p:txBody>
      </p:sp>
      <p:pic>
        <p:nvPicPr>
          <p:cNvPr id="9221" name="Рисунок 7" descr="8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00025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3" descr="BD21298_">
            <a:hlinkClick r:id="rId4" action="ppaction://hlinksldjump" highlightClick="1">
              <a:snd r:embed="rId5" name="type.wav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142875" y="6210300"/>
            <a:ext cx="647700" cy="647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1692" y="71414"/>
            <a:ext cx="4828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Протерозойская эра</a:t>
            </a:r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2643188" y="714375"/>
            <a:ext cx="362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/>
              <a:t>Развитие органического мира</a:t>
            </a:r>
            <a:endParaRPr lang="ru-RU" b="1"/>
          </a:p>
        </p:txBody>
      </p:sp>
      <p:sp>
        <p:nvSpPr>
          <p:cNvPr id="10244" name="Прямоугольник 6"/>
          <p:cNvSpPr>
            <a:spLocks noChangeArrowheads="1"/>
          </p:cNvSpPr>
          <p:nvPr/>
        </p:nvSpPr>
        <p:spPr bwMode="auto">
          <a:xfrm>
            <a:off x="71438" y="1214438"/>
            <a:ext cx="60721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Протерозой- огромный этап истории Земли. В течении этой эры бактерии и водоросли достигли исключительного расцвета. Интенсивный процесс образования осадочных пород шел с участием этих организмов. К протерозою относится образование крупнейших залежей железных руд органического происхождения.</a:t>
            </a:r>
            <a:br>
              <a:rPr lang="ru-RU" sz="1400" b="1"/>
            </a:br>
            <a:r>
              <a:rPr lang="ru-RU" sz="1400" b="1"/>
              <a:t>Господство прокариот сине-зеленых в протерозое сменяется расцветом эукариот- зеленых водорослей. Наряду с плавающими в танце воды растениями появляются нитчатые формы, прикрепленные ко дну. Около 1350 млн. лет назад отмечены представители низких грибов. Первые многоклеточные животные возникли 900-1000 млн. лет назад. Древние многоклеточные растения и животные жили в придонных слоях океана. Жизнь в придонном слое потребовала расчленения тела на части, одни из которых служили для прикрепления к субстрату, другие для питания. У одних форм это достигалось за счет развития гигантской многоядерной клетки. Однако более перспективным оказалось приобретение многоклеточности и образования органов. Большинство животных позднего протерозоя были представлены многоклеточными формами. Конец протерозоя можно назвать "веком медуз". Возникают кольчатые черви от которых произошли моллюски и членистоногие. </a:t>
            </a:r>
            <a:endParaRPr lang="ru-RU" sz="1400"/>
          </a:p>
        </p:txBody>
      </p:sp>
      <p:pic>
        <p:nvPicPr>
          <p:cNvPr id="9221" name="Picture 4" descr="BD21298_">
            <a:hlinkClick r:id="rId3" action="ppaction://hlinksldjump">
              <a:snd r:embed="rId4" name="type.wav"/>
            </a:hlinkClick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6281738"/>
            <a:ext cx="576263" cy="576262"/>
          </a:xfrm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1881" y="1643050"/>
            <a:ext cx="286071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71438" y="809625"/>
            <a:ext cx="87868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 </a:t>
            </a:r>
            <a:r>
              <a:rPr lang="ru-RU" b="1" u="sng"/>
              <a:t>Ароморфозы</a:t>
            </a:r>
            <a:endParaRPr lang="ru-RU" b="1"/>
          </a:p>
          <a:p>
            <a:r>
              <a:rPr lang="ru-RU" b="1"/>
              <a:t>Важнейшие ароморфозы протерозойской эры - это возникновение тканей и органов. </a:t>
            </a:r>
          </a:p>
          <a:p>
            <a:r>
              <a:rPr lang="ru-RU" b="1"/>
              <a:t> </a:t>
            </a:r>
            <a:r>
              <a:rPr lang="ru-RU" b="1" u="sng"/>
              <a:t>Вывод</a:t>
            </a:r>
            <a:endParaRPr lang="ru-RU" b="1"/>
          </a:p>
          <a:p>
            <a:r>
              <a:rPr lang="ru-RU" b="1"/>
              <a:t>В течении протерозоя господство предъядерных (прокариот) сменилось господством ядерных (эукариот). На смену одноклеточным и колониальным формам пришли многоклеточные. Жизнь стала геологическим фактором. Живые организмы меняли форму и состав земной коры, формировали ее верхний слой - биосферу. В результате фотосинтеза изменился состав атмосферы. Накопление кислорода в атмосфере способствовало развитию высших гетеротрофных организмов-</a:t>
            </a:r>
            <a:r>
              <a:rPr lang="ru-RU">
                <a:solidFill>
                  <a:srgbClr val="800080"/>
                </a:solidFill>
              </a:rPr>
              <a:t> </a:t>
            </a:r>
            <a:r>
              <a:rPr lang="ru-RU" b="1"/>
              <a:t>животных.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81692" y="71414"/>
            <a:ext cx="4828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Протерозойская эра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4643446"/>
            <a:ext cx="3463647" cy="190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4643446"/>
            <a:ext cx="3071834" cy="178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0246" name="Picture 4" descr="BD21298_">
            <a:hlinkClick r:id="rId5" action="ppaction://hlinksldjump">
              <a:snd r:embed="rId6" name="type.wav"/>
            </a:hlinkClick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0" y="6281738"/>
            <a:ext cx="576263" cy="5762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956</TotalTime>
  <Words>874</Words>
  <Application>Microsoft Office PowerPoint</Application>
  <PresentationFormat>Экран (4:3)</PresentationFormat>
  <Paragraphs>99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Calibri</vt:lpstr>
      <vt:lpstr>Оформление по умолчанию</vt:lpstr>
      <vt:lpstr>Слайд 1</vt:lpstr>
      <vt:lpstr>Слайд 2</vt:lpstr>
      <vt:lpstr>Кембрий</vt:lpstr>
      <vt:lpstr>Кембрий</vt:lpstr>
      <vt:lpstr>Отпечатки и слепки удивительных мягкотелых организмов, которые обитали в вендских морях.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Силур</vt:lpstr>
      <vt:lpstr>Слайд 17</vt:lpstr>
      <vt:lpstr>Слайд 18</vt:lpstr>
      <vt:lpstr>Девон</vt:lpstr>
      <vt:lpstr>Слайд 20</vt:lpstr>
      <vt:lpstr>Слайд 21</vt:lpstr>
      <vt:lpstr>Каменноугольный период (карбон)</vt:lpstr>
      <vt:lpstr>Слайд 23</vt:lpstr>
      <vt:lpstr>Слайд 24</vt:lpstr>
      <vt:lpstr>Пермский период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ааа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Дарёна</cp:lastModifiedBy>
  <cp:revision>65</cp:revision>
  <dcterms:created xsi:type="dcterms:W3CDTF">2004-10-21T14:01:47Z</dcterms:created>
  <dcterms:modified xsi:type="dcterms:W3CDTF">2012-05-20T05:26:04Z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00080022b50100000000010250600207f7000400038000</vt:lpwstr>
  </property>
</Properties>
</file>