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7" r:id="rId5"/>
    <p:sldId id="265" r:id="rId6"/>
    <p:sldId id="259" r:id="rId7"/>
    <p:sldId id="289" r:id="rId8"/>
    <p:sldId id="260" r:id="rId9"/>
    <p:sldId id="261" r:id="rId10"/>
    <p:sldId id="290" r:id="rId11"/>
    <p:sldId id="262" r:id="rId12"/>
    <p:sldId id="263" r:id="rId13"/>
    <p:sldId id="288" r:id="rId14"/>
    <p:sldId id="266" r:id="rId15"/>
    <p:sldId id="284" r:id="rId16"/>
    <p:sldId id="273" r:id="rId17"/>
    <p:sldId id="278" r:id="rId18"/>
    <p:sldId id="267" r:id="rId19"/>
    <p:sldId id="293" r:id="rId20"/>
    <p:sldId id="268" r:id="rId21"/>
    <p:sldId id="272" r:id="rId22"/>
    <p:sldId id="292" r:id="rId23"/>
    <p:sldId id="275" r:id="rId24"/>
    <p:sldId id="281" r:id="rId25"/>
    <p:sldId id="274" r:id="rId26"/>
    <p:sldId id="276" r:id="rId27"/>
    <p:sldId id="279" r:id="rId28"/>
    <p:sldId id="280" r:id="rId29"/>
    <p:sldId id="282" r:id="rId30"/>
    <p:sldId id="283" r:id="rId31"/>
    <p:sldId id="291" r:id="rId32"/>
    <p:sldId id="285" r:id="rId33"/>
    <p:sldId id="286" r:id="rId34"/>
    <p:sldId id="287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9FA282-F16B-4C0C-86ED-93FEDC32F366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02A5F9C-53EF-4A62-9F11-5B63B1E127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EF50C-D34C-4E6F-B209-94C538031BE4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AA469-07CD-4587-B59C-63EB2327F2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604D4-1FC7-4340-A3E8-A2B238959C9F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007FA-65E6-459D-A7C1-EFAADEC25D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245DE-6373-48E0-8D88-5BC74406500B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F2A6A-9E21-4B43-8125-036015A329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17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/>
            <a:gdLst>
              <a:gd name="T0" fmla="*/ 0 w 2736"/>
              <a:gd name="T1" fmla="*/ 3648 h 3648"/>
              <a:gd name="T2" fmla="*/ 720 w 2736"/>
              <a:gd name="T3" fmla="*/ 2016 h 3648"/>
              <a:gd name="T4" fmla="*/ 2736 w 2736"/>
              <a:gd name="T5" fmla="*/ 0 h 3648"/>
              <a:gd name="T6" fmla="*/ 2736 w 2736"/>
              <a:gd name="T7" fmla="*/ 96 h 3648"/>
              <a:gd name="T8" fmla="*/ 744 w 2736"/>
              <a:gd name="T9" fmla="*/ 2038 h 3648"/>
              <a:gd name="T10" fmla="*/ 48 w 2736"/>
              <a:gd name="T11" fmla="*/ 3648 h 3648"/>
              <a:gd name="T12" fmla="*/ 0 w 2736"/>
              <a:gd name="T13" fmla="*/ 3648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" name="Полилиния 18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/>
            <a:gdLst>
              <a:gd name="T0" fmla="*/ 0 w 3504"/>
              <a:gd name="T1" fmla="*/ 4080 h 4128"/>
              <a:gd name="T2" fmla="*/ 0 w 3504"/>
              <a:gd name="T3" fmla="*/ 4128 h 4128"/>
              <a:gd name="T4" fmla="*/ 3504 w 3504"/>
              <a:gd name="T5" fmla="*/ 2640 h 4128"/>
              <a:gd name="T6" fmla="*/ 2880 w 3504"/>
              <a:gd name="T7" fmla="*/ 0 h 4128"/>
              <a:gd name="T8" fmla="*/ 2832 w 3504"/>
              <a:gd name="T9" fmla="*/ 0 h 4128"/>
              <a:gd name="T10" fmla="*/ 3465 w 3504"/>
              <a:gd name="T11" fmla="*/ 2619 h 4128"/>
              <a:gd name="T12" fmla="*/ 0 w 3504"/>
              <a:gd name="T13" fmla="*/ 4080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олилиния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EB21F6-19A2-4923-B34D-D6D6A290F436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2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020A62-581E-424E-9780-DE0955C7B3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D2A8ED0-F8FB-4154-A70A-AB954A4147DE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D1AB63-6991-413E-AE0D-DBDF91FD71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18EF6A-4BED-4B1F-87FE-3E3F45104445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1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1945B7-5FDA-4998-AE2B-E159C7DD80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3F9EA-3FAA-4506-A4D0-BEABB01EFBE3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8FACE-03C8-4AA2-B8E9-066724A2E3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9DE4F69-36CB-448F-B39D-BBF615DBDD12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4132000-3716-4299-A8D3-9570FE80D5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AB194-67A0-48EE-BD72-69FBDA5FD4BA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4C53E-2B92-423C-BE97-2DB7B04FA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6200000">
              <a:off x="6663592" y="1300307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 flipH="1">
              <a:off x="6744512" y="12993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B1754B9-77B6-4B1C-9440-AC09F8F83FEF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5C3452-4221-4743-B661-1833753C5F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6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20DCAD3-8234-4F9F-B8DC-19E2B0F1FE18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27492D4-D61E-4932-BE2A-455CF0B84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78" r:id="rId2"/>
    <p:sldLayoutId id="2147483684" r:id="rId3"/>
    <p:sldLayoutId id="2147483685" r:id="rId4"/>
    <p:sldLayoutId id="2147483686" r:id="rId5"/>
    <p:sldLayoutId id="2147483679" r:id="rId6"/>
    <p:sldLayoutId id="2147483687" r:id="rId7"/>
    <p:sldLayoutId id="2147483680" r:id="rId8"/>
    <p:sldLayoutId id="2147483688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fontAlgn="base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57313"/>
            <a:ext cx="4038600" cy="51435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sz="1400" smtClean="0">
              <a:latin typeface="Arial Black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ru-RU" sz="1400" smtClean="0">
                <a:latin typeface="Arial Black" pitchFamily="34" charset="0"/>
              </a:rPr>
              <a:t>Моим стихам, написанным так рано,</a:t>
            </a:r>
          </a:p>
          <a:p>
            <a:pPr>
              <a:buFont typeface="Wingdings" pitchFamily="2" charset="2"/>
              <a:buNone/>
            </a:pPr>
            <a:r>
              <a:rPr lang="ru-RU" sz="1400" smtClean="0">
                <a:latin typeface="Arial Black" pitchFamily="34" charset="0"/>
              </a:rPr>
              <a:t>Что и не знала я, что я – поэт,</a:t>
            </a:r>
          </a:p>
          <a:p>
            <a:pPr>
              <a:buFont typeface="Wingdings" pitchFamily="2" charset="2"/>
              <a:buNone/>
            </a:pPr>
            <a:r>
              <a:rPr lang="ru-RU" sz="1400" smtClean="0">
                <a:latin typeface="Arial Black" pitchFamily="34" charset="0"/>
              </a:rPr>
              <a:t>Сорвавшимся, как брызги из фонтана,</a:t>
            </a:r>
          </a:p>
          <a:p>
            <a:pPr>
              <a:buFont typeface="Wingdings" pitchFamily="2" charset="2"/>
              <a:buNone/>
            </a:pPr>
            <a:r>
              <a:rPr lang="ru-RU" sz="1400" smtClean="0">
                <a:latin typeface="Arial Black" pitchFamily="34" charset="0"/>
              </a:rPr>
              <a:t>Как искры из ракет,</a:t>
            </a:r>
          </a:p>
          <a:p>
            <a:pPr>
              <a:buFont typeface="Wingdings" pitchFamily="2" charset="2"/>
              <a:buNone/>
            </a:pPr>
            <a:endParaRPr lang="ru-RU" sz="1400" smtClean="0">
              <a:latin typeface="Arial Black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ru-RU" sz="1400" smtClean="0">
                <a:latin typeface="Arial Black" pitchFamily="34" charset="0"/>
              </a:rPr>
              <a:t>Ворвавшимся, как маленькие черти,</a:t>
            </a:r>
          </a:p>
          <a:p>
            <a:pPr>
              <a:buFont typeface="Wingdings" pitchFamily="2" charset="2"/>
              <a:buNone/>
            </a:pPr>
            <a:r>
              <a:rPr lang="ru-RU" sz="1400" smtClean="0">
                <a:latin typeface="Arial Black" pitchFamily="34" charset="0"/>
              </a:rPr>
              <a:t>В святилище, где сон и фимиам,</a:t>
            </a:r>
          </a:p>
          <a:p>
            <a:pPr>
              <a:buFont typeface="Wingdings" pitchFamily="2" charset="2"/>
              <a:buNone/>
            </a:pPr>
            <a:r>
              <a:rPr lang="ru-RU" sz="1400" smtClean="0">
                <a:latin typeface="Arial Black" pitchFamily="34" charset="0"/>
              </a:rPr>
              <a:t>Моим стихам о юности и смерти</a:t>
            </a:r>
          </a:p>
          <a:p>
            <a:pPr>
              <a:buFont typeface="Wingdings" pitchFamily="2" charset="2"/>
              <a:buNone/>
            </a:pPr>
            <a:r>
              <a:rPr lang="ru-RU" sz="1400" smtClean="0">
                <a:latin typeface="Arial Black" pitchFamily="34" charset="0"/>
              </a:rPr>
              <a:t>Нечитанным стихам! –</a:t>
            </a:r>
          </a:p>
          <a:p>
            <a:pPr>
              <a:buFontTx/>
              <a:buChar char="-"/>
            </a:pPr>
            <a:endParaRPr lang="ru-RU" sz="1400" smtClean="0">
              <a:latin typeface="Arial Black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ru-RU" sz="1400" smtClean="0">
                <a:latin typeface="Arial Black" pitchFamily="34" charset="0"/>
              </a:rPr>
              <a:t>Разбросанным в пыли по магазинам</a:t>
            </a:r>
          </a:p>
          <a:p>
            <a:pPr>
              <a:buFont typeface="Wingdings" pitchFamily="2" charset="2"/>
              <a:buNone/>
            </a:pPr>
            <a:r>
              <a:rPr lang="ru-RU" sz="1400" smtClean="0">
                <a:latin typeface="Arial Black" pitchFamily="34" charset="0"/>
              </a:rPr>
              <a:t>(Где их никто не брал и не берет!),</a:t>
            </a:r>
          </a:p>
          <a:p>
            <a:pPr>
              <a:buFont typeface="Wingdings" pitchFamily="2" charset="2"/>
              <a:buNone/>
            </a:pPr>
            <a:r>
              <a:rPr lang="ru-RU" sz="1400" smtClean="0">
                <a:latin typeface="Arial Black" pitchFamily="34" charset="0"/>
              </a:rPr>
              <a:t>Моим стихам, как драгоценным винам,</a:t>
            </a:r>
          </a:p>
          <a:p>
            <a:pPr>
              <a:buFont typeface="Wingdings" pitchFamily="2" charset="2"/>
              <a:buNone/>
            </a:pPr>
            <a:r>
              <a:rPr lang="ru-RU" sz="1600" smtClean="0">
                <a:latin typeface="Arial Black" pitchFamily="34" charset="0"/>
              </a:rPr>
              <a:t>Настанет свой черед.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428604"/>
            <a:ext cx="5788379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МАРИНА ИВАНОВНА ЦВЕТАЕВА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8196" name="Picture 2" descr="E:\Цветаева\Учебник25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3500" y="1285875"/>
            <a:ext cx="3500438" cy="509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:\Цветаева\Учебник2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3" y="500063"/>
            <a:ext cx="3563937" cy="581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E:\Цветаева\Учебник20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0" y="500063"/>
            <a:ext cx="316865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E:\Цветаева\Учебник20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64275" y="3255963"/>
            <a:ext cx="2141538" cy="32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642938" y="6500813"/>
            <a:ext cx="378618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И.В.Цветаев с Мариной. 1905.</a:t>
            </a:r>
          </a:p>
        </p:txBody>
      </p:sp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5214938" y="2714625"/>
            <a:ext cx="2571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Марина за роялем. 1908.</a:t>
            </a:r>
          </a:p>
        </p:txBody>
      </p:sp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4714875" y="5214938"/>
            <a:ext cx="1285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Марина и Анастасия Цветаевы. 1914.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:\Цветаева\Учебник18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25" y="1500188"/>
            <a:ext cx="3932238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 descr="E:\Цветаева\Учебник18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" y="428625"/>
            <a:ext cx="3487738" cy="47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5214938" y="4572000"/>
            <a:ext cx="3286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Иван Владимирович Цветаев и Анастасия Цветаева. Дрезден. 1910.</a:t>
            </a:r>
          </a:p>
        </p:txBody>
      </p:sp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714375" y="5500688"/>
            <a:ext cx="2786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Марина и Анастасия Цветаевы. 1911. Москва.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:\Цветаева\Учебник18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72125" y="1000125"/>
            <a:ext cx="3238500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2" descr="E:\Цветаева\Учебник18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813" y="214313"/>
            <a:ext cx="200025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 descr="E:\Цветаева\Учебник18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57313" y="3643313"/>
            <a:ext cx="2046287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Box 6"/>
          <p:cNvSpPr txBox="1">
            <a:spLocks noChangeArrowheads="1"/>
          </p:cNvSpPr>
          <p:nvPr/>
        </p:nvSpPr>
        <p:spPr bwMode="auto">
          <a:xfrm>
            <a:off x="5715000" y="5572125"/>
            <a:ext cx="32146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Анастасия Цветаева. 1911.</a:t>
            </a:r>
          </a:p>
        </p:txBody>
      </p:sp>
      <p:sp>
        <p:nvSpPr>
          <p:cNvPr id="19462" name="TextBox 7"/>
          <p:cNvSpPr txBox="1">
            <a:spLocks noChangeArrowheads="1"/>
          </p:cNvSpPr>
          <p:nvPr/>
        </p:nvSpPr>
        <p:spPr bwMode="auto">
          <a:xfrm>
            <a:off x="2928938" y="1857375"/>
            <a:ext cx="2214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Анастасия Цветаева. 1912.</a:t>
            </a:r>
          </a:p>
        </p:txBody>
      </p:sp>
      <p:sp>
        <p:nvSpPr>
          <p:cNvPr id="19463" name="TextBox 8"/>
          <p:cNvSpPr txBox="1">
            <a:spLocks noChangeArrowheads="1"/>
          </p:cNvSpPr>
          <p:nvPr/>
        </p:nvSpPr>
        <p:spPr bwMode="auto">
          <a:xfrm>
            <a:off x="3571875" y="6286500"/>
            <a:ext cx="23574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Марина Цветаева. 1912.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E:\Цветаева\Учебник19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813" y="642938"/>
            <a:ext cx="3238500" cy="47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E:\Цветаева\Учебник19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43563" y="857250"/>
            <a:ext cx="3170237" cy="425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5786438" y="5357813"/>
            <a:ext cx="26431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Марина Цветаева. Коктебель. 1912.</a:t>
            </a:r>
          </a:p>
        </p:txBody>
      </p:sp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928688" y="5786438"/>
            <a:ext cx="2428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Марина Цветаева и Сергей Эфрон. 1912.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E:\Цветаева\Учебник18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38" y="1071563"/>
            <a:ext cx="2949575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E:\Цветаева\Учебник20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6550" y="714375"/>
            <a:ext cx="4697413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928688" y="5572125"/>
            <a:ext cx="27860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М.Волошин. 1910. Коктебель.</a:t>
            </a:r>
          </a:p>
        </p:txBody>
      </p:sp>
      <p:sp>
        <p:nvSpPr>
          <p:cNvPr id="21509" name="TextBox 6"/>
          <p:cNvSpPr txBox="1">
            <a:spLocks noChangeArrowheads="1"/>
          </p:cNvSpPr>
          <p:nvPr/>
        </p:nvSpPr>
        <p:spPr bwMode="auto">
          <a:xfrm>
            <a:off x="5072063" y="4714875"/>
            <a:ext cx="33575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Коктебель. В центре – Марина Цветаева. На заднем плане – кормилица с маленькой Алей. 1913.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:\Цветаева\Учебник24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1285875"/>
            <a:ext cx="1865312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 descr="E:\Цветаева\Учебник24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14688" y="3500438"/>
            <a:ext cx="19589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 descr="E:\Цветаева\Учебник24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58000" y="1571625"/>
            <a:ext cx="214471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3" descr="E:\Цветаева\Учебник22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86188" y="142875"/>
            <a:ext cx="2193925" cy="263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Box 6"/>
          <p:cNvSpPr txBox="1">
            <a:spLocks noChangeArrowheads="1"/>
          </p:cNvSpPr>
          <p:nvPr/>
        </p:nvSpPr>
        <p:spPr bwMode="auto">
          <a:xfrm>
            <a:off x="357188" y="4572000"/>
            <a:ext cx="1500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Владислав Ходасевич</a:t>
            </a:r>
          </a:p>
        </p:txBody>
      </p:sp>
      <p:sp>
        <p:nvSpPr>
          <p:cNvPr id="22535" name="TextBox 7"/>
          <p:cNvSpPr txBox="1">
            <a:spLocks noChangeArrowheads="1"/>
          </p:cNvSpPr>
          <p:nvPr/>
        </p:nvSpPr>
        <p:spPr bwMode="auto">
          <a:xfrm>
            <a:off x="4357688" y="2857500"/>
            <a:ext cx="1000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В.Розанов</a:t>
            </a:r>
          </a:p>
        </p:txBody>
      </p:sp>
      <p:sp>
        <p:nvSpPr>
          <p:cNvPr id="22536" name="TextBox 8"/>
          <p:cNvSpPr txBox="1">
            <a:spLocks noChangeArrowheads="1"/>
          </p:cNvSpPr>
          <p:nvPr/>
        </p:nvSpPr>
        <p:spPr bwMode="auto">
          <a:xfrm>
            <a:off x="5357813" y="5929313"/>
            <a:ext cx="1928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Игорь Северянин</a:t>
            </a:r>
          </a:p>
        </p:txBody>
      </p:sp>
      <p:sp>
        <p:nvSpPr>
          <p:cNvPr id="22537" name="TextBox 9"/>
          <p:cNvSpPr txBox="1">
            <a:spLocks noChangeArrowheads="1"/>
          </p:cNvSpPr>
          <p:nvPr/>
        </p:nvSpPr>
        <p:spPr bwMode="auto">
          <a:xfrm>
            <a:off x="7000875" y="4857750"/>
            <a:ext cx="1928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Константин Бальмонт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E:\Цветаева\Учебник2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357188"/>
            <a:ext cx="3589337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E:\Цветаева\Учебник2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0" y="214313"/>
            <a:ext cx="3614738" cy="47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1214438" y="5643563"/>
            <a:ext cx="16430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Анна Ахматова. 1910.</a:t>
            </a:r>
          </a:p>
        </p:txBody>
      </p:sp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6072188" y="5143500"/>
            <a:ext cx="1643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Александр Блок. 1907.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E:\Цветаева\Учебник22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3" y="860425"/>
            <a:ext cx="5429250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E:\Цветаева\Учебник22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26163" y="1643063"/>
            <a:ext cx="22796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714375" y="4357688"/>
            <a:ext cx="36433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Группа в доме Волошина (Коктебель). Слева – С.Эфрон, М.Цветаева.</a:t>
            </a:r>
          </a:p>
        </p:txBody>
      </p:sp>
      <p:sp>
        <p:nvSpPr>
          <p:cNvPr id="24581" name="TextBox 5"/>
          <p:cNvSpPr txBox="1">
            <a:spLocks noChangeArrowheads="1"/>
          </p:cNvSpPr>
          <p:nvPr/>
        </p:nvSpPr>
        <p:spPr bwMode="auto">
          <a:xfrm>
            <a:off x="6572250" y="5072063"/>
            <a:ext cx="1285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М.А.Кузмин.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E:\Цветаева\Учебник19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" y="833438"/>
            <a:ext cx="3571875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500063" y="5786438"/>
            <a:ext cx="33575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Марина Цветаева и Анастасия Цветаева с мужьями Сергеем Эфроном и Маврикием Минцем и детьми Алей и Андрюшей. Александров. 1916.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00563" y="1214438"/>
            <a:ext cx="428625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Arial Black" pitchFamily="34" charset="0"/>
              </a:rPr>
              <a:t>Я с вызовом ношу его кольцо!</a:t>
            </a:r>
          </a:p>
          <a:p>
            <a:pPr>
              <a:buFontTx/>
              <a:buChar char="-"/>
            </a:pPr>
            <a:r>
              <a:rPr lang="ru-RU" sz="1400">
                <a:latin typeface="Arial Black" pitchFamily="34" charset="0"/>
              </a:rPr>
              <a:t>Да, в Вечности – жена, не на бумаге . –</a:t>
            </a:r>
          </a:p>
          <a:p>
            <a:r>
              <a:rPr lang="ru-RU" sz="1400">
                <a:latin typeface="Arial Black" pitchFamily="34" charset="0"/>
              </a:rPr>
              <a:t>Его чрезмерно узкое лицо</a:t>
            </a:r>
          </a:p>
          <a:p>
            <a:r>
              <a:rPr lang="ru-RU" sz="1400">
                <a:latin typeface="Arial Black" pitchFamily="34" charset="0"/>
              </a:rPr>
              <a:t>Подобно шпаге.</a:t>
            </a:r>
          </a:p>
          <a:p>
            <a:pPr>
              <a:buFontTx/>
              <a:buChar char="-"/>
            </a:pPr>
            <a:endParaRPr lang="ru-RU" sz="1400">
              <a:latin typeface="Arial Black" pitchFamily="34" charset="0"/>
            </a:endParaRPr>
          </a:p>
          <a:p>
            <a:r>
              <a:rPr lang="ru-RU" sz="1400">
                <a:latin typeface="Arial Black" pitchFamily="34" charset="0"/>
              </a:rPr>
              <a:t>Безмолвен рот его, углами вниз,</a:t>
            </a:r>
          </a:p>
          <a:p>
            <a:r>
              <a:rPr lang="ru-RU" sz="1400">
                <a:latin typeface="Arial Black" pitchFamily="34" charset="0"/>
              </a:rPr>
              <a:t>Мучительно-великолепны брови.</a:t>
            </a:r>
          </a:p>
          <a:p>
            <a:r>
              <a:rPr lang="ru-RU" sz="1400">
                <a:latin typeface="Arial Black" pitchFamily="34" charset="0"/>
              </a:rPr>
              <a:t>В его лице трагически слились</a:t>
            </a:r>
          </a:p>
          <a:p>
            <a:r>
              <a:rPr lang="ru-RU" sz="1400">
                <a:latin typeface="Arial Black" pitchFamily="34" charset="0"/>
              </a:rPr>
              <a:t>Две древних крови.</a:t>
            </a:r>
          </a:p>
          <a:p>
            <a:pPr>
              <a:buFontTx/>
              <a:buChar char="-"/>
            </a:pPr>
            <a:endParaRPr lang="ru-RU" sz="1400">
              <a:latin typeface="Arial Black" pitchFamily="34" charset="0"/>
            </a:endParaRPr>
          </a:p>
          <a:p>
            <a:r>
              <a:rPr lang="ru-RU" sz="1400">
                <a:latin typeface="Arial Black" pitchFamily="34" charset="0"/>
              </a:rPr>
              <a:t>Он тонок первой тонкостью ветвей.</a:t>
            </a:r>
          </a:p>
          <a:p>
            <a:r>
              <a:rPr lang="ru-RU" sz="1400">
                <a:latin typeface="Arial Black" pitchFamily="34" charset="0"/>
              </a:rPr>
              <a:t>Его глаза – прекрасно-бесполезны! –</a:t>
            </a:r>
          </a:p>
          <a:p>
            <a:r>
              <a:rPr lang="ru-RU" sz="1400">
                <a:latin typeface="Arial Black" pitchFamily="34" charset="0"/>
              </a:rPr>
              <a:t>Под крыльями раскинутых бровей –</a:t>
            </a:r>
          </a:p>
          <a:p>
            <a:r>
              <a:rPr lang="ru-RU" sz="1400">
                <a:latin typeface="Arial Black" pitchFamily="34" charset="0"/>
              </a:rPr>
              <a:t>Две бездны.</a:t>
            </a:r>
          </a:p>
          <a:p>
            <a:pPr>
              <a:buFontTx/>
              <a:buChar char="-"/>
            </a:pPr>
            <a:endParaRPr lang="ru-RU" sz="1400">
              <a:latin typeface="Arial Black" pitchFamily="34" charset="0"/>
            </a:endParaRPr>
          </a:p>
          <a:p>
            <a:r>
              <a:rPr lang="ru-RU" sz="1400">
                <a:latin typeface="Arial Black" pitchFamily="34" charset="0"/>
              </a:rPr>
              <a:t>В его лице я рыцарству верна,</a:t>
            </a:r>
          </a:p>
          <a:p>
            <a:pPr>
              <a:buFontTx/>
              <a:buChar char="-"/>
            </a:pPr>
            <a:r>
              <a:rPr lang="ru-RU" sz="1400">
                <a:latin typeface="Arial Black" pitchFamily="34" charset="0"/>
              </a:rPr>
              <a:t>- Всем вам, кто жил и умирал без страху! –</a:t>
            </a:r>
          </a:p>
          <a:p>
            <a:r>
              <a:rPr lang="ru-RU" sz="1400">
                <a:latin typeface="Arial Black" pitchFamily="34" charset="0"/>
              </a:rPr>
              <a:t>Такие – в роковые времена –</a:t>
            </a:r>
          </a:p>
          <a:p>
            <a:r>
              <a:rPr lang="ru-RU" sz="1400">
                <a:latin typeface="Arial Black" pitchFamily="34" charset="0"/>
              </a:rPr>
              <a:t>Слагают стансы – и идут на плаху.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10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1000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E:\Цветаева\Учебник19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0688" y="1285875"/>
            <a:ext cx="3040062" cy="425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14438" y="1785938"/>
            <a:ext cx="314325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200"/>
          </a:p>
          <a:p>
            <a:r>
              <a:rPr lang="ru-RU" sz="1400">
                <a:latin typeface="Arial Black" pitchFamily="34" charset="0"/>
              </a:rPr>
              <a:t>Красною кистью</a:t>
            </a:r>
          </a:p>
          <a:p>
            <a:r>
              <a:rPr lang="ru-RU" sz="1400">
                <a:latin typeface="Arial Black" pitchFamily="34" charset="0"/>
              </a:rPr>
              <a:t>Рябина зажглась.</a:t>
            </a:r>
          </a:p>
          <a:p>
            <a:r>
              <a:rPr lang="ru-RU" sz="1400">
                <a:latin typeface="Arial Black" pitchFamily="34" charset="0"/>
              </a:rPr>
              <a:t>Падали листья.</a:t>
            </a:r>
          </a:p>
          <a:p>
            <a:r>
              <a:rPr lang="ru-RU" sz="1400">
                <a:latin typeface="Arial Black" pitchFamily="34" charset="0"/>
              </a:rPr>
              <a:t>Я родилась.</a:t>
            </a:r>
          </a:p>
          <a:p>
            <a:endParaRPr lang="ru-RU" sz="1400">
              <a:latin typeface="Arial Black" pitchFamily="34" charset="0"/>
            </a:endParaRPr>
          </a:p>
          <a:p>
            <a:r>
              <a:rPr lang="ru-RU" sz="1400">
                <a:latin typeface="Arial Black" pitchFamily="34" charset="0"/>
              </a:rPr>
              <a:t>Спорили сотни</a:t>
            </a:r>
          </a:p>
          <a:p>
            <a:r>
              <a:rPr lang="ru-RU" sz="1400">
                <a:latin typeface="Arial Black" pitchFamily="34" charset="0"/>
              </a:rPr>
              <a:t>Колоколов.</a:t>
            </a:r>
          </a:p>
          <a:p>
            <a:r>
              <a:rPr lang="ru-RU" sz="1400">
                <a:latin typeface="Arial Black" pitchFamily="34" charset="0"/>
              </a:rPr>
              <a:t>День был субботний:</a:t>
            </a:r>
          </a:p>
          <a:p>
            <a:r>
              <a:rPr lang="ru-RU" sz="1400">
                <a:latin typeface="Arial Black" pitchFamily="34" charset="0"/>
              </a:rPr>
              <a:t>Иоанн Богослов.</a:t>
            </a:r>
          </a:p>
          <a:p>
            <a:endParaRPr lang="ru-RU" sz="1400">
              <a:latin typeface="Arial Black" pitchFamily="34" charset="0"/>
            </a:endParaRPr>
          </a:p>
          <a:p>
            <a:r>
              <a:rPr lang="ru-RU" sz="1400">
                <a:latin typeface="Arial Black" pitchFamily="34" charset="0"/>
              </a:rPr>
              <a:t>Мне и доныне</a:t>
            </a:r>
          </a:p>
          <a:p>
            <a:r>
              <a:rPr lang="ru-RU" sz="1400">
                <a:latin typeface="Arial Black" pitchFamily="34" charset="0"/>
              </a:rPr>
              <a:t>Хочется грызть</a:t>
            </a:r>
          </a:p>
          <a:p>
            <a:r>
              <a:rPr lang="ru-RU" sz="1400">
                <a:latin typeface="Arial Black" pitchFamily="34" charset="0"/>
              </a:rPr>
              <a:t>Жаркой рябины</a:t>
            </a:r>
          </a:p>
          <a:p>
            <a:r>
              <a:rPr lang="ru-RU" sz="1400">
                <a:latin typeface="Arial Black" pitchFamily="34" charset="0"/>
              </a:rPr>
              <a:t>Горькую кисть.</a:t>
            </a:r>
          </a:p>
        </p:txBody>
      </p:sp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5857875" y="5786438"/>
            <a:ext cx="2500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Марина Цветаева. Феодосия. 1914</a:t>
            </a:r>
            <a:r>
              <a:rPr lang="ru-RU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Цветаева\Учебник17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00750" y="642938"/>
            <a:ext cx="2795588" cy="405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E:\Цветаева\Учебник17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88" y="642938"/>
            <a:ext cx="2852737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1000125" y="5572125"/>
            <a:ext cx="2857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Мария Александровна Цветаева. 1903.</a:t>
            </a:r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6000750" y="5000625"/>
            <a:ext cx="2571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Иван Владимирович Цветаев. 1903.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E:\Цветаева\Учебник19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3" y="857250"/>
            <a:ext cx="2819400" cy="376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 descr="E:\Цветаева\Учебник19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75" y="357188"/>
            <a:ext cx="2863850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642938" y="5072063"/>
            <a:ext cx="2286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Марина Цветаева. 1924.</a:t>
            </a:r>
          </a:p>
        </p:txBody>
      </p:sp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5500688" y="5357813"/>
            <a:ext cx="2428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Марина Цветаева с дочерью Ариадной. 1924.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E:\Цветаева\Учебник20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29188" y="285750"/>
            <a:ext cx="3679825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5" descr="E:\Цветаева\Учебник2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5" y="3429000"/>
            <a:ext cx="3725863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2" descr="E:\Цветаева\Учебник2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88" y="714375"/>
            <a:ext cx="3962400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Box 6"/>
          <p:cNvSpPr txBox="1">
            <a:spLocks noChangeArrowheads="1"/>
          </p:cNvSpPr>
          <p:nvPr/>
        </p:nvSpPr>
        <p:spPr bwMode="auto">
          <a:xfrm>
            <a:off x="571500" y="3929063"/>
            <a:ext cx="27860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Дом Цветаевых. Трехпрудный переулок, 8. Макет реставратора музея им.А.С.Пушкина В.А.Кудрявцева.</a:t>
            </a:r>
          </a:p>
        </p:txBody>
      </p:sp>
      <p:sp>
        <p:nvSpPr>
          <p:cNvPr id="28678" name="TextBox 7"/>
          <p:cNvSpPr txBox="1">
            <a:spLocks noChangeArrowheads="1"/>
          </p:cNvSpPr>
          <p:nvPr/>
        </p:nvSpPr>
        <p:spPr bwMode="auto">
          <a:xfrm>
            <a:off x="4929188" y="2786063"/>
            <a:ext cx="37861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Дом 6 в Борисоглебском переулке. Современная фотография.</a:t>
            </a:r>
          </a:p>
        </p:txBody>
      </p:sp>
      <p:sp>
        <p:nvSpPr>
          <p:cNvPr id="28679" name="TextBox 8"/>
          <p:cNvSpPr txBox="1">
            <a:spLocks noChangeArrowheads="1"/>
          </p:cNvSpPr>
          <p:nvPr/>
        </p:nvSpPr>
        <p:spPr bwMode="auto">
          <a:xfrm>
            <a:off x="4643438" y="5929313"/>
            <a:ext cx="33575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Дом в Александрове, куда Марина Цветаева приезжала в 1916.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E:\Цветаева\Учебник21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5" y="500063"/>
            <a:ext cx="249237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4" descr="E:\Цветаева\Учебник23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0" y="785813"/>
            <a:ext cx="3663950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Box 3"/>
          <p:cNvSpPr txBox="1">
            <a:spLocks noChangeArrowheads="1"/>
          </p:cNvSpPr>
          <p:nvPr/>
        </p:nvSpPr>
        <p:spPr bwMode="auto">
          <a:xfrm>
            <a:off x="571500" y="4214813"/>
            <a:ext cx="22145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Борис Пастернак. 1936.</a:t>
            </a:r>
          </a:p>
        </p:txBody>
      </p:sp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4857750" y="5929313"/>
            <a:ext cx="36433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Б.Пастернак читает книгу Рильке «Новые стихотворения». 1933.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E:\Цветаева\Учебник2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0" y="285750"/>
            <a:ext cx="3609975" cy="517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2" descr="E:\Цветаева\Учебник19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8" y="357188"/>
            <a:ext cx="2825750" cy="451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785813" y="5286375"/>
            <a:ext cx="25003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Марина Цветаева с сыном Георгием (Муром). 1927.</a:t>
            </a:r>
          </a:p>
        </p:txBody>
      </p:sp>
      <p:sp>
        <p:nvSpPr>
          <p:cNvPr id="30725" name="TextBox 5"/>
          <p:cNvSpPr txBox="1">
            <a:spLocks noChangeArrowheads="1"/>
          </p:cNvSpPr>
          <p:nvPr/>
        </p:nvSpPr>
        <p:spPr bwMode="auto">
          <a:xfrm>
            <a:off x="4929188" y="5715000"/>
            <a:ext cx="3857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С.Я.Эфрон, К.Б.Родзевич и Георгий Эфрон. 1930.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E:\Цветаева\Учебник23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75" y="571500"/>
            <a:ext cx="2763838" cy="393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 descr="E:\Цветаева\Учебник23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3" y="642938"/>
            <a:ext cx="2936875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857250" y="5000625"/>
            <a:ext cx="228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М.Цветаева с дочерью Ариадной. 1925.</a:t>
            </a:r>
          </a:p>
        </p:txBody>
      </p:sp>
      <p:sp>
        <p:nvSpPr>
          <p:cNvPr id="31749" name="TextBox 5"/>
          <p:cNvSpPr txBox="1">
            <a:spLocks noChangeArrowheads="1"/>
          </p:cNvSpPr>
          <p:nvPr/>
        </p:nvSpPr>
        <p:spPr bwMode="auto">
          <a:xfrm>
            <a:off x="5929313" y="5786438"/>
            <a:ext cx="13573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Георгий Эфрон.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E:\Цветаева\Учебник2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3" y="285750"/>
            <a:ext cx="3565525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2" descr="E:\Цветаева\Учебник21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87863" y="714375"/>
            <a:ext cx="4283075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1571625" y="5715000"/>
            <a:ext cx="10715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Р.-М.Рильке</a:t>
            </a:r>
          </a:p>
        </p:txBody>
      </p:sp>
      <p:sp>
        <p:nvSpPr>
          <p:cNvPr id="32773" name="TextBox 5"/>
          <p:cNvSpPr txBox="1">
            <a:spLocks noChangeArrowheads="1"/>
          </p:cNvSpPr>
          <p:nvPr/>
        </p:nvSpPr>
        <p:spPr bwMode="auto">
          <a:xfrm>
            <a:off x="4786313" y="4143375"/>
            <a:ext cx="3571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Часовня в г.Рароне (Швенйцария), где похоронен Рильке.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 descr="E:\Цветаева\Учебник21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" y="428625"/>
            <a:ext cx="2001838" cy="290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4" descr="E:\Цветаева\Учебник21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75" y="642938"/>
            <a:ext cx="3309938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3" descr="E:\Цветаева\Учебник21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625" y="3500438"/>
            <a:ext cx="3867150" cy="260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Box 6"/>
          <p:cNvSpPr txBox="1">
            <a:spLocks noChangeArrowheads="1"/>
          </p:cNvSpPr>
          <p:nvPr/>
        </p:nvSpPr>
        <p:spPr bwMode="auto">
          <a:xfrm>
            <a:off x="500063" y="6357938"/>
            <a:ext cx="17859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Марина Цветаева. 1926.</a:t>
            </a:r>
          </a:p>
        </p:txBody>
      </p:sp>
      <p:sp>
        <p:nvSpPr>
          <p:cNvPr id="33798" name="TextBox 7"/>
          <p:cNvSpPr txBox="1">
            <a:spLocks noChangeArrowheads="1"/>
          </p:cNvSpPr>
          <p:nvPr/>
        </p:nvSpPr>
        <p:spPr bwMode="auto">
          <a:xfrm>
            <a:off x="2643188" y="2714625"/>
            <a:ext cx="16430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М.Цветаева. 1932.</a:t>
            </a:r>
          </a:p>
        </p:txBody>
      </p:sp>
      <p:sp>
        <p:nvSpPr>
          <p:cNvPr id="33799" name="TextBox 8"/>
          <p:cNvSpPr txBox="1">
            <a:spLocks noChangeArrowheads="1"/>
          </p:cNvSpPr>
          <p:nvPr/>
        </p:nvSpPr>
        <p:spPr bwMode="auto">
          <a:xfrm>
            <a:off x="5357813" y="6143625"/>
            <a:ext cx="2857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Слева: Марина Цветаева с Муром.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E:\Цветаева\Учебник22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5" y="309563"/>
            <a:ext cx="242887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 descr="E:\Цветаева\Учебник22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14750" y="2714625"/>
            <a:ext cx="1919288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 descr="E:\Цветаева\Учебник22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43688" y="642938"/>
            <a:ext cx="2171700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Box 4"/>
          <p:cNvSpPr txBox="1">
            <a:spLocks noChangeArrowheads="1"/>
          </p:cNvSpPr>
          <p:nvPr/>
        </p:nvSpPr>
        <p:spPr bwMode="auto">
          <a:xfrm>
            <a:off x="1000125" y="4000500"/>
            <a:ext cx="10715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В.В.Алексеев</a:t>
            </a:r>
          </a:p>
        </p:txBody>
      </p:sp>
      <p:sp>
        <p:nvSpPr>
          <p:cNvPr id="34822" name="TextBox 5"/>
          <p:cNvSpPr txBox="1">
            <a:spLocks noChangeArrowheads="1"/>
          </p:cNvSpPr>
          <p:nvPr/>
        </p:nvSpPr>
        <p:spPr bwMode="auto">
          <a:xfrm>
            <a:off x="5715000" y="5857875"/>
            <a:ext cx="12144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Ю.А.Завадский</a:t>
            </a:r>
          </a:p>
        </p:txBody>
      </p:sp>
      <p:sp>
        <p:nvSpPr>
          <p:cNvPr id="34823" name="TextBox 6"/>
          <p:cNvSpPr txBox="1">
            <a:spLocks noChangeArrowheads="1"/>
          </p:cNvSpPr>
          <p:nvPr/>
        </p:nvSpPr>
        <p:spPr bwMode="auto">
          <a:xfrm>
            <a:off x="5429250" y="1357313"/>
            <a:ext cx="10715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С.Е.Голлидэй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E:\Цветаева\Учебник2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43688" y="571500"/>
            <a:ext cx="1866900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 descr="E:\Цветаева\Учебник23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3" y="500063"/>
            <a:ext cx="1819275" cy="304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 descr="E:\Цветаева\Учебник23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14688" y="2292350"/>
            <a:ext cx="2714625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Box 4"/>
          <p:cNvSpPr txBox="1">
            <a:spLocks noChangeArrowheads="1"/>
          </p:cNvSpPr>
          <p:nvPr/>
        </p:nvSpPr>
        <p:spPr bwMode="auto">
          <a:xfrm>
            <a:off x="785813" y="3643313"/>
            <a:ext cx="1000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А.Г.Вишняк. 1922.</a:t>
            </a:r>
          </a:p>
        </p:txBody>
      </p:sp>
      <p:sp>
        <p:nvSpPr>
          <p:cNvPr id="35846" name="TextBox 5"/>
          <p:cNvSpPr txBox="1">
            <a:spLocks noChangeArrowheads="1"/>
          </p:cNvSpPr>
          <p:nvPr/>
        </p:nvSpPr>
        <p:spPr bwMode="auto">
          <a:xfrm>
            <a:off x="1143000" y="5429250"/>
            <a:ext cx="20002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«Пражский рыцарь». Фото.</a:t>
            </a:r>
          </a:p>
        </p:txBody>
      </p:sp>
      <p:sp>
        <p:nvSpPr>
          <p:cNvPr id="35847" name="TextBox 6"/>
          <p:cNvSpPr txBox="1">
            <a:spLocks noChangeArrowheads="1"/>
          </p:cNvSpPr>
          <p:nvPr/>
        </p:nvSpPr>
        <p:spPr bwMode="auto">
          <a:xfrm>
            <a:off x="7000875" y="3786188"/>
            <a:ext cx="10715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Е.Б.Вахтангов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E:\Цветаева\Учебник23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5" y="285750"/>
            <a:ext cx="1817688" cy="281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 descr="E:\Цветаева\Учебник23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15125" y="285750"/>
            <a:ext cx="172402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 descr="E:\Цветаева\Учебник23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500" y="3286125"/>
            <a:ext cx="4006850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extBox 4"/>
          <p:cNvSpPr txBox="1">
            <a:spLocks noChangeArrowheads="1"/>
          </p:cNvSpPr>
          <p:nvPr/>
        </p:nvSpPr>
        <p:spPr bwMode="auto">
          <a:xfrm>
            <a:off x="857250" y="3286125"/>
            <a:ext cx="1285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Н.П.Гронский</a:t>
            </a:r>
          </a:p>
        </p:txBody>
      </p:sp>
      <p:sp>
        <p:nvSpPr>
          <p:cNvPr id="36870" name="TextBox 5"/>
          <p:cNvSpPr txBox="1">
            <a:spLocks noChangeArrowheads="1"/>
          </p:cNvSpPr>
          <p:nvPr/>
        </p:nvSpPr>
        <p:spPr bwMode="auto">
          <a:xfrm>
            <a:off x="7000875" y="3286125"/>
            <a:ext cx="1285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Н.С.Гончарова</a:t>
            </a:r>
          </a:p>
        </p:txBody>
      </p:sp>
      <p:sp>
        <p:nvSpPr>
          <p:cNvPr id="36871" name="TextBox 6"/>
          <p:cNvSpPr txBox="1">
            <a:spLocks noChangeArrowheads="1"/>
          </p:cNvSpPr>
          <p:nvPr/>
        </p:nvSpPr>
        <p:spPr bwMode="auto">
          <a:xfrm>
            <a:off x="3429000" y="6215063"/>
            <a:ext cx="1000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Медон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Цветаева\Учебник17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72125" y="642938"/>
            <a:ext cx="3074988" cy="449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E:\Цветаева\Учебник17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" y="857250"/>
            <a:ext cx="3308350" cy="448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571500" y="5786438"/>
            <a:ext cx="3286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Александр Данилович Мейн (дед Цветаевых) с женой Сусанной Давыдовной (Тьо)</a:t>
            </a:r>
          </a:p>
        </p:txBody>
      </p:sp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5715000" y="5715000"/>
            <a:ext cx="32146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Марина Цветаева. 1893.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E:\Цветаева\Учебник2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1214438"/>
            <a:ext cx="3981450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 descr="E:\Цветаева\Учебник23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3000375"/>
            <a:ext cx="4052887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Box 3"/>
          <p:cNvSpPr txBox="1">
            <a:spLocks noChangeArrowheads="1"/>
          </p:cNvSpPr>
          <p:nvPr/>
        </p:nvSpPr>
        <p:spPr bwMode="auto">
          <a:xfrm>
            <a:off x="1071563" y="4071938"/>
            <a:ext cx="1071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А.С.Штейгер.</a:t>
            </a:r>
          </a:p>
        </p:txBody>
      </p:sp>
      <p:sp>
        <p:nvSpPr>
          <p:cNvPr id="37893" name="TextBox 4"/>
          <p:cNvSpPr txBox="1">
            <a:spLocks noChangeArrowheads="1"/>
          </p:cNvSpPr>
          <p:nvPr/>
        </p:nvSpPr>
        <p:spPr bwMode="auto">
          <a:xfrm>
            <a:off x="5286375" y="2500313"/>
            <a:ext cx="13573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Lacanau-Ocean</a:t>
            </a:r>
            <a:endParaRPr lang="ru-RU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 descr="E:\Цветаева\Учебник2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50" y="357188"/>
            <a:ext cx="2701925" cy="419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 descr="E:\Цветаева\Учебник24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0688" y="1214438"/>
            <a:ext cx="2840037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Box 3"/>
          <p:cNvSpPr txBox="1">
            <a:spLocks noChangeArrowheads="1"/>
          </p:cNvSpPr>
          <p:nvPr/>
        </p:nvSpPr>
        <p:spPr bwMode="auto">
          <a:xfrm>
            <a:off x="928688" y="4857750"/>
            <a:ext cx="25003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Георгий Сергеевич Эфрон. 1943.</a:t>
            </a:r>
          </a:p>
        </p:txBody>
      </p:sp>
      <p:sp>
        <p:nvSpPr>
          <p:cNvPr id="38917" name="TextBox 4"/>
          <p:cNvSpPr txBox="1">
            <a:spLocks noChangeArrowheads="1"/>
          </p:cNvSpPr>
          <p:nvPr/>
        </p:nvSpPr>
        <p:spPr bwMode="auto">
          <a:xfrm>
            <a:off x="6143625" y="5786438"/>
            <a:ext cx="1285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Георгий Эфрон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E:\Цветаева\Учебник24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5" y="285750"/>
            <a:ext cx="2362200" cy="341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4" descr="E:\Цветаева\Учебник24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72188" y="214313"/>
            <a:ext cx="253365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2" descr="E:\Цветаева\Учебник24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71813" y="3097213"/>
            <a:ext cx="2500312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TextBox 5"/>
          <p:cNvSpPr txBox="1">
            <a:spLocks noChangeArrowheads="1"/>
          </p:cNvSpPr>
          <p:nvPr/>
        </p:nvSpPr>
        <p:spPr bwMode="auto">
          <a:xfrm>
            <a:off x="857250" y="3857625"/>
            <a:ext cx="13573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Ариадна Эфрон</a:t>
            </a:r>
          </a:p>
        </p:txBody>
      </p:sp>
      <p:sp>
        <p:nvSpPr>
          <p:cNvPr id="39942" name="TextBox 6"/>
          <p:cNvSpPr txBox="1">
            <a:spLocks noChangeArrowheads="1"/>
          </p:cNvSpPr>
          <p:nvPr/>
        </p:nvSpPr>
        <p:spPr bwMode="auto">
          <a:xfrm>
            <a:off x="6429375" y="3929063"/>
            <a:ext cx="20002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Сергей Яковлевич Эфрон</a:t>
            </a:r>
          </a:p>
        </p:txBody>
      </p:sp>
      <p:sp>
        <p:nvSpPr>
          <p:cNvPr id="39943" name="TextBox 7"/>
          <p:cNvSpPr txBox="1">
            <a:spLocks noChangeArrowheads="1"/>
          </p:cNvSpPr>
          <p:nvPr/>
        </p:nvSpPr>
        <p:spPr bwMode="auto">
          <a:xfrm>
            <a:off x="5786438" y="5500688"/>
            <a:ext cx="1143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Е.Я.Эфрон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 descr="E:\Цветаева\Учебник24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0" y="714375"/>
            <a:ext cx="3471863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5286375" y="5572125"/>
            <a:ext cx="2571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Марина Ивановна Цветаева. 1940.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14375" y="2214563"/>
            <a:ext cx="3786188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Arial Black" pitchFamily="34" charset="0"/>
              </a:rPr>
              <a:t>На трудных тропах бытия</a:t>
            </a:r>
          </a:p>
          <a:p>
            <a:r>
              <a:rPr lang="ru-RU" sz="1600">
                <a:latin typeface="Arial Black" pitchFamily="34" charset="0"/>
              </a:rPr>
              <a:t>Мой спутник – молодость моя.</a:t>
            </a:r>
          </a:p>
          <a:p>
            <a:endParaRPr lang="ru-RU" sz="1600">
              <a:latin typeface="Arial Black" pitchFamily="34" charset="0"/>
            </a:endParaRPr>
          </a:p>
          <a:p>
            <a:r>
              <a:rPr lang="ru-RU" sz="1600">
                <a:latin typeface="Arial Black" pitchFamily="34" charset="0"/>
              </a:rPr>
              <a:t>Бегут как дети по бокам</a:t>
            </a:r>
          </a:p>
          <a:p>
            <a:r>
              <a:rPr lang="ru-RU" sz="1600">
                <a:latin typeface="Arial Black" pitchFamily="34" charset="0"/>
              </a:rPr>
              <a:t>Ум с глупостью, в середке – сам.</a:t>
            </a:r>
          </a:p>
          <a:p>
            <a:endParaRPr lang="ru-RU" sz="1600">
              <a:latin typeface="Arial Black" pitchFamily="34" charset="0"/>
            </a:endParaRPr>
          </a:p>
          <a:p>
            <a:r>
              <a:rPr lang="ru-RU" sz="1600">
                <a:latin typeface="Arial Black" pitchFamily="34" charset="0"/>
              </a:rPr>
              <a:t>А впереди – крылатый взмах:</a:t>
            </a:r>
          </a:p>
          <a:p>
            <a:r>
              <a:rPr lang="ru-RU" sz="1600">
                <a:latin typeface="Arial Black" pitchFamily="34" charset="0"/>
              </a:rPr>
              <a:t>Любовь на золотых крылах.</a:t>
            </a:r>
          </a:p>
          <a:p>
            <a:endParaRPr lang="ru-RU" sz="1600">
              <a:latin typeface="Arial Black" pitchFamily="34" charset="0"/>
            </a:endParaRPr>
          </a:p>
          <a:p>
            <a:r>
              <a:rPr lang="ru-RU" sz="1600">
                <a:latin typeface="Arial Black" pitchFamily="34" charset="0"/>
              </a:rPr>
              <a:t>А этот шелест за спиной –</a:t>
            </a:r>
          </a:p>
          <a:p>
            <a:r>
              <a:rPr lang="ru-RU" sz="1600">
                <a:latin typeface="Arial Black" pitchFamily="34" charset="0"/>
              </a:rPr>
              <a:t>То поступь Вечности за мной.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E:\Цветаева\Учебник24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38" y="714375"/>
            <a:ext cx="23780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 descr="E:\Цветаева\Учебник25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429000"/>
            <a:ext cx="4125913" cy="283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TextBox 3"/>
          <p:cNvSpPr txBox="1">
            <a:spLocks noChangeArrowheads="1"/>
          </p:cNvSpPr>
          <p:nvPr/>
        </p:nvSpPr>
        <p:spPr bwMode="auto">
          <a:xfrm>
            <a:off x="3214688" y="1857375"/>
            <a:ext cx="1428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М.Цветаева. 1941.</a:t>
            </a:r>
          </a:p>
        </p:txBody>
      </p:sp>
      <p:sp>
        <p:nvSpPr>
          <p:cNvPr id="41989" name="TextBox 4"/>
          <p:cNvSpPr txBox="1">
            <a:spLocks noChangeArrowheads="1"/>
          </p:cNvSpPr>
          <p:nvPr/>
        </p:nvSpPr>
        <p:spPr bwMode="auto">
          <a:xfrm>
            <a:off x="1928813" y="5357813"/>
            <a:ext cx="25003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Дом в Елабуге, где погибла Марина Цветаева. Фото 60-х гг.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E:\Цветаева\Учебник22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0" y="500063"/>
            <a:ext cx="1725613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2" descr="E:\Цветаева\Учебник22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8" y="285750"/>
            <a:ext cx="3563937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2" descr="E:\Цветаева\Учебник19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86500" y="3786188"/>
            <a:ext cx="2487613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Box 6"/>
          <p:cNvSpPr txBox="1">
            <a:spLocks noChangeArrowheads="1"/>
          </p:cNvSpPr>
          <p:nvPr/>
        </p:nvSpPr>
        <p:spPr bwMode="auto">
          <a:xfrm>
            <a:off x="571500" y="5643563"/>
            <a:ext cx="25003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И.В.Цветаев. 1912.</a:t>
            </a:r>
          </a:p>
        </p:txBody>
      </p:sp>
      <p:sp>
        <p:nvSpPr>
          <p:cNvPr id="11270" name="TextBox 7"/>
          <p:cNvSpPr txBox="1">
            <a:spLocks noChangeArrowheads="1"/>
          </p:cNvSpPr>
          <p:nvPr/>
        </p:nvSpPr>
        <p:spPr bwMode="auto">
          <a:xfrm>
            <a:off x="4929188" y="1285875"/>
            <a:ext cx="15716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На стройке музея. 1904. Справа налево: И.В.Цветаев, архитектор Р.И.Клейн.</a:t>
            </a:r>
          </a:p>
        </p:txBody>
      </p:sp>
      <p:sp>
        <p:nvSpPr>
          <p:cNvPr id="11271" name="TextBox 8"/>
          <p:cNvSpPr txBox="1">
            <a:spLocks noChangeArrowheads="1"/>
          </p:cNvSpPr>
          <p:nvPr/>
        </p:nvSpPr>
        <p:spPr bwMode="auto">
          <a:xfrm>
            <a:off x="5286375" y="6000750"/>
            <a:ext cx="36433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Билет на открытие Музея, выписанный на имя Алексея Алексеевича Сидорова, впоследствии главного хранителя музея.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Цветаева\Учебник19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" y="285750"/>
            <a:ext cx="3190875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E:\Цветаева\Учебник19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5" y="1857375"/>
            <a:ext cx="4062413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428625" y="5857875"/>
            <a:ext cx="3286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И.В.Цветаев и Ю.С.Нечаев-Мальцев на ступенях Музея. 1912.</a:t>
            </a:r>
          </a:p>
        </p:txBody>
      </p:sp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4857750" y="4929188"/>
            <a:ext cx="3714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Открытие Музея изящных искусств. 1912.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Цветаева\Учебник17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813" y="785813"/>
            <a:ext cx="3705225" cy="307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E:\Цветаева\Учебник17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3" y="2000250"/>
            <a:ext cx="3700462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857250" y="4357688"/>
            <a:ext cx="3143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Марина и Анастасия Цветаевы с А.П.Доброхотовой. 1903.</a:t>
            </a:r>
          </a:p>
        </p:txBody>
      </p:sp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5143500" y="5286375"/>
            <a:ext cx="3143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Марина и Анастасия Цветаевы с В.А.Кобылянским. 1903.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E:\Цветаева\Учебник2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25" y="500063"/>
            <a:ext cx="3819525" cy="260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 descr="E:\Цветаева\Учебник2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63" y="3500438"/>
            <a:ext cx="3844925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1928813" y="1143000"/>
            <a:ext cx="2571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Семья Цветаевых на даче в Тарусе. 1901. Сидят: М.А.Мейн, Марина и Анастасия Цветаевы.</a:t>
            </a: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5214938" y="5500688"/>
            <a:ext cx="2714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Дача в Тарусе.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:\Цветаева\Учебник17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3" y="1214438"/>
            <a:ext cx="3751262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E:\Цветаева\Учебник18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5" y="214313"/>
            <a:ext cx="3714750" cy="559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571500" y="4643438"/>
            <a:ext cx="3000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Марина и Анастасия Цветаевы. 1905.</a:t>
            </a:r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5286375" y="5786438"/>
            <a:ext cx="31432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Дача в Тарусе. Слева направо: И.В.Цветаев, Лера, Андрей, Анастасия, Марина, Мария Александровна и гувернантка Мария Генриховна. 1902.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:\Цветаева\Учебник18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785813"/>
            <a:ext cx="3495675" cy="225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E:\Цветаева\Учебник18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75" y="285750"/>
            <a:ext cx="2328863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E:\Цветаева\Учебник18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3000375"/>
            <a:ext cx="3440113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285750" y="3357563"/>
            <a:ext cx="2643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Мария Александровна и Иван Владимирович Цветаевы на Урале. 1902.</a:t>
            </a:r>
          </a:p>
        </p:txBody>
      </p:sp>
      <p:sp>
        <p:nvSpPr>
          <p:cNvPr id="16390" name="TextBox 5"/>
          <p:cNvSpPr txBox="1">
            <a:spLocks noChangeArrowheads="1"/>
          </p:cNvSpPr>
          <p:nvPr/>
        </p:nvSpPr>
        <p:spPr bwMode="auto">
          <a:xfrm>
            <a:off x="4643438" y="1357313"/>
            <a:ext cx="1714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Валерия Ивановна Цветаева с Д.И.Иловайским. 1902.</a:t>
            </a:r>
          </a:p>
        </p:txBody>
      </p:sp>
      <p:sp>
        <p:nvSpPr>
          <p:cNvPr id="16391" name="TextBox 7"/>
          <p:cNvSpPr txBox="1">
            <a:spLocks noChangeArrowheads="1"/>
          </p:cNvSpPr>
          <p:nvPr/>
        </p:nvSpPr>
        <p:spPr bwMode="auto">
          <a:xfrm>
            <a:off x="2286000" y="5429250"/>
            <a:ext cx="2143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Иван Владимирович Цветаев и Андрей Цветаев. Москва. 1909.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286</TotalTime>
  <Words>777</Words>
  <Application>Microsoft Office PowerPoint</Application>
  <PresentationFormat>Экран (4:3)</PresentationFormat>
  <Paragraphs>136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3" baseType="lpstr">
      <vt:lpstr>Corbel</vt:lpstr>
      <vt:lpstr>Arial</vt:lpstr>
      <vt:lpstr>Consolas</vt:lpstr>
      <vt:lpstr>Wingdings</vt:lpstr>
      <vt:lpstr>Wingdings 2</vt:lpstr>
      <vt:lpstr>Wingdings 3</vt:lpstr>
      <vt:lpstr>Calibri</vt:lpstr>
      <vt:lpstr>Arial Black</vt:lpstr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Дарёна</cp:lastModifiedBy>
  <cp:revision>99</cp:revision>
  <dcterms:created xsi:type="dcterms:W3CDTF">2009-03-12T14:22:19Z</dcterms:created>
  <dcterms:modified xsi:type="dcterms:W3CDTF">2012-05-20T05:22:35Z</dcterms:modified>
</cp:coreProperties>
</file>