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7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2" r:id="rId19"/>
    <p:sldId id="281" r:id="rId20"/>
    <p:sldId id="283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993D7A-A41D-4C5A-9915-C8176526BDA6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E3A4A4-4E4A-4D11-9129-C5D55F09AB8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WordArt 5"/>
          <p:cNvSpPr>
            <a:spLocks noChangeArrowheads="1" noChangeShapeType="1" noTextEdit="1"/>
          </p:cNvSpPr>
          <p:nvPr/>
        </p:nvSpPr>
        <p:spPr bwMode="auto">
          <a:xfrm>
            <a:off x="1259632" y="2276872"/>
            <a:ext cx="6768752" cy="26642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Наш край.</a:t>
            </a:r>
          </a:p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Калининградская область.</a:t>
            </a:r>
          </a:p>
        </p:txBody>
      </p:sp>
      <p:pic>
        <p:nvPicPr>
          <p:cNvPr id="114694" name="Picture 6" descr="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05911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3275857" y="5229201"/>
            <a:ext cx="58681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Калининград</a:t>
            </a:r>
          </a:p>
          <a:p>
            <a:pPr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МАУ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СОШ №38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Учитель географии 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Гаврилюк О.В.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animBg="1"/>
      <p:bldP spid="1146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500063" y="214313"/>
            <a:ext cx="80232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Форма территории нашей области напоминает прямоугольник,</a:t>
            </a:r>
          </a:p>
          <a:p>
            <a:r>
              <a:rPr lang="ru-RU" b="1"/>
              <a:t>вытянутый с запада на восток( в широтном направлении).</a:t>
            </a:r>
            <a:r>
              <a:rPr lang="ru-RU"/>
              <a:t> </a:t>
            </a:r>
          </a:p>
          <a:p>
            <a:endParaRPr lang="ru-RU"/>
          </a:p>
          <a:p>
            <a:r>
              <a:rPr lang="ru-RU"/>
              <a:t>Самая удобная во всех отношениях форма территории – близкая к кругу. Такую конфигурацию имеют Московская, Тульская, Рязанская и Смоленская области.</a:t>
            </a:r>
          </a:p>
          <a:p>
            <a:endParaRPr lang="ru-RU"/>
          </a:p>
          <a:p>
            <a:r>
              <a:rPr lang="ru-RU"/>
              <a:t> </a:t>
            </a:r>
            <a:r>
              <a:rPr lang="ru-RU" b="1"/>
              <a:t>Границы Калининградской области не имеют значительных выступов, и, учитывая небольшие размеры территории и хорошую транспортную сеть, легко попасть из одной части области в другую. </a:t>
            </a:r>
          </a:p>
        </p:txBody>
      </p:sp>
      <p:pic>
        <p:nvPicPr>
          <p:cNvPr id="3" name="Picture 2" descr="m_104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3284538"/>
            <a:ext cx="51212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/>
          <p:cNvSpPr/>
          <p:nvPr/>
        </p:nvSpPr>
        <p:spPr>
          <a:xfrm rot="5400000">
            <a:off x="3643313" y="4071938"/>
            <a:ext cx="1500187" cy="357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3967957" y="5676106"/>
            <a:ext cx="977900" cy="3413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право 5"/>
          <p:cNvSpPr>
            <a:spLocks noChangeArrowheads="1"/>
          </p:cNvSpPr>
          <p:nvPr/>
        </p:nvSpPr>
        <p:spPr bwMode="auto">
          <a:xfrm rot="10800000">
            <a:off x="4572000" y="4797425"/>
            <a:ext cx="1763713" cy="417513"/>
          </a:xfrm>
          <a:prstGeom prst="rightArrow">
            <a:avLst>
              <a:gd name="adj1" fmla="val 50000"/>
              <a:gd name="adj2" fmla="val 34205"/>
            </a:avLst>
          </a:prstGeom>
          <a:solidFill>
            <a:srgbClr val="FF0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928813" y="4857750"/>
            <a:ext cx="2214562" cy="3413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7143750" y="3571875"/>
            <a:ext cx="20494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Географический </a:t>
            </a:r>
          </a:p>
          <a:p>
            <a:r>
              <a:rPr lang="ru-RU" dirty="0"/>
              <a:t>центр области </a:t>
            </a:r>
          </a:p>
          <a:p>
            <a:r>
              <a:rPr lang="ru-RU" dirty="0"/>
              <a:t>находится между</a:t>
            </a:r>
          </a:p>
          <a:p>
            <a:r>
              <a:rPr lang="ru-RU" dirty="0"/>
              <a:t> Черняховском и </a:t>
            </a:r>
          </a:p>
          <a:p>
            <a:r>
              <a:rPr lang="ru-RU" dirty="0"/>
              <a:t>Знаменском. </a:t>
            </a:r>
          </a:p>
          <a:p>
            <a:r>
              <a:rPr lang="ru-RU" dirty="0"/>
              <a:t>От Калининграда</a:t>
            </a:r>
          </a:p>
          <a:p>
            <a:r>
              <a:rPr lang="ru-RU" dirty="0"/>
              <a:t> до него 50 км.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4286250" y="5000625"/>
            <a:ext cx="285750" cy="2857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320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500063"/>
            <a:ext cx="9039225" cy="161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2000" dirty="0"/>
              <a:t>Самая </a:t>
            </a:r>
            <a:r>
              <a:rPr lang="ru-RU" sz="2000" b="1" dirty="0"/>
              <a:t>северная </a:t>
            </a:r>
            <a:r>
              <a:rPr lang="ru-RU" sz="2000" dirty="0"/>
              <a:t>точка области находится в Славском районе у реки Неман( 55  с.ш.). </a:t>
            </a:r>
          </a:p>
          <a:p>
            <a:r>
              <a:rPr lang="ru-RU" sz="2000" b="1" dirty="0"/>
              <a:t>Южная </a:t>
            </a:r>
            <a:r>
              <a:rPr lang="ru-RU" sz="2000" dirty="0"/>
              <a:t>– вблизи ПГТ Железнодорожный, на границе с Польшей(54</a:t>
            </a: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с.ш.)</a:t>
            </a:r>
            <a:r>
              <a:rPr lang="ru-RU" sz="2000" dirty="0"/>
              <a:t>.</a:t>
            </a:r>
          </a:p>
          <a:p>
            <a:r>
              <a:rPr lang="ru-RU" sz="2000" b="1" dirty="0"/>
              <a:t>Западная</a:t>
            </a:r>
            <a:r>
              <a:rPr lang="ru-RU" sz="2000" dirty="0"/>
              <a:t> – на Балтийской косе(19  в.д.).</a:t>
            </a:r>
          </a:p>
          <a:p>
            <a:r>
              <a:rPr lang="ru-RU" sz="2000" b="1" dirty="0"/>
              <a:t>Восточная </a:t>
            </a:r>
            <a:r>
              <a:rPr lang="ru-RU" sz="2000" dirty="0"/>
              <a:t>– в Краснознаменском районе(23  в.д.).</a:t>
            </a:r>
          </a:p>
        </p:txBody>
      </p:sp>
      <p:pic>
        <p:nvPicPr>
          <p:cNvPr id="3" name="Picture 2" descr="m_104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428875"/>
            <a:ext cx="6643688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узел 3"/>
          <p:cNvSpPr/>
          <p:nvPr/>
        </p:nvSpPr>
        <p:spPr>
          <a:xfrm>
            <a:off x="4572000" y="257175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Picture 2" descr="m_104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147888"/>
            <a:ext cx="7358063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Блок-схема: узел 5"/>
          <p:cNvSpPr/>
          <p:nvPr/>
        </p:nvSpPr>
        <p:spPr>
          <a:xfrm>
            <a:off x="4071938" y="2500313"/>
            <a:ext cx="457200" cy="457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625" y="5286375"/>
            <a:ext cx="457200" cy="457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000500" y="6143625"/>
            <a:ext cx="457200" cy="457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7358063" y="4214813"/>
            <a:ext cx="457200" cy="457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748712" cy="2952750"/>
          </a:xfrm>
        </p:spPr>
        <p:txBody>
          <a:bodyPr anchor="ctr">
            <a:normAutofit/>
          </a:bodyPr>
          <a:lstStyle/>
          <a:p>
            <a:r>
              <a:rPr lang="ru-RU" sz="2400" b="1" dirty="0"/>
              <a:t>Наша область является </a:t>
            </a:r>
            <a:r>
              <a:rPr lang="ru-RU" sz="2400" b="1" u="sng" dirty="0">
                <a:solidFill>
                  <a:srgbClr val="FF3300"/>
                </a:solidFill>
              </a:rPr>
              <a:t>анклавом (</a:t>
            </a:r>
            <a:r>
              <a:rPr lang="ru-RU" sz="2400" b="1" u="sng" dirty="0" err="1">
                <a:solidFill>
                  <a:srgbClr val="FF3300"/>
                </a:solidFill>
              </a:rPr>
              <a:t>полуанклавом</a:t>
            </a:r>
            <a:r>
              <a:rPr lang="ru-RU" sz="2400" b="1" u="sng" dirty="0">
                <a:solidFill>
                  <a:srgbClr val="FF3300"/>
                </a:solidFill>
              </a:rPr>
              <a:t>)</a:t>
            </a:r>
            <a:r>
              <a:rPr lang="ru-RU" sz="2400" b="1" u="sng" dirty="0">
                <a:solidFill>
                  <a:srgbClr val="FFFF00"/>
                </a:solidFill>
              </a:rPr>
              <a:t> </a:t>
            </a:r>
            <a:r>
              <a:rPr lang="ru-RU" sz="2400" b="1" dirty="0"/>
              <a:t>по отношению к соседним странам. И </a:t>
            </a:r>
            <a:r>
              <a:rPr lang="ru-RU" sz="2400" b="1" u="sng" dirty="0">
                <a:solidFill>
                  <a:srgbClr val="3333FF"/>
                </a:solidFill>
              </a:rPr>
              <a:t>эксклавом</a:t>
            </a:r>
            <a:r>
              <a:rPr lang="ru-RU" sz="2400" b="1" u="sng" dirty="0">
                <a:solidFill>
                  <a:srgbClr val="66FF33"/>
                </a:solidFill>
              </a:rPr>
              <a:t> </a:t>
            </a:r>
            <a:r>
              <a:rPr lang="ru-RU" sz="2400" b="1" dirty="0"/>
              <a:t>– по отношению к российским регионам</a:t>
            </a:r>
            <a:r>
              <a:rPr lang="ru-RU" sz="2400" b="1" dirty="0" smtClean="0"/>
              <a:t>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Таким образом, </a:t>
            </a:r>
            <a:r>
              <a:rPr lang="ru-RU" sz="2400" b="1" u="sng" dirty="0">
                <a:solidFill>
                  <a:srgbClr val="3333FF"/>
                </a:solidFill>
              </a:rPr>
              <a:t>Калининградская область – это российский </a:t>
            </a:r>
            <a:r>
              <a:rPr lang="ru-RU" sz="2400" b="1" u="sng" dirty="0" err="1">
                <a:solidFill>
                  <a:srgbClr val="3333FF"/>
                </a:solidFill>
              </a:rPr>
              <a:t>эксклав</a:t>
            </a:r>
            <a:r>
              <a:rPr lang="ru-RU" sz="2400" b="1" u="sng" dirty="0">
                <a:solidFill>
                  <a:srgbClr val="3333FF"/>
                </a:solidFill>
              </a:rPr>
              <a:t> на Балтике.</a:t>
            </a:r>
            <a:br>
              <a:rPr lang="ru-RU" sz="2400" b="1" u="sng" dirty="0">
                <a:solidFill>
                  <a:srgbClr val="3333FF"/>
                </a:solidFill>
              </a:rPr>
            </a:br>
            <a:endParaRPr lang="ru-RU" sz="2400" b="1" u="sng" dirty="0">
              <a:solidFill>
                <a:srgbClr val="3333FF"/>
              </a:solidFill>
            </a:endParaRP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2806700" y="2708275"/>
          <a:ext cx="6337300" cy="3860800"/>
        </p:xfrm>
        <a:graphic>
          <a:graphicData uri="http://schemas.openxmlformats.org/presentationml/2006/ole">
            <p:oleObj spid="_x0000_s3074" name="Image" r:id="rId3" imgW="11238095" imgH="8266667" progId="">
              <p:embed/>
            </p:oleObj>
          </a:graphicData>
        </a:graphic>
      </p:graphicFrame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3707904" y="3356992"/>
            <a:ext cx="1224135" cy="936104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75" name="Picture 3" descr="F:\Флаг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57800"/>
            <a:ext cx="2381250" cy="1600200"/>
          </a:xfrm>
          <a:prstGeom prst="rect">
            <a:avLst/>
          </a:prstGeom>
          <a:noFill/>
        </p:spPr>
      </p:pic>
      <p:pic>
        <p:nvPicPr>
          <p:cNvPr id="3076" name="Picture 4" descr="F:\Гер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564904"/>
            <a:ext cx="2047875" cy="2486025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ПОЛИТИЧЕСКАЯ КАРТА СЕВЕРНОЙ АМЕРИ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838575"/>
            <a:ext cx="4214813" cy="3019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500063" y="500063"/>
            <a:ext cx="86439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Есть ли еще такие территории в мире?</a:t>
            </a:r>
          </a:p>
          <a:p>
            <a:r>
              <a:rPr lang="ru-RU" dirty="0"/>
              <a:t> </a:t>
            </a:r>
            <a:r>
              <a:rPr lang="ru-RU" sz="2000" dirty="0"/>
              <a:t>Если мы обратимся в историю, то Восточная Пруссия тоже была эксклавом  </a:t>
            </a:r>
            <a:r>
              <a:rPr lang="ru-RU" sz="2000" dirty="0" smtClean="0"/>
              <a:t>у </a:t>
            </a:r>
            <a:r>
              <a:rPr lang="ru-RU" sz="2000" dirty="0"/>
              <a:t>королевства Пруссия( 1701-1772г.г.), а в (1918-1945г.г.) – в составе </a:t>
            </a:r>
            <a:r>
              <a:rPr lang="ru-RU" sz="2000" dirty="0" smtClean="0"/>
              <a:t>Германии, т.к</a:t>
            </a:r>
            <a:r>
              <a:rPr lang="ru-RU" sz="2000" dirty="0"/>
              <a:t>. между основной территорией и Восточной Пруссией была часть </a:t>
            </a:r>
            <a:r>
              <a:rPr lang="ru-RU" sz="2000" dirty="0" smtClean="0"/>
              <a:t>польских земель.</a:t>
            </a:r>
            <a:endParaRPr lang="ru-RU" sz="2000" dirty="0"/>
          </a:p>
          <a:p>
            <a:r>
              <a:rPr lang="ru-RU" sz="2000" dirty="0" smtClean="0"/>
              <a:t>Эксклав </a:t>
            </a:r>
            <a:r>
              <a:rPr lang="ru-RU" sz="2000" dirty="0"/>
              <a:t>испытывал большие трудности в своем развитии, и в Германии </a:t>
            </a:r>
            <a:r>
              <a:rPr lang="ru-RU" sz="2000" dirty="0" smtClean="0"/>
              <a:t>было создано </a:t>
            </a:r>
            <a:r>
              <a:rPr lang="ru-RU" sz="2000" dirty="0"/>
              <a:t>специальной Министерство по делам Восточной Пруссии.</a:t>
            </a:r>
          </a:p>
          <a:p>
            <a:endParaRPr lang="ru-RU" dirty="0"/>
          </a:p>
          <a:p>
            <a:r>
              <a:rPr lang="ru-RU" sz="2400" b="1" dirty="0"/>
              <a:t>В современном мире эксклавами являются 30 территорий:</a:t>
            </a:r>
            <a:r>
              <a:rPr lang="ru-RU" sz="2400" dirty="0"/>
              <a:t> </a:t>
            </a:r>
          </a:p>
          <a:p>
            <a:r>
              <a:rPr lang="ru-RU" sz="2400" dirty="0"/>
              <a:t>Самый большой из них штат Аляска в США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Транспортно-геогра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0" y="5013176"/>
            <a:ext cx="89582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Калининградская область – мост между Россией и </a:t>
            </a:r>
            <a:r>
              <a:rPr lang="ru-RU" sz="2800" b="1" dirty="0" smtClean="0"/>
              <a:t>Западом, через </a:t>
            </a:r>
            <a:r>
              <a:rPr lang="ru-RU" sz="2800" b="1" dirty="0"/>
              <a:t>который активно взаимодействует Россия и Западная цивилизация.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417513" y="620688"/>
            <a:ext cx="8726487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Использовать «серединное», центральное положение</a:t>
            </a:r>
            <a:r>
              <a:rPr lang="ru-RU" sz="2400" dirty="0"/>
              <a:t> Калининградской области можно лишь в том случае, если не будет различных пограничных сложностей: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Для грузов – таможня;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Для пассажиров – визы.</a:t>
            </a:r>
          </a:p>
          <a:p>
            <a:endParaRPr lang="ru-RU" sz="2400" b="1" dirty="0"/>
          </a:p>
          <a:p>
            <a:r>
              <a:rPr lang="ru-RU" sz="2400" dirty="0"/>
              <a:t>6 сентября 1991 года из состава Советского Союза вышли Прибалтийские государства, провозгласившие независимость. </a:t>
            </a:r>
          </a:p>
          <a:p>
            <a:r>
              <a:rPr lang="ru-RU" sz="2400" b="1" dirty="0"/>
              <a:t>Калининградская область потеряла сухопутную связь с остальной территорией России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dirty="0"/>
              <a:t>1 мая 2004 года Литва и Польша вошли в ЕС и для всех российских </a:t>
            </a:r>
            <a:r>
              <a:rPr lang="ru-RU" sz="2400" dirty="0" err="1"/>
              <a:t>граждан,в</a:t>
            </a:r>
            <a:r>
              <a:rPr lang="ru-RU" sz="2400" dirty="0"/>
              <a:t> том числе и </a:t>
            </a:r>
            <a:r>
              <a:rPr lang="ru-RU" sz="2400" dirty="0" err="1"/>
              <a:t>калининградцев</a:t>
            </a:r>
            <a:r>
              <a:rPr lang="ru-RU" sz="2400" dirty="0"/>
              <a:t>, был </a:t>
            </a:r>
            <a:r>
              <a:rPr lang="ru-RU" sz="2400" b="1" dirty="0"/>
              <a:t>введен визовый режим.</a:t>
            </a:r>
          </a:p>
          <a:p>
            <a:r>
              <a:rPr lang="ru-RU" sz="2400" dirty="0"/>
              <a:t>А для проезда транзитом требуется так называемый упрощенный </a:t>
            </a:r>
            <a:r>
              <a:rPr lang="ru-RU" sz="2400" dirty="0" smtClean="0"/>
              <a:t>транспортный </a:t>
            </a:r>
            <a:r>
              <a:rPr lang="ru-RU" sz="2400" dirty="0"/>
              <a:t>документ.</a:t>
            </a:r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620713"/>
            <a:ext cx="8643938" cy="63401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Последствия </a:t>
            </a:r>
            <a:r>
              <a:rPr lang="ru-RU" sz="2800" dirty="0">
                <a:solidFill>
                  <a:srgbClr val="FF0000"/>
                </a:solidFill>
              </a:rPr>
              <a:t>:</a:t>
            </a:r>
          </a:p>
          <a:p>
            <a:pPr algn="ctr"/>
            <a:endParaRPr lang="ru-RU" sz="2400" dirty="0"/>
          </a:p>
          <a:p>
            <a:pPr>
              <a:buFontTx/>
              <a:buAutoNum type="arabicPeriod"/>
            </a:pPr>
            <a:r>
              <a:rPr lang="ru-RU" sz="2400" dirty="0"/>
              <a:t>Осложнилось оформление документов;</a:t>
            </a:r>
          </a:p>
          <a:p>
            <a:endParaRPr lang="ru-RU" sz="2400" dirty="0"/>
          </a:p>
          <a:p>
            <a:r>
              <a:rPr lang="ru-RU" sz="2400" dirty="0"/>
              <a:t>2. Стоимость проезда по территории зарубежных государств дороже, чем по территории России( цена билета Калининград-Москва выше, чем до другого российского города, расположенного на том же расстоянии)</a:t>
            </a:r>
          </a:p>
          <a:p>
            <a:endParaRPr lang="ru-RU" sz="2400" dirty="0"/>
          </a:p>
          <a:p>
            <a:r>
              <a:rPr lang="ru-RU" sz="2400" dirty="0"/>
              <a:t>3. Увеличилось время пребывания в пути по ж/</a:t>
            </a:r>
            <a:r>
              <a:rPr lang="ru-RU" sz="2400" dirty="0" err="1"/>
              <a:t>д</a:t>
            </a:r>
            <a:r>
              <a:rPr lang="ru-RU" sz="2400" dirty="0"/>
              <a:t>: раньше – 19 часов, сейчас – 22 часа.</a:t>
            </a:r>
          </a:p>
          <a:p>
            <a:endParaRPr lang="ru-RU" sz="2400" dirty="0"/>
          </a:p>
          <a:p>
            <a:r>
              <a:rPr lang="ru-RU" sz="2400" dirty="0"/>
              <a:t>4. Дороже стала перевозка грузов(таможенное оформление + охрана делает товары более дорогими), что затрудняет торговлю.</a:t>
            </a:r>
          </a:p>
          <a:p>
            <a:endParaRPr lang="ru-RU" sz="2400" dirty="0"/>
          </a:p>
          <a:p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064500" cy="1727200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Подведем итог: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Найдите положительные и отрицательные черты экономико-географического положения области.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9138"/>
            <a:ext cx="4537075" cy="42481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b="1" u="sng" dirty="0"/>
              <a:t>Отрицательные черты:</a:t>
            </a:r>
          </a:p>
          <a:p>
            <a:r>
              <a:rPr lang="ru-RU" sz="2400" dirty="0"/>
              <a:t>Удаленность от России.</a:t>
            </a:r>
          </a:p>
          <a:p>
            <a:r>
              <a:rPr lang="ru-RU" sz="2400" dirty="0"/>
              <a:t>Территориальная изолированность.</a:t>
            </a:r>
          </a:p>
          <a:p>
            <a:r>
              <a:rPr lang="ru-RU" sz="2400" dirty="0"/>
              <a:t>Транзит через другие страны.</a:t>
            </a:r>
          </a:p>
          <a:p>
            <a:r>
              <a:rPr lang="ru-RU" sz="2400" dirty="0"/>
              <a:t>Таможенный и пограничный контроль.</a:t>
            </a:r>
          </a:p>
          <a:p>
            <a:r>
              <a:rPr lang="ru-RU" sz="2400" dirty="0"/>
              <a:t>Визовый режим.</a:t>
            </a:r>
          </a:p>
          <a:p>
            <a:pPr>
              <a:buFont typeface="Wingdings" pitchFamily="2" charset="2"/>
              <a:buNone/>
            </a:pPr>
            <a:endParaRPr lang="ru-RU" sz="2200" dirty="0"/>
          </a:p>
          <a:p>
            <a:endParaRPr lang="ru-RU" sz="2200" dirty="0">
              <a:solidFill>
                <a:srgbClr val="FF0066"/>
              </a:solidFill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33950" y="2133600"/>
            <a:ext cx="4210050" cy="47244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u="sng" dirty="0">
                <a:solidFill>
                  <a:srgbClr val="FF0066"/>
                </a:solidFill>
              </a:rPr>
              <a:t>Положительные черты: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0066"/>
                </a:solidFill>
              </a:rPr>
              <a:t>Выход к Балтийскому морю.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0066"/>
                </a:solidFill>
              </a:rPr>
              <a:t>Близость к Зарубежной Европе – центру мировой экономики.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0066"/>
                </a:solidFill>
              </a:rPr>
              <a:t>Удачное соседское положение.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0066"/>
                </a:solidFill>
              </a:rPr>
              <a:t>Близость к центру России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0066"/>
                </a:solidFill>
              </a:rPr>
              <a:t>Пересечение транспортных путей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0066"/>
                </a:solidFill>
              </a:rPr>
              <a:t>Благоприятные природные условия.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0066"/>
                </a:solidFill>
              </a:rPr>
              <a:t>Небольшие и компактные размеры территории</a:t>
            </a:r>
          </a:p>
          <a:p>
            <a:pPr>
              <a:lnSpc>
                <a:spcPct val="80000"/>
              </a:lnSpc>
            </a:pPr>
            <a:endParaRPr lang="ru-RU" sz="2000" dirty="0">
              <a:solidFill>
                <a:srgbClr val="FF0066"/>
              </a:solidFill>
            </a:endParaRPr>
          </a:p>
          <a:p>
            <a:pPr>
              <a:lnSpc>
                <a:spcPct val="80000"/>
              </a:lnSpc>
            </a:pPr>
            <a:endParaRPr lang="ru-RU" sz="28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я\Карты  области\Image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33464"/>
            <a:ext cx="7087127" cy="4824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76470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Практическая работа: Нанесение на контурную карту границ области, береговой линии, крайних точек.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Kaliningradskaya_O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</a:rPr>
              <a:t>Вот он – край,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Где тебе посчастливилось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 жить и родиться, -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Самый западный берег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Огромной Российской земли.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Здесь под грохот прибоя летят перелетные птицы,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И на свет маяка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Возвращаются в порт корабли.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Ты узнай этот край –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Здесь, с лихой непогодою споря,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Цепко держатся дюны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За корни балтийской сосны,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Здесь прозрачное солнце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Встает как </a:t>
            </a:r>
            <a:r>
              <a:rPr lang="ru-RU" sz="2000" b="1" dirty="0" err="1" smtClean="0">
                <a:solidFill>
                  <a:schemeClr val="tx1"/>
                </a:solidFill>
              </a:rPr>
              <a:t>янтарик</a:t>
            </a:r>
            <a:r>
              <a:rPr lang="ru-RU" sz="2000" b="1" dirty="0" smtClean="0">
                <a:solidFill>
                  <a:schemeClr val="tx1"/>
                </a:solidFill>
              </a:rPr>
              <a:t> из моря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И ледник нам на память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Оставил свои валуны.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Ты люби этот край –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Здесь живут настоящие люди,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Что умеют трудиться,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И землю, и море любя.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Ты храни этот край –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Пусть цветущим и мирным он будет,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Навсегда пусть останется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Домом родным для тебя.</a:t>
            </a: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          Н. Зверева.</a:t>
            </a:r>
          </a:p>
        </p:txBody>
      </p:sp>
      <p:pic>
        <p:nvPicPr>
          <p:cNvPr id="8193" name="Picture 1" descr="F:\Море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10150"/>
            <a:ext cx="2466975" cy="1847850"/>
          </a:xfrm>
          <a:prstGeom prst="rect">
            <a:avLst/>
          </a:prstGeom>
          <a:noFill/>
        </p:spPr>
      </p:pic>
      <p:pic>
        <p:nvPicPr>
          <p:cNvPr id="8194" name="Picture 2" descr="F:\Янта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276872"/>
            <a:ext cx="2603429" cy="2245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836713"/>
          <a:ext cx="8568952" cy="4939542"/>
        </p:xfrm>
        <a:graphic>
          <a:graphicData uri="http://schemas.openxmlformats.org/drawingml/2006/table">
            <a:tbl>
              <a:tblPr/>
              <a:tblGrid>
                <a:gridCol w="4680520"/>
                <a:gridCol w="3888432"/>
              </a:tblGrid>
              <a:tr h="333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План характеристики ЭГП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Калининградская область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1. Положение территории к другим административным единицам РФ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67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2. Положение территории по отношению к другим странам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3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3. Протяженность территории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3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4. Форма территории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34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5. Крайние точки и их координаты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67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6. Уровень экономического развития соседних стран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930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7. Отношение к мировым транспортным путям, рынкам сырья и сбыта продукции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20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onstantia" pitchFamily="18" charset="0"/>
                          <a:ea typeface="Calibri"/>
                          <a:cs typeface="Times New Roman"/>
                        </a:rPr>
                        <a:t>8. Современное политическое положение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5960432"/>
            <a:ext cx="88204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cs typeface="Arial" pitchFamily="34" charset="0"/>
              </a:rPr>
              <a:t>Положительные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cs typeface="Arial" pitchFamily="34" charset="0"/>
              </a:rPr>
              <a:t> черты ЭГП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cs typeface="Arial" pitchFamily="34" charset="0"/>
              </a:rPr>
              <a:t>Отрицательные черты ЭГП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365104"/>
            <a:ext cx="3059113" cy="219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5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9138" y="1125538"/>
            <a:ext cx="8424862" cy="424815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Родная страна!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Признаю, понимаю –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Есть много других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Кроме этого края.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 он для меня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На равнине твоей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 хуже, не лучше.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 только – милей.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А. Твардовский</a:t>
            </a:r>
          </a:p>
        </p:txBody>
      </p:sp>
      <p:pic>
        <p:nvPicPr>
          <p:cNvPr id="392198" name="Picture 6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3048000" cy="228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9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620713"/>
            <a:ext cx="8229600" cy="79216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Калининградская область</a:t>
            </a:r>
            <a:b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</a:t>
            </a: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образована в 1946 году)</a:t>
            </a:r>
          </a:p>
        </p:txBody>
      </p:sp>
      <p:pic>
        <p:nvPicPr>
          <p:cNvPr id="9219" name="Picture 5" descr="об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624736" cy="457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500063" y="6143625"/>
            <a:ext cx="8501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Площадь = 15,125 км квадратных, что составляет 0,1% территории России.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1043609" y="857250"/>
            <a:ext cx="7743204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</a:rPr>
              <a:t>Запишите в тетрадь основные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</a:rPr>
              <a:t>характеристики </a:t>
            </a:r>
            <a:r>
              <a:rPr lang="ru-RU" sz="3600" dirty="0" smtClean="0">
                <a:solidFill>
                  <a:srgbClr val="000000"/>
                </a:solidFill>
              </a:rPr>
              <a:t>экономико-географического </a:t>
            </a:r>
            <a:r>
              <a:rPr lang="ru-RU" sz="3600" dirty="0">
                <a:solidFill>
                  <a:srgbClr val="000000"/>
                </a:solidFill>
              </a:rPr>
              <a:t>положения области:</a:t>
            </a:r>
          </a:p>
          <a:p>
            <a:pPr algn="ctr"/>
            <a:endParaRPr lang="ru-RU" sz="3200" dirty="0">
              <a:solidFill>
                <a:srgbClr val="000000"/>
              </a:solidFill>
            </a:endParaRPr>
          </a:p>
          <a:p>
            <a:r>
              <a:rPr lang="ru-RU" sz="3600" dirty="0"/>
              <a:t>Площадь------</a:t>
            </a:r>
          </a:p>
          <a:p>
            <a:r>
              <a:rPr lang="ru-RU" sz="3600" dirty="0"/>
              <a:t>Протяженность-------</a:t>
            </a:r>
          </a:p>
          <a:p>
            <a:r>
              <a:rPr lang="ru-RU" sz="3600" dirty="0"/>
              <a:t>Границы---------------</a:t>
            </a:r>
          </a:p>
          <a:p>
            <a:r>
              <a:rPr lang="ru-RU" sz="3600" dirty="0"/>
              <a:t>Полуанклав-----------</a:t>
            </a:r>
          </a:p>
          <a:p>
            <a:r>
              <a:rPr lang="ru-RU" sz="3600" dirty="0"/>
              <a:t>Крайние точки----------</a:t>
            </a:r>
          </a:p>
          <a:p>
            <a:endParaRPr lang="ru-RU" sz="3600" dirty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_104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068960"/>
            <a:ext cx="4693683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323528" y="1124743"/>
            <a:ext cx="858234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Самая маленькая из 49 областей РФ. В 95 раз меньше, чем Тюменская</a:t>
            </a:r>
          </a:p>
          <a:p>
            <a:r>
              <a:rPr lang="ru-RU" sz="2400" b="1" dirty="0"/>
              <a:t>(самая большая в России), в 4 раза меньше , чем ближайшие Смоленская, Псковская и Новгородская области. </a:t>
            </a:r>
          </a:p>
          <a:p>
            <a:endParaRPr lang="ru-RU" sz="24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5" name="Picture 5" descr="Национальный состав Кавка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933575"/>
            <a:ext cx="8208963" cy="4924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95288" y="692696"/>
            <a:ext cx="828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/>
              <a:t>Субъекты РФ имеющие меньшую площадь, чем Калининградская область:</a:t>
            </a:r>
          </a:p>
          <a:p>
            <a:r>
              <a:rPr lang="ru-RU" sz="2400" b="1" dirty="0"/>
              <a:t> республики Адыгея, Кабардино-Балкария, Северная Осетия, Ингушетия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 rot="7400122">
            <a:off x="4743450" y="5445126"/>
            <a:ext cx="1398587" cy="303212"/>
          </a:xfrm>
          <a:prstGeom prst="rightArrow">
            <a:avLst>
              <a:gd name="adj1" fmla="val 50000"/>
              <a:gd name="adj2" fmla="val 1153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1619250" y="4941888"/>
            <a:ext cx="976313" cy="341312"/>
          </a:xfrm>
          <a:prstGeom prst="rightArrow">
            <a:avLst>
              <a:gd name="adj1" fmla="val 50000"/>
              <a:gd name="adj2" fmla="val 715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 rot="6407116">
            <a:off x="4248943" y="5336382"/>
            <a:ext cx="976313" cy="330200"/>
          </a:xfrm>
          <a:prstGeom prst="rightArrow">
            <a:avLst>
              <a:gd name="adj1" fmla="val 50000"/>
              <a:gd name="adj2" fmla="val 739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20" name="AutoShape 8"/>
          <p:cNvSpPr>
            <a:spLocks noChangeArrowheads="1"/>
          </p:cNvSpPr>
          <p:nvPr/>
        </p:nvSpPr>
        <p:spPr bwMode="auto">
          <a:xfrm rot="3425976">
            <a:off x="3189288" y="5027612"/>
            <a:ext cx="1398588" cy="360363"/>
          </a:xfrm>
          <a:prstGeom prst="rightArrow">
            <a:avLst>
              <a:gd name="adj1" fmla="val 50000"/>
              <a:gd name="adj2" fmla="val 970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  <p:bldP spid="389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95535" y="692697"/>
            <a:ext cx="8462715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Попробуем взглянуть на политическую карту мира и сравнить </a:t>
            </a:r>
          </a:p>
          <a:p>
            <a:r>
              <a:rPr lang="ru-RU" b="1" dirty="0"/>
              <a:t>нашу область с другими государствами.</a:t>
            </a:r>
          </a:p>
          <a:p>
            <a:r>
              <a:rPr lang="ru-RU" dirty="0"/>
              <a:t>На карте найдется 40 стран, меньших по площади</a:t>
            </a:r>
          </a:p>
          <a:p>
            <a:r>
              <a:rPr lang="ru-RU" dirty="0"/>
              <a:t>( 1/5 часть всех государств мира). Среди них есть экономически развитые, </a:t>
            </a:r>
          </a:p>
          <a:p>
            <a:r>
              <a:rPr lang="ru-RU" dirty="0"/>
              <a:t>играющие важную роль в международных экономических отношениях.</a:t>
            </a:r>
          </a:p>
          <a:p>
            <a:r>
              <a:rPr lang="ru-RU" b="1" dirty="0"/>
              <a:t>В Европе:</a:t>
            </a:r>
          </a:p>
          <a:p>
            <a:r>
              <a:rPr lang="ru-RU" dirty="0"/>
              <a:t>Черногория – 14 тыс. километров квадратных</a:t>
            </a:r>
          </a:p>
          <a:p>
            <a:r>
              <a:rPr lang="ru-RU" dirty="0"/>
              <a:t>Люксембург – 2,6 тыс. километров квадратных</a:t>
            </a:r>
          </a:p>
          <a:p>
            <a:r>
              <a:rPr lang="ru-RU" dirty="0"/>
              <a:t> Андорра</a:t>
            </a:r>
          </a:p>
          <a:p>
            <a:r>
              <a:rPr lang="ru-RU" dirty="0"/>
              <a:t>Лихтенштейн</a:t>
            </a:r>
          </a:p>
          <a:p>
            <a:r>
              <a:rPr lang="ru-RU" dirty="0"/>
              <a:t>Мальта</a:t>
            </a:r>
          </a:p>
          <a:p>
            <a:r>
              <a:rPr lang="ru-RU" dirty="0"/>
              <a:t>Монако </a:t>
            </a:r>
          </a:p>
          <a:p>
            <a:r>
              <a:rPr lang="ru-RU" dirty="0"/>
              <a:t>Ватикан – 0,4 километров квадратных</a:t>
            </a:r>
          </a:p>
          <a:p>
            <a:r>
              <a:rPr lang="ru-RU" b="1" dirty="0"/>
              <a:t>В Азии:</a:t>
            </a:r>
          </a:p>
          <a:p>
            <a:r>
              <a:rPr lang="ru-RU" dirty="0"/>
              <a:t>Бахрейн, Бруней, </a:t>
            </a:r>
            <a:r>
              <a:rPr lang="ru-RU" dirty="0" smtClean="0"/>
              <a:t>Катар</a:t>
            </a:r>
            <a:r>
              <a:rPr lang="ru-RU" dirty="0"/>
              <a:t>, Израиль, Ливан, Сингапур</a:t>
            </a:r>
          </a:p>
          <a:p>
            <a:r>
              <a:rPr lang="ru-RU" dirty="0"/>
              <a:t>В Африке: Гамбия, Коморские, Сейшельские острова, Маврикий</a:t>
            </a:r>
          </a:p>
          <a:p>
            <a:r>
              <a:rPr lang="ru-RU" b="1" dirty="0"/>
              <a:t>+ еще 15 островных государств Америки, Австралии, Океании</a:t>
            </a:r>
            <a:r>
              <a:rPr lang="ru-RU" dirty="0"/>
              <a:t>: Барбадос, Гренада, Ямайка.</a:t>
            </a:r>
          </a:p>
          <a:p>
            <a:endParaRPr lang="ru-RU" dirty="0"/>
          </a:p>
          <a:p>
            <a:r>
              <a:rPr lang="ru-RU" sz="2000" b="1" dirty="0" smtClean="0">
                <a:solidFill>
                  <a:srgbClr val="7030A0"/>
                </a:solidFill>
              </a:rPr>
              <a:t>Определим </a:t>
            </a:r>
            <a:r>
              <a:rPr lang="ru-RU" sz="2000" b="1" dirty="0">
                <a:solidFill>
                  <a:srgbClr val="7030A0"/>
                </a:solidFill>
              </a:rPr>
              <a:t>ближайшие зарубежные страны.</a:t>
            </a:r>
          </a:p>
          <a:p>
            <a:r>
              <a:rPr lang="ru-RU" dirty="0"/>
              <a:t>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2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2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2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12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2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126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1126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268413"/>
            <a:ext cx="4038600" cy="55895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b="1" dirty="0"/>
              <a:t>Наша область размещается на побережье </a:t>
            </a:r>
            <a:r>
              <a:rPr lang="ru-RU" sz="2200" b="1" dirty="0">
                <a:solidFill>
                  <a:srgbClr val="3333FF"/>
                </a:solidFill>
              </a:rPr>
              <a:t>Балтийского моря.</a:t>
            </a:r>
          </a:p>
          <a:p>
            <a:pPr>
              <a:lnSpc>
                <a:spcPct val="90000"/>
              </a:lnSpc>
            </a:pPr>
            <a:r>
              <a:rPr lang="ru-RU" sz="2200" b="1" dirty="0"/>
              <a:t>Протяженность ее с севера на юг – </a:t>
            </a:r>
            <a:r>
              <a:rPr lang="ru-RU" sz="2200" b="1" dirty="0">
                <a:solidFill>
                  <a:srgbClr val="FF0000"/>
                </a:solidFill>
              </a:rPr>
              <a:t>108</a:t>
            </a:r>
            <a:r>
              <a:rPr lang="ru-RU" sz="2200" b="1" dirty="0"/>
              <a:t> км, а с запада на восток – </a:t>
            </a:r>
            <a:r>
              <a:rPr lang="ru-RU" sz="2200" b="1" dirty="0">
                <a:solidFill>
                  <a:srgbClr val="FF0000"/>
                </a:solidFill>
              </a:rPr>
              <a:t>205</a:t>
            </a:r>
            <a:r>
              <a:rPr lang="ru-RU" sz="2200" b="1" dirty="0"/>
              <a:t> км.</a:t>
            </a:r>
          </a:p>
          <a:p>
            <a:pPr>
              <a:lnSpc>
                <a:spcPct val="90000"/>
              </a:lnSpc>
            </a:pPr>
            <a:r>
              <a:rPr lang="ru-RU" sz="2200" b="1" dirty="0"/>
              <a:t>На севере и востоке нашим соседом является </a:t>
            </a:r>
            <a:r>
              <a:rPr lang="ru-RU" sz="2200" b="1" dirty="0">
                <a:solidFill>
                  <a:srgbClr val="66FF33"/>
                </a:solidFill>
              </a:rPr>
              <a:t>Литва.</a:t>
            </a:r>
          </a:p>
          <a:p>
            <a:pPr>
              <a:lnSpc>
                <a:spcPct val="90000"/>
              </a:lnSpc>
            </a:pPr>
            <a:r>
              <a:rPr lang="ru-RU" sz="2200" b="1" dirty="0"/>
              <a:t>На юге Калининградская область соседствует с </a:t>
            </a:r>
            <a:r>
              <a:rPr lang="ru-RU" sz="2200" b="1" dirty="0">
                <a:solidFill>
                  <a:srgbClr val="66FF33"/>
                </a:solidFill>
              </a:rPr>
              <a:t>Польшей.</a:t>
            </a:r>
          </a:p>
          <a:p>
            <a:pPr>
              <a:lnSpc>
                <a:spcPct val="90000"/>
              </a:lnSpc>
            </a:pPr>
            <a:endParaRPr lang="ru-RU" sz="2200" b="1" dirty="0">
              <a:solidFill>
                <a:srgbClr val="66FF33"/>
              </a:solidFill>
            </a:endParaRP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188913"/>
          <a:ext cx="4716463" cy="6669087"/>
        </p:xfrm>
        <a:graphic>
          <a:graphicData uri="http://schemas.openxmlformats.org/presentationml/2006/ole">
            <p:oleObj spid="_x0000_s2050" name="Image" r:id="rId3" imgW="5384127" imgH="12698413" progId="">
              <p:embed/>
            </p:oleObj>
          </a:graphicData>
        </a:graphic>
      </p:graphicFrame>
      <p:graphicFrame>
        <p:nvGraphicFramePr>
          <p:cNvPr id="2051" name="Diagram 4"/>
          <p:cNvGraphicFramePr>
            <a:graphicFrameLocks/>
          </p:cNvGraphicFramePr>
          <p:nvPr>
            <p:ph sz="half" idx="4294967295"/>
          </p:nvPr>
        </p:nvGraphicFramePr>
        <p:xfrm>
          <a:off x="0" y="1846263"/>
          <a:ext cx="4037013" cy="4178300"/>
        </p:xfrm>
        <a:graphic>
          <a:graphicData uri="http://schemas.openxmlformats.org/drawingml/2006/compatibility">
            <com:legacyDrawing xmlns:com="http://schemas.openxmlformats.org/drawingml/2006/compatibility" spid="_x0000_s2051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258392" cy="510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844675"/>
            <a:ext cx="13684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564904"/>
            <a:ext cx="12954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212976"/>
            <a:ext cx="1584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65104"/>
            <a:ext cx="14033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884</Words>
  <Application>Microsoft Office PowerPoint</Application>
  <PresentationFormat>Экран (4:3)</PresentationFormat>
  <Paragraphs>128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Поток</vt:lpstr>
      <vt:lpstr>Image</vt:lpstr>
      <vt:lpstr>Слайд 1</vt:lpstr>
      <vt:lpstr>Вот он – край, Где тебе посчастливилось  жить и родиться, -  Самый западный берег Огромной Российской земли. Здесь под грохот прибоя летят перелетные птицы, И на свет маяка Возвращаются в порт корабли. Ты узнай этот край –  Здесь, с лихой непогодою споря, Цепко держатся дюны  За корни балтийской сосны, Здесь прозрачное солнце Встает как янтарик из моря И ледник нам на память  Оставил свои валуны. Ты люби этот край –  Здесь живут настоящие люди, Что умеют трудиться,  И землю, и море любя. Ты храни этот край –  Пусть цветущим и мирным он будет, Навсегда пусть останется Домом родным для тебя.           Н. Зверева.</vt:lpstr>
      <vt:lpstr>        Калининградская область                (образована в 1946 году)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Наша область является анклавом (полуанклавом) по отношению к соседним странам. И эксклавом – по отношению к российским регионам. Таким образом, Калининградская область – это российский эксклав на Балтике. </vt:lpstr>
      <vt:lpstr>Слайд 13</vt:lpstr>
      <vt:lpstr>Слайд 14</vt:lpstr>
      <vt:lpstr>Слайд 15</vt:lpstr>
      <vt:lpstr>Слайд 16</vt:lpstr>
      <vt:lpstr>Подведем итог:  Найдите положительные и отрицательные черты экономико-географического положения области.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22</cp:revision>
  <dcterms:created xsi:type="dcterms:W3CDTF">2012-01-24T18:13:00Z</dcterms:created>
  <dcterms:modified xsi:type="dcterms:W3CDTF">2012-01-25T16:56:19Z</dcterms:modified>
</cp:coreProperties>
</file>