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7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C616-AE5B-48F7-952D-D26F0FB2AD03}" type="datetimeFigureOut">
              <a:rPr lang="ru-RU" smtClean="0"/>
              <a:pPr/>
              <a:t>22.07.2012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6983-1E4D-4B36-A6E1-34E847839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C616-AE5B-48F7-952D-D26F0FB2AD03}" type="datetimeFigureOut">
              <a:rPr lang="ru-RU" smtClean="0"/>
              <a:pPr/>
              <a:t>22.07.2012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6983-1E4D-4B36-A6E1-34E847839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C616-AE5B-48F7-952D-D26F0FB2AD03}" type="datetimeFigureOut">
              <a:rPr lang="ru-RU" smtClean="0"/>
              <a:pPr/>
              <a:t>22.07.2012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6983-1E4D-4B36-A6E1-34E847839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C616-AE5B-48F7-952D-D26F0FB2AD03}" type="datetimeFigureOut">
              <a:rPr lang="ru-RU" smtClean="0"/>
              <a:pPr/>
              <a:t>22.07.2012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6983-1E4D-4B36-A6E1-34E847839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C616-AE5B-48F7-952D-D26F0FB2AD03}" type="datetimeFigureOut">
              <a:rPr lang="ru-RU" smtClean="0"/>
              <a:pPr/>
              <a:t>22.07.2012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6983-1E4D-4B36-A6E1-34E847839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C616-AE5B-48F7-952D-D26F0FB2AD03}" type="datetimeFigureOut">
              <a:rPr lang="ru-RU" smtClean="0"/>
              <a:pPr/>
              <a:t>22.07.2012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6983-1E4D-4B36-A6E1-34E847839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C616-AE5B-48F7-952D-D26F0FB2AD03}" type="datetimeFigureOut">
              <a:rPr lang="ru-RU" smtClean="0"/>
              <a:pPr/>
              <a:t>22.07.2012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6983-1E4D-4B36-A6E1-34E847839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C616-AE5B-48F7-952D-D26F0FB2AD03}" type="datetimeFigureOut">
              <a:rPr lang="ru-RU" smtClean="0"/>
              <a:pPr/>
              <a:t>22.07.2012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6983-1E4D-4B36-A6E1-34E847839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C616-AE5B-48F7-952D-D26F0FB2AD03}" type="datetimeFigureOut">
              <a:rPr lang="ru-RU" smtClean="0"/>
              <a:pPr/>
              <a:t>22.07.2012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6983-1E4D-4B36-A6E1-34E847839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C616-AE5B-48F7-952D-D26F0FB2AD03}" type="datetimeFigureOut">
              <a:rPr lang="ru-RU" smtClean="0"/>
              <a:pPr/>
              <a:t>22.07.2012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6983-1E4D-4B36-A6E1-34E847839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C616-AE5B-48F7-952D-D26F0FB2AD03}" type="datetimeFigureOut">
              <a:rPr lang="ru-RU" smtClean="0"/>
              <a:pPr/>
              <a:t>22.07.2012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6983-1E4D-4B36-A6E1-34E847839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C616-AE5B-48F7-952D-D26F0FB2AD03}" type="datetimeFigureOut">
              <a:rPr lang="ru-RU" smtClean="0"/>
              <a:pPr/>
              <a:t>22.07.2012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F6983-1E4D-4B36-A6E1-34E847839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Урок.</a:t>
            </a:r>
            <a:r>
              <a:rPr lang="ru-RU" sz="3100" dirty="0" smtClean="0"/>
              <a:t> </a:t>
            </a:r>
            <a:r>
              <a:rPr lang="ru-RU" sz="3100" b="1" dirty="0" smtClean="0"/>
              <a:t>Состав внутренних вод. Реки их зависимость от рельефа.(2ч.)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(урок-экскурсия с исследовательской работой, практическая работа в классе)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 </a:t>
            </a:r>
            <a:r>
              <a:rPr lang="ru-RU" b="1" dirty="0"/>
              <a:t>учебнику География России : Природа .Население  8 класс </a:t>
            </a:r>
            <a:endParaRPr lang="ru-RU" dirty="0"/>
          </a:p>
          <a:p>
            <a:r>
              <a:rPr lang="ru-RU" b="1" dirty="0"/>
              <a:t> В.Б. Пятунина, Е.А. </a:t>
            </a:r>
            <a:r>
              <a:rPr lang="ru-RU" b="1" dirty="0" err="1"/>
              <a:t>Таможняя</a:t>
            </a:r>
            <a:r>
              <a:rPr lang="ru-RU" b="1" dirty="0"/>
              <a:t>; под общей редакцией В.П.Дронова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Равнинная река</a:t>
            </a:r>
            <a:endParaRPr lang="ru-RU" dirty="0"/>
          </a:p>
        </p:txBody>
      </p:sp>
      <p:pic>
        <p:nvPicPr>
          <p:cNvPr id="28674" name="Picture 2" descr="D:\Мои документы\Мои рисунки\19.09.2011\DSC02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Какие формы рельефа вы видели сегодня? </a:t>
            </a:r>
          </a:p>
          <a:p>
            <a:pPr lvl="0"/>
            <a:r>
              <a:rPr lang="ru-RU" dirty="0"/>
              <a:t>Влияет ли рельеф на скорость течения рек?</a:t>
            </a:r>
          </a:p>
          <a:p>
            <a:r>
              <a:rPr lang="ru-RU" dirty="0"/>
              <a:t>Вывод : Выявить черты сходства и различия в характеристиках   в 3-х точках.</a:t>
            </a:r>
          </a:p>
          <a:p>
            <a:r>
              <a:rPr lang="ru-RU" b="1" dirty="0"/>
              <a:t>Прием  «6 вопросов»</a:t>
            </a:r>
            <a:endParaRPr lang="ru-RU" dirty="0"/>
          </a:p>
          <a:p>
            <a:pPr lvl="0"/>
            <a:r>
              <a:rPr lang="ru-RU" dirty="0"/>
              <a:t>Кто? Что?</a:t>
            </a:r>
          </a:p>
          <a:p>
            <a:pPr lvl="0"/>
            <a:r>
              <a:rPr lang="ru-RU" dirty="0"/>
              <a:t>Что делает?</a:t>
            </a:r>
          </a:p>
          <a:p>
            <a:pPr lvl="0"/>
            <a:r>
              <a:rPr lang="ru-RU" dirty="0"/>
              <a:t>Где ?Когда? Как? Почему?</a:t>
            </a:r>
          </a:p>
          <a:p>
            <a:r>
              <a:rPr lang="ru-RU" dirty="0"/>
              <a:t> Выводы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ПРАКТИЧЕСКАЯ РАБОТА.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Из </a:t>
            </a:r>
            <a:r>
              <a:rPr lang="ru-RU" dirty="0"/>
              <a:t>134 крупнейших рек мира 6 полностью протекает по территории России (</a:t>
            </a:r>
            <a:r>
              <a:rPr lang="ru-RU" dirty="0" err="1"/>
              <a:t>Лена,Енисей</a:t>
            </a:r>
            <a:r>
              <a:rPr lang="ru-RU" dirty="0"/>
              <a:t>, </a:t>
            </a:r>
            <a:r>
              <a:rPr lang="ru-RU" dirty="0" err="1"/>
              <a:t>Обь,Волга,Оленек</a:t>
            </a:r>
            <a:r>
              <a:rPr lang="ru-RU" dirty="0"/>
              <a:t> ,Колыма),а Амур и Урал на значительном протяжении своего течения.</a:t>
            </a:r>
          </a:p>
          <a:p>
            <a:r>
              <a:rPr lang="ru-RU" dirty="0"/>
              <a:t>Реки Лена, Енисей, Обь, Амур относятся к величайшим рекам мира, а Волга –самая длинная река Европы.  </a:t>
            </a:r>
          </a:p>
          <a:p>
            <a:r>
              <a:rPr lang="ru-RU" dirty="0"/>
              <a:t>Важнейшей характеристикой реки является ее годовой сток. </a:t>
            </a:r>
            <a:r>
              <a:rPr lang="ru-RU" i="1" dirty="0"/>
              <a:t>Годовой сток-</a:t>
            </a:r>
            <a:r>
              <a:rPr lang="ru-RU" dirty="0"/>
              <a:t> объем воды ,протекающий через поперечное сечение водного потока в районе устья за год.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642910" y="285726"/>
          <a:ext cx="7586690" cy="353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3345"/>
                <a:gridCol w="3793345"/>
              </a:tblGrid>
              <a:tr h="589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Название реки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Годовой сток (км ²)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Енисей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Лена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488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Обь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Амур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Волга 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7158" y="3929066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Задание1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 Используя карты атласа ,приведите примеры рек ,относящихся к различным океанским бассейнам.  С. 117 учебника.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Падение –это превышение истока над устьем  в метрах. Рис.91 учебника.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(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2),где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1- -абсолютная высота истока,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2- абсолютная высота устья.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Отношение падения реки (в сантиметрах) к ее длине (в километрах) называют уклоном реки.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По уклону и падению реки  определяют скорость течения ,характер долины и вид эрозионной работы реки.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Выполнение практической работы</a:t>
            </a:r>
            <a:r>
              <a:rPr lang="ru-RU" dirty="0" smtClean="0"/>
              <a:t> :  </a:t>
            </a:r>
            <a:r>
              <a:rPr lang="ru-RU" b="1" dirty="0" smtClean="0"/>
              <a:t>Падение и уклон реки.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 </a:t>
            </a:r>
            <a:endParaRPr lang="ru-RU" dirty="0"/>
          </a:p>
          <a:p>
            <a:r>
              <a:rPr lang="ru-RU" b="1" dirty="0"/>
              <a:t>Задание2</a:t>
            </a:r>
            <a:r>
              <a:rPr lang="ru-RU" dirty="0"/>
              <a:t>.Определить падение Лены </a:t>
            </a:r>
          </a:p>
          <a:p>
            <a:r>
              <a:rPr lang="ru-RU" b="1" dirty="0"/>
              <a:t>Задание3.</a:t>
            </a:r>
            <a:r>
              <a:rPr lang="ru-RU" dirty="0"/>
              <a:t> Определить падение Ангары. Высота истока </a:t>
            </a:r>
            <a:r>
              <a:rPr lang="ru-RU" dirty="0" err="1"/>
              <a:t>Ангары-это</a:t>
            </a:r>
            <a:r>
              <a:rPr lang="ru-RU" dirty="0"/>
              <a:t> уровень поверхности воды в озере Байкал -456м .Высота устья –места впадения реки Ангара в Енисей -76м.</a:t>
            </a:r>
          </a:p>
          <a:p>
            <a:r>
              <a:rPr lang="en-US" dirty="0"/>
              <a:t>H</a:t>
            </a:r>
            <a:r>
              <a:rPr lang="ru-RU" dirty="0"/>
              <a:t>1-456м, </a:t>
            </a:r>
            <a:r>
              <a:rPr lang="en-US" dirty="0"/>
              <a:t>H</a:t>
            </a:r>
            <a:r>
              <a:rPr lang="ru-RU" dirty="0"/>
              <a:t>2-76м. Падение Ангары-380м .</a:t>
            </a:r>
          </a:p>
          <a:p>
            <a:r>
              <a:rPr lang="ru-RU" b="1" dirty="0"/>
              <a:t>Задание4</a:t>
            </a:r>
            <a:r>
              <a:rPr lang="ru-RU" dirty="0"/>
              <a:t> Определить уклон  </a:t>
            </a:r>
            <a:r>
              <a:rPr lang="ru-RU" dirty="0" err="1"/>
              <a:t>Ангары.Для</a:t>
            </a:r>
            <a:r>
              <a:rPr lang="ru-RU" dirty="0"/>
              <a:t> определения уклона реки надо падение реки разделить на длину реки .</a:t>
            </a:r>
          </a:p>
          <a:p>
            <a:r>
              <a:rPr lang="ru-RU" dirty="0"/>
              <a:t>Уклон Ангары 38000см : 1826км≈21см\км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357167"/>
            <a:ext cx="7872442" cy="300039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Уклон горных рек –более 1м\км. Уклон Терека 5м на 1км. От величины падения и уклона зависит  </a:t>
            </a:r>
            <a:r>
              <a:rPr lang="ru-RU" dirty="0" err="1"/>
              <a:t>зависит</a:t>
            </a:r>
            <a:r>
              <a:rPr lang="ru-RU" dirty="0"/>
              <a:t> характер использования реки человеком (возможности судоходства, особенности рекреации, строительства ГЭС и др.).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2" y="3571876"/>
          <a:ext cx="8429680" cy="2319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36"/>
                <a:gridCol w="1685936"/>
                <a:gridCol w="1685936"/>
                <a:gridCol w="1685936"/>
                <a:gridCol w="1685936"/>
              </a:tblGrid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Длина реки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Высота  истока над уровнем моря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Высота устья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над уровнем моря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Падение реки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Уклон реки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spc="3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spc="3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spc="3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spc="3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spc="35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spc="3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spc="3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spc="3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spc="35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spc="35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500034" y="428604"/>
            <a:ext cx="8143932" cy="5697559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Задание 5. </a:t>
            </a:r>
            <a:r>
              <a:rPr lang="ru-RU" dirty="0"/>
              <a:t>В верхнем течении реки преобладает эрозия ,в нижнем аккумуляция 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Какую </a:t>
            </a:r>
            <a:r>
              <a:rPr lang="ru-RU" dirty="0"/>
              <a:t>работу реки осуществляет в среднем течении.</a:t>
            </a:r>
          </a:p>
          <a:p>
            <a:r>
              <a:rPr lang="ru-RU" b="1" dirty="0" smtClean="0"/>
              <a:t>Рефлексия</a:t>
            </a:r>
            <a:r>
              <a:rPr lang="ru-RU" b="1" dirty="0"/>
              <a:t>1.</a:t>
            </a:r>
            <a:r>
              <a:rPr lang="ru-RU" dirty="0"/>
              <a:t> Выберите верный ответ. </a:t>
            </a:r>
            <a:endParaRPr lang="ru-RU" dirty="0" smtClean="0"/>
          </a:p>
          <a:p>
            <a:r>
              <a:rPr lang="ru-RU" b="1" dirty="0" smtClean="0"/>
              <a:t>1.</a:t>
            </a:r>
            <a:r>
              <a:rPr lang="ru-RU" dirty="0" smtClean="0"/>
              <a:t>Превышение </a:t>
            </a:r>
            <a:r>
              <a:rPr lang="ru-RU" dirty="0"/>
              <a:t>истока над устьем — это:</a:t>
            </a:r>
            <a:br>
              <a:rPr lang="ru-RU" dirty="0"/>
            </a:br>
            <a:r>
              <a:rPr lang="ru-RU" dirty="0"/>
              <a:t>      а) падение реки;</a:t>
            </a:r>
            <a:br>
              <a:rPr lang="ru-RU" dirty="0"/>
            </a:br>
            <a:r>
              <a:rPr lang="ru-RU" dirty="0"/>
              <a:t>      б) уклон реки;</a:t>
            </a:r>
            <a:br>
              <a:rPr lang="ru-RU" dirty="0"/>
            </a:br>
            <a:r>
              <a:rPr lang="ru-RU" dirty="0"/>
              <a:t>      в) расход воды.</a:t>
            </a:r>
          </a:p>
          <a:p>
            <a:r>
              <a:rPr lang="ru-RU" dirty="0"/>
              <a:t> </a:t>
            </a:r>
            <a:r>
              <a:rPr lang="ru-RU" b="1" dirty="0"/>
              <a:t>2.</a:t>
            </a:r>
            <a:r>
              <a:rPr lang="ru-RU" dirty="0"/>
              <a:t> Объем воды, который протекает в русле реки за год, называется:</a:t>
            </a:r>
            <a:br>
              <a:rPr lang="ru-RU" dirty="0"/>
            </a:br>
            <a:r>
              <a:rPr lang="ru-RU" dirty="0"/>
              <a:t>      а) половодьем;</a:t>
            </a:r>
            <a:br>
              <a:rPr lang="ru-RU" dirty="0"/>
            </a:br>
            <a:r>
              <a:rPr lang="ru-RU" dirty="0"/>
              <a:t>      б) годовым стоком;</a:t>
            </a:r>
            <a:br>
              <a:rPr lang="ru-RU" dirty="0"/>
            </a:br>
            <a:r>
              <a:rPr lang="ru-RU" dirty="0"/>
              <a:t>      в) уклоном реки.</a:t>
            </a:r>
            <a:br>
              <a:rPr lang="ru-RU" dirty="0"/>
            </a:br>
            <a:r>
              <a:rPr lang="ru-RU" dirty="0"/>
              <a:t> </a:t>
            </a:r>
            <a:r>
              <a:rPr lang="ru-RU" b="1" dirty="0"/>
              <a:t>3.</a:t>
            </a:r>
            <a:r>
              <a:rPr lang="ru-RU" dirty="0"/>
              <a:t> Большинство рек России относится к бассейну:</a:t>
            </a:r>
            <a:br>
              <a:rPr lang="ru-RU" dirty="0"/>
            </a:br>
            <a:r>
              <a:rPr lang="ru-RU" dirty="0"/>
              <a:t>      а) Северного Ледовитого океана;</a:t>
            </a:r>
            <a:br>
              <a:rPr lang="ru-RU" dirty="0"/>
            </a:br>
            <a:r>
              <a:rPr lang="ru-RU" dirty="0"/>
              <a:t>      б) Тихого океана;</a:t>
            </a:r>
            <a:br>
              <a:rPr lang="ru-RU" dirty="0"/>
            </a:br>
            <a:r>
              <a:rPr lang="ru-RU" dirty="0"/>
              <a:t>      в) Атлантического океана.</a:t>
            </a:r>
          </a:p>
          <a:p>
            <a:r>
              <a:rPr lang="ru-RU" b="1" dirty="0"/>
              <a:t>4</a:t>
            </a:r>
            <a:r>
              <a:rPr lang="ru-RU" dirty="0"/>
              <a:t>.Эстуарий-это…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</a:t>
            </a:r>
            <a:r>
              <a:rPr lang="en-US" b="1" dirty="0"/>
              <a:t>.</a:t>
            </a:r>
            <a:r>
              <a:rPr lang="ru-RU" b="1" dirty="0"/>
              <a:t> Домашнее задание: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Прием «</a:t>
            </a:r>
            <a:r>
              <a:rPr lang="ru-RU" dirty="0" err="1"/>
              <a:t>Синквейн</a:t>
            </a:r>
            <a:r>
              <a:rPr lang="ru-RU" dirty="0"/>
              <a:t>»</a:t>
            </a:r>
          </a:p>
          <a:p>
            <a:r>
              <a:rPr lang="ru-RU" dirty="0"/>
              <a:t>  Творческое задание: какие реки России почитают как природные святыни? Подготовьте о них материал.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214290"/>
            <a:ext cx="7658128" cy="591187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Цель:  </a:t>
            </a:r>
            <a:endParaRPr lang="ru-RU" dirty="0"/>
          </a:p>
          <a:p>
            <a:pPr lvl="0"/>
            <a:r>
              <a:rPr lang="ru-RU" dirty="0"/>
              <a:t> Получить представление о  реках России - их величине,  значении, особенностях, распределении по территории страны.</a:t>
            </a:r>
          </a:p>
          <a:p>
            <a:pPr lvl="0"/>
            <a:r>
              <a:rPr lang="ru-RU" dirty="0"/>
              <a:t>Влияние рельефа местности на характер течения реки .</a:t>
            </a:r>
          </a:p>
          <a:p>
            <a:pPr lvl="0"/>
            <a:r>
              <a:rPr lang="ru-RU" dirty="0"/>
              <a:t>Сформировать понятия «падение и уклон реки».</a:t>
            </a:r>
          </a:p>
          <a:p>
            <a:r>
              <a:rPr lang="ru-RU" b="1" dirty="0"/>
              <a:t>Задачи:</a:t>
            </a:r>
            <a:endParaRPr lang="ru-RU" dirty="0"/>
          </a:p>
          <a:p>
            <a:pPr lvl="0"/>
            <a:r>
              <a:rPr lang="ru-RU" dirty="0"/>
              <a:t>Продолжить формирование умения работать с различными источниками географической информации.</a:t>
            </a:r>
          </a:p>
          <a:p>
            <a:pPr lvl="0"/>
            <a:r>
              <a:rPr lang="ru-RU" dirty="0"/>
              <a:t>Показать практическую значимость изучения географических  объектов, явлений, причинно-следственных связей, закономерностей;</a:t>
            </a:r>
          </a:p>
          <a:p>
            <a:r>
              <a:rPr lang="ru-RU" dirty="0"/>
              <a:t> </a:t>
            </a:r>
            <a:r>
              <a:rPr lang="ru-RU" dirty="0" smtClean="0"/>
              <a:t>Развивать </a:t>
            </a:r>
            <a:r>
              <a:rPr lang="ru-RU" dirty="0"/>
              <a:t>картографическую грамотность школьников;</a:t>
            </a:r>
          </a:p>
          <a:p>
            <a:r>
              <a:rPr lang="ru-RU" dirty="0"/>
              <a:t> </a:t>
            </a:r>
            <a:r>
              <a:rPr lang="ru-RU" dirty="0" smtClean="0"/>
              <a:t>Развитие </a:t>
            </a:r>
            <a:r>
              <a:rPr lang="ru-RU" dirty="0"/>
              <a:t>географического мышления школьников;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Форма</a:t>
            </a:r>
            <a:r>
              <a:rPr lang="ru-RU" dirty="0"/>
              <a:t>: урок-экскурсия с исследовательской работой.</a:t>
            </a:r>
          </a:p>
          <a:p>
            <a:r>
              <a:rPr lang="ru-RU" b="1" dirty="0"/>
              <a:t>Практикум.</a:t>
            </a:r>
            <a:r>
              <a:rPr lang="ru-RU" dirty="0"/>
              <a:t>  Определение падения и уклона одной из российских рек (по выбору).</a:t>
            </a:r>
          </a:p>
          <a:p>
            <a:r>
              <a:rPr lang="ru-RU" b="1" dirty="0"/>
              <a:t>Оборудование: </a:t>
            </a:r>
            <a:r>
              <a:rPr lang="ru-RU" dirty="0"/>
              <a:t>физическая карта Рос­сии; учебник География России : Природа .Население  8 класс  В.Б. Пятунина, Е.А. </a:t>
            </a:r>
            <a:r>
              <a:rPr lang="ru-RU" dirty="0" err="1"/>
              <a:t>Таможняя</a:t>
            </a:r>
            <a:r>
              <a:rPr lang="ru-RU" dirty="0"/>
              <a:t>;    карточ­ки-задания, </a:t>
            </a:r>
            <a:r>
              <a:rPr lang="en-US" dirty="0"/>
              <a:t>GPS</a:t>
            </a:r>
            <a:r>
              <a:rPr lang="ru-RU" dirty="0"/>
              <a:t>-система определения координат , рулетка, шест, планшет, линейка, термометр.</a:t>
            </a:r>
            <a:r>
              <a:rPr lang="ru-RU" b="1" dirty="0"/>
              <a:t> </a:t>
            </a:r>
            <a:endParaRPr lang="ru-RU" dirty="0"/>
          </a:p>
          <a:p>
            <a:r>
              <a:rPr lang="ru-RU" b="1" dirty="0"/>
              <a:t>Основные понятия:</a:t>
            </a:r>
            <a:r>
              <a:rPr lang="ru-RU" dirty="0"/>
              <a:t> речная система, бассейн реки, питание реки, режим реки, падение и уклон реки.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Актуализация знаний.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Какие </a:t>
            </a:r>
            <a:r>
              <a:rPr lang="ru-RU" dirty="0">
                <a:solidFill>
                  <a:srgbClr val="002060"/>
                </a:solidFill>
              </a:rPr>
              <a:t>виды внутренних вод мы изучали на уроках географии в 6,7 классах?</a:t>
            </a:r>
          </a:p>
          <a:p>
            <a:r>
              <a:rPr lang="ru-RU" dirty="0">
                <a:solidFill>
                  <a:srgbClr val="002060"/>
                </a:solidFill>
              </a:rPr>
              <a:t>Вода- чудесный дар природы. Человеку нужна чистая пресная вода, которая составляет 2% гидросферы.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Россия </a:t>
            </a:r>
            <a:r>
              <a:rPr lang="ru-RU" dirty="0">
                <a:solidFill>
                  <a:srgbClr val="002060"/>
                </a:solidFill>
              </a:rPr>
              <a:t>–страна величайших речных систем . </a:t>
            </a:r>
          </a:p>
          <a:p>
            <a:r>
              <a:rPr lang="ru-RU" dirty="0">
                <a:solidFill>
                  <a:srgbClr val="002060"/>
                </a:solidFill>
              </a:rPr>
              <a:t>Внутренние  воды зависят от многих компонентов природы, являясь частью природного комплекса  и сами оказывают огромное влияние на почвы, растительность ,рельеф ,климат ,жизнь и деятельность человека.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Но </a:t>
            </a:r>
            <a:r>
              <a:rPr lang="ru-RU" dirty="0">
                <a:solidFill>
                  <a:srgbClr val="002060"/>
                </a:solidFill>
              </a:rPr>
              <a:t>главным компонентом </a:t>
            </a:r>
            <a:r>
              <a:rPr lang="ru-RU" dirty="0" smtClean="0">
                <a:solidFill>
                  <a:srgbClr val="002060"/>
                </a:solidFill>
              </a:rPr>
              <a:t>,влияющим </a:t>
            </a:r>
            <a:r>
              <a:rPr lang="ru-RU" dirty="0">
                <a:solidFill>
                  <a:srgbClr val="002060"/>
                </a:solidFill>
              </a:rPr>
              <a:t>на воды является </a:t>
            </a:r>
            <a:r>
              <a:rPr lang="ru-RU" b="1" dirty="0">
                <a:solidFill>
                  <a:srgbClr val="002060"/>
                </a:solidFill>
              </a:rPr>
              <a:t>климат и рельеф.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Проведение экскурсии: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А</a:t>
            </a:r>
            <a:r>
              <a:rPr lang="ru-RU" b="1" i="1" dirty="0"/>
              <a:t>. Задачи </a:t>
            </a:r>
            <a:r>
              <a:rPr lang="ru-RU" b="1" i="1" dirty="0" smtClean="0"/>
              <a:t>экскурсии:</a:t>
            </a:r>
            <a:endParaRPr lang="ru-RU" dirty="0"/>
          </a:p>
          <a:p>
            <a:pPr lvl="0"/>
            <a:r>
              <a:rPr lang="ru-RU" dirty="0"/>
              <a:t>Закрепить на местном материале понятие и представление о реках , характере течения, значении, хозяйственном использовании, как   осуществляется   их</a:t>
            </a:r>
            <a:br>
              <a:rPr lang="ru-RU" dirty="0"/>
            </a:br>
            <a:r>
              <a:rPr lang="ru-RU" dirty="0"/>
              <a:t>охрана.</a:t>
            </a:r>
          </a:p>
          <a:p>
            <a:pPr lvl="0"/>
            <a:r>
              <a:rPr lang="ru-RU" dirty="0"/>
              <a:t>Познакомить учащихся с приемами изучения физической, гидрологической характеристики воды.</a:t>
            </a:r>
          </a:p>
          <a:p>
            <a:r>
              <a:rPr lang="ru-RU" dirty="0"/>
              <a:t>Заполнить карточку задание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Б. Проведение экскурсии.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*</a:t>
            </a:r>
            <a:r>
              <a:rPr lang="ru-RU" dirty="0"/>
              <a:t>	Используя необходимые измерительные приборы: </a:t>
            </a:r>
            <a:r>
              <a:rPr lang="en-US" dirty="0"/>
              <a:t>GPS</a:t>
            </a:r>
            <a:r>
              <a:rPr lang="ru-RU" dirty="0"/>
              <a:t> навигатор, термометр</a:t>
            </a:r>
            <a:r>
              <a:rPr lang="ru-RU" dirty="0" smtClean="0"/>
              <a:t>,  </a:t>
            </a:r>
            <a:r>
              <a:rPr lang="ru-RU" dirty="0"/>
              <a:t>рулетка, шест.</a:t>
            </a:r>
          </a:p>
          <a:p>
            <a:pPr>
              <a:buNone/>
            </a:pPr>
            <a:r>
              <a:rPr lang="ru-RU" dirty="0"/>
              <a:t>        *	В разных точках земной поверхности по длине реки фиксируются физическая, гидрологическая  характеристика  воды. Данные   записываются в тетрадь.</a:t>
            </a:r>
          </a:p>
          <a:p>
            <a:r>
              <a:rPr lang="ru-RU" b="1" dirty="0"/>
              <a:t>•   Самостоятельная работа в группах. </a:t>
            </a:r>
            <a:r>
              <a:rPr lang="ru-RU" b="1" i="1" dirty="0"/>
              <a:t>Учебная деятельность учащихся:</a:t>
            </a:r>
            <a:endParaRPr lang="ru-RU" dirty="0"/>
          </a:p>
          <a:p>
            <a:r>
              <a:rPr lang="ru-RU" dirty="0"/>
              <a:t>1.Овладевают   приемами   наблюдений   за   объектами   и явлениями   природы,    составляют    план   наблюдений, который записывают в тетради.</a:t>
            </a:r>
          </a:p>
          <a:p>
            <a:r>
              <a:rPr lang="ru-RU" dirty="0"/>
              <a:t>2.Выполняют практические работы на местности: В разных точках   по длине реки фиксируются физическая, гидрологическая  характеристика  воды. Данные   записываются в тетрадь.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Карточка-задание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Географическое </a:t>
            </a:r>
            <a:r>
              <a:rPr lang="ru-RU" dirty="0"/>
              <a:t>положение. </a:t>
            </a:r>
            <a:r>
              <a:rPr lang="en-US" dirty="0"/>
              <a:t>GPS</a:t>
            </a:r>
            <a:r>
              <a:rPr lang="ru-RU" dirty="0"/>
              <a:t>- навигатор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Определение ширины реки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Определение  глубины реки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Скорость течения реки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Температура воды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Запах воды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Цвет воды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Флора и фауна поймы реки </a:t>
            </a:r>
          </a:p>
          <a:p>
            <a:r>
              <a:rPr lang="en-US" b="1" dirty="0"/>
              <a:t>III</a:t>
            </a:r>
            <a:r>
              <a:rPr lang="ru-RU" b="1" dirty="0"/>
              <a:t>.Подведение итога  экскурсии. Предварительное подведение итогов работы в группе.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Горные реки</a:t>
            </a:r>
            <a:endParaRPr lang="ru-RU" dirty="0"/>
          </a:p>
        </p:txBody>
      </p:sp>
      <p:pic>
        <p:nvPicPr>
          <p:cNvPr id="4" name="Picture 9" descr="archa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6446" y="1643050"/>
            <a:ext cx="28575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77-10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857364"/>
            <a:ext cx="5256213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Защита работы группы.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78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R="3175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Группа 1 Исследование в верховьях реки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Группа 2 Исследование в  среднем течении реки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Группа 3 Исследование в  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 нижнем течении реки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Times New Roman"/>
                        <a:buAutoNum type="arabicPeriod"/>
                        <a:tabLst>
                          <a:tab pos="229870" algn="l"/>
                        </a:tabLs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Географическое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положение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ирин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реки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лубин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реки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Times New Roman"/>
                        <a:buAutoNum type="arabicPeriod"/>
                        <a:tabLst>
                          <a:tab pos="229870" algn="l"/>
                        </a:tabLs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Скорость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течения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реки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Times New Roman"/>
                        <a:buAutoNum type="arabicPeriod"/>
                        <a:tabLst>
                          <a:tab pos="229870" algn="l"/>
                        </a:tabLs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Температура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Times New Roman"/>
                        <a:buAutoNum type="arabicPeriod"/>
                        <a:tabLst>
                          <a:tab pos="229870" algn="l"/>
                        </a:tabLs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Запах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Times New Roman"/>
                        <a:buAutoNum type="arabicPeriod"/>
                        <a:tabLst>
                          <a:tab pos="229870" algn="l"/>
                        </a:tabLs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Цвет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Times New Roman"/>
                        <a:buAutoNum type="arabicPeriod"/>
                        <a:tabLst>
                          <a:tab pos="22987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Флора и фауна поймы реки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Географическое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положение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Ш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ирин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реки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лубин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реки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Скорость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течения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реки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Температура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Запах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Цвет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Флора и фауна поймы реки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Географическое положение.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Ширина реки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Глубина реки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Скорость течения реки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Запах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Цвет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2987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Флора и фауна поймы реки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863</Words>
  <Application>Microsoft Office PowerPoint</Application>
  <PresentationFormat>Экран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Урок. Состав внутренних вод. Реки их зависимость от рельефа.(2ч.) (урок-экскурсия с исследовательской работой, практическая работа в классе) </vt:lpstr>
      <vt:lpstr>Слайд 2</vt:lpstr>
      <vt:lpstr>Слайд 3</vt:lpstr>
      <vt:lpstr>Актуализация знаний. </vt:lpstr>
      <vt:lpstr>Проведение экскурсии:  </vt:lpstr>
      <vt:lpstr>Б. Проведение экскурсии.  </vt:lpstr>
      <vt:lpstr>Карточка-задание </vt:lpstr>
      <vt:lpstr>Горные реки</vt:lpstr>
      <vt:lpstr>Защита работы группы. </vt:lpstr>
      <vt:lpstr>Равнинная река</vt:lpstr>
      <vt:lpstr>Слайд 11</vt:lpstr>
      <vt:lpstr>ПРАКТИЧЕСКАЯ РАБОТА.  </vt:lpstr>
      <vt:lpstr>Слайд 13</vt:lpstr>
      <vt:lpstr>Выполнение практической работы :  Падение и уклон реки.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-экскурсия</dc:title>
  <dc:creator>Admin</dc:creator>
  <cp:lastModifiedBy>Tata</cp:lastModifiedBy>
  <cp:revision>5</cp:revision>
  <dcterms:created xsi:type="dcterms:W3CDTF">2012-01-14T12:27:48Z</dcterms:created>
  <dcterms:modified xsi:type="dcterms:W3CDTF">2012-07-22T18:06:53Z</dcterms:modified>
</cp:coreProperties>
</file>