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310" r:id="rId3"/>
    <p:sldId id="259" r:id="rId4"/>
    <p:sldId id="260" r:id="rId5"/>
    <p:sldId id="283" r:id="rId6"/>
    <p:sldId id="262" r:id="rId7"/>
    <p:sldId id="263" r:id="rId8"/>
    <p:sldId id="265" r:id="rId9"/>
    <p:sldId id="285" r:id="rId10"/>
    <p:sldId id="292" r:id="rId11"/>
    <p:sldId id="264" r:id="rId12"/>
    <p:sldId id="279" r:id="rId13"/>
    <p:sldId id="280" r:id="rId14"/>
    <p:sldId id="281" r:id="rId15"/>
    <p:sldId id="298" r:id="rId16"/>
    <p:sldId id="294" r:id="rId17"/>
    <p:sldId id="296" r:id="rId18"/>
    <p:sldId id="299" r:id="rId19"/>
    <p:sldId id="293" r:id="rId20"/>
    <p:sldId id="301" r:id="rId21"/>
    <p:sldId id="302" r:id="rId22"/>
    <p:sldId id="300" r:id="rId23"/>
    <p:sldId id="304" r:id="rId24"/>
    <p:sldId id="311" r:id="rId25"/>
    <p:sldId id="269" r:id="rId26"/>
    <p:sldId id="306" r:id="rId27"/>
    <p:sldId id="305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308" r:id="rId36"/>
    <p:sldId id="307" r:id="rId37"/>
    <p:sldId id="278" r:id="rId38"/>
    <p:sldId id="277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0859C-EFB6-4012-BCA5-35CBEA7AF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AEF95-1BDF-483D-B999-2225BFC53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C04B4-F745-4212-B051-2442CB40C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B457A-AB54-47DC-A16B-768441483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B501A-EE07-40C6-8D0A-29FBA26E9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9A341-89C2-44DA-B9C3-5E36A0807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B0400-E3B7-4C19-BA84-D1AABE919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E029-7A68-4CF5-ACEB-D7978175D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C29A7-DE1E-4156-ADC6-1546A4683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50DD8-9D91-460E-B3D9-9536AD3B1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197F0-801F-4C81-85F0-F9C498E01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19210-B04B-4AB7-BF48-5EFB856D9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9BE54-5C74-4B36-9494-B7C32603B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22C4C13-7A47-406A-81D6-2584DF793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Documents%20and%20Settings\Admin\&#1056;&#1072;&#1073;&#1086;&#1095;&#1080;&#1081;%20&#1089;&#1090;&#1086;&#1083;\&#1050;&#1086;&#1085;&#1082;&#1091;&#1088;&#1089;\ANEK6.AVI" TargetMode="External"/><Relationship Id="rId1" Type="http://schemas.openxmlformats.org/officeDocument/2006/relationships/video" Target="file:///C:\Documents%20and%20Settings\Admin\&#1056;&#1072;&#1073;&#1086;&#1095;&#1080;&#1081;%20&#1089;&#1090;&#1086;&#1083;\&#1050;&#1086;&#1085;&#1082;&#1091;&#1088;&#1089;\ANEK5.AVI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Documents%20and%20Settings\Admin\&#1056;&#1072;&#1073;&#1086;&#1095;&#1080;&#1081;%20&#1089;&#1090;&#1086;&#1083;\&#1050;&#1086;&#1085;&#1082;&#1091;&#1088;&#1089;\ANEK6.AVI" TargetMode="External"/><Relationship Id="rId1" Type="http://schemas.openxmlformats.org/officeDocument/2006/relationships/video" Target="file:///C:\Documents%20and%20Settings\Admin\&#1056;&#1072;&#1073;&#1086;&#1095;&#1080;&#1081;%20&#1089;&#1090;&#1086;&#1083;\&#1050;&#1086;&#1085;&#1082;&#1091;&#1088;&#1089;\ANEK5.AVI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Documents%20and%20Settings\Admin\&#1056;&#1072;&#1073;&#1086;&#1095;&#1080;&#1081;%20&#1089;&#1090;&#1086;&#1083;\&#1050;&#1086;&#1085;&#1082;&#1091;&#1088;&#1089;\ANEK6.AVI" TargetMode="External"/><Relationship Id="rId1" Type="http://schemas.openxmlformats.org/officeDocument/2006/relationships/video" Target="file:///C:\Documents%20and%20Settings\Admin\&#1056;&#1072;&#1073;&#1086;&#1095;&#1080;&#1081;%20&#1089;&#1090;&#1086;&#1083;\&#1050;&#1086;&#1085;&#1082;&#1091;&#1088;&#1089;\ANEK5.AVI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Documents%20and%20Settings\Admin\&#1056;&#1072;&#1073;&#1086;&#1095;&#1080;&#1081;%20&#1089;&#1090;&#1086;&#1083;\&#1050;&#1086;&#1085;&#1082;&#1091;&#1088;&#1089;\ANEK6.AVI" TargetMode="External"/><Relationship Id="rId1" Type="http://schemas.openxmlformats.org/officeDocument/2006/relationships/video" Target="file:///C:\Documents%20and%20Settings\Admin\&#1056;&#1072;&#1073;&#1086;&#1095;&#1080;&#1081;%20&#1089;&#1090;&#1086;&#1083;\&#1050;&#1086;&#1085;&#1082;&#1091;&#1088;&#1089;\ANEK5.AVI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Documents%20and%20Settings\Admin\&#1056;&#1072;&#1073;&#1086;&#1095;&#1080;&#1081;%20&#1089;&#1090;&#1086;&#1083;\&#1050;&#1086;&#1085;&#1082;&#1091;&#1088;&#1089;\ANEK6.AVI" TargetMode="External"/><Relationship Id="rId1" Type="http://schemas.openxmlformats.org/officeDocument/2006/relationships/video" Target="file:///C:\Documents%20and%20Settings\Admin\&#1056;&#1072;&#1073;&#1086;&#1095;&#1080;&#1081;%20&#1089;&#1090;&#1086;&#1083;\&#1050;&#1086;&#1085;&#1082;&#1091;&#1088;&#1089;\ANEK5.AVI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Предки </a:t>
            </a:r>
          </a:p>
        </p:txBody>
      </p:sp>
      <p:pic>
        <p:nvPicPr>
          <p:cNvPr id="4099" name="Picture 5" descr="z2-009-poselok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>
            <a:lum contrast="18000"/>
          </a:blip>
          <a:srcRect/>
          <a:stretch>
            <a:fillRect/>
          </a:stretch>
        </p:blipFill>
        <p:spPr>
          <a:xfrm>
            <a:off x="498475" y="1500188"/>
            <a:ext cx="8321675" cy="47418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Владимир Святославович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63" y="285750"/>
            <a:ext cx="4470400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000250" y="5929313"/>
            <a:ext cx="5429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Владимир Красно Солнышко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0" y="714375"/>
            <a:ext cx="3910013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3786188" y="5357813"/>
            <a:ext cx="198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>
                <a:solidFill>
                  <a:srgbClr val="FF3300"/>
                </a:solidFill>
                <a:latin typeface="Garamond" pitchFamily="18" charset="0"/>
              </a:rPr>
              <a:t>Перун</a:t>
            </a:r>
            <a:r>
              <a:rPr lang="ru-RU" sz="3200">
                <a:solidFill>
                  <a:srgbClr val="FF3300"/>
                </a:solidFill>
                <a:latin typeface="Garamond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63" y="285750"/>
            <a:ext cx="3643312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708400" y="5294313"/>
            <a:ext cx="1817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3300"/>
                </a:solidFill>
              </a:rPr>
              <a:t>Купало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88" y="769938"/>
            <a:ext cx="4075112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851275" y="5438775"/>
            <a:ext cx="2112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3300"/>
                </a:solidFill>
              </a:rPr>
              <a:t>П</a:t>
            </a:r>
            <a:r>
              <a:rPr lang="ru-RU" sz="3600" b="1">
                <a:solidFill>
                  <a:srgbClr val="FF3300"/>
                </a:solidFill>
              </a:rPr>
              <a:t>освист</a:t>
            </a:r>
            <a:r>
              <a:rPr lang="ru-RU">
                <a:solidFill>
                  <a:srgbClr val="FF33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img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38" y="306388"/>
            <a:ext cx="34290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Владимир Святославович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25" y="500063"/>
            <a:ext cx="405447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000375" y="5500688"/>
            <a:ext cx="3786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Князь  Владимир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img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214313"/>
            <a:ext cx="7715250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Владимир Святославович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71800" y="357188"/>
            <a:ext cx="43561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928938" y="5786438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Князь  Владимир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747713"/>
            <a:ext cx="7559675" cy="548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1928813" y="142875"/>
          <a:ext cx="5872162" cy="6429375"/>
        </p:xfrm>
        <a:graphic>
          <a:graphicData uri="http://schemas.openxmlformats.org/presentationml/2006/ole">
            <p:oleObj spid="_x0000_s2050" name="Точечный рисунок" r:id="rId3" imgW="7621064" imgH="5144218" progId="Paint.Picture">
              <p:embed/>
            </p:oleObj>
          </a:graphicData>
        </a:graphic>
      </p:graphicFrame>
      <p:sp>
        <p:nvSpPr>
          <p:cNvPr id="45061" name="Line 5"/>
          <p:cNvSpPr>
            <a:spLocks noChangeShapeType="1"/>
          </p:cNvSpPr>
          <p:nvPr/>
        </p:nvSpPr>
        <p:spPr bwMode="auto">
          <a:xfrm flipV="1">
            <a:off x="3419475" y="3500438"/>
            <a:ext cx="1584325" cy="64770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V="1">
            <a:off x="5076825" y="2565400"/>
            <a:ext cx="1512888" cy="792163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3348038" y="4292600"/>
            <a:ext cx="1368425" cy="792163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4643438" y="5013325"/>
            <a:ext cx="1368425" cy="792163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H="1">
            <a:off x="3276600" y="4365625"/>
            <a:ext cx="71438" cy="249237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 flipH="1">
            <a:off x="2555875" y="4365625"/>
            <a:ext cx="576263" cy="143827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H="1">
            <a:off x="2124075" y="5876925"/>
            <a:ext cx="431800" cy="720725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506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571500" y="142875"/>
            <a:ext cx="7772400" cy="1470025"/>
          </a:xfrm>
        </p:spPr>
        <p:txBody>
          <a:bodyPr/>
          <a:lstStyle/>
          <a:p>
            <a:pPr eaLnBrk="1" hangingPunct="1"/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Родина моя</a:t>
            </a:r>
          </a:p>
        </p:txBody>
      </p:sp>
      <p:pic>
        <p:nvPicPr>
          <p:cNvPr id="5123" name="Picture 2" descr="C:\Documents and Settings\OEM\Мои документы\Мои рисунки\img0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1357313"/>
            <a:ext cx="7429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7770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2875" y="1285875"/>
            <a:ext cx="2500313" cy="3743325"/>
          </a:xfrm>
        </p:spPr>
      </p:pic>
      <p:pic>
        <p:nvPicPr>
          <p:cNvPr id="21507" name="Picture 3" descr="6960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0" y="1428750"/>
            <a:ext cx="3503613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7770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23038" y="1428750"/>
            <a:ext cx="2620962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2643188" y="5572125"/>
            <a:ext cx="4083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Крещение князя Владимира в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3071813" y="5929313"/>
            <a:ext cx="2819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Херсонесе.</a:t>
            </a:r>
          </a:p>
        </p:txBody>
      </p:sp>
      <p:pic>
        <p:nvPicPr>
          <p:cNvPr id="22532" name="Picture 8" descr="300px-Vasnetsov_Bapt_Vladimir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0313" y="357188"/>
            <a:ext cx="4160837" cy="5146675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idol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655638"/>
            <a:ext cx="6265863" cy="51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Крещение киевлян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5000" y="228600"/>
            <a:ext cx="3124200" cy="2933700"/>
          </a:xfrm>
        </p:spPr>
      </p:pic>
      <p:pic>
        <p:nvPicPr>
          <p:cNvPr id="24579" name="Picture 4" descr="Крещение Руси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715000" y="3286125"/>
            <a:ext cx="3065463" cy="3411538"/>
          </a:xfrm>
        </p:spPr>
      </p:pic>
      <p:pic>
        <p:nvPicPr>
          <p:cNvPr id="24580" name="Picture 8" descr="275px-Lebedev_baptism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2055813"/>
            <a:ext cx="4960938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313" y="571500"/>
            <a:ext cx="4278312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Памятник князю Владимиру </a:t>
            </a:r>
            <a:br>
              <a:rPr lang="ru-RU" sz="3200" smtClean="0"/>
            </a:br>
            <a:r>
              <a:rPr lang="ru-RU" sz="3200" smtClean="0"/>
              <a:t>в г. Белгороде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>
            <a:lum contrast="24000"/>
          </a:blip>
          <a:srcRect/>
          <a:stretch>
            <a:fillRect/>
          </a:stretch>
        </p:blipFill>
        <p:spPr>
          <a:xfrm>
            <a:off x="2643188" y="1524000"/>
            <a:ext cx="4062412" cy="51704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10588" cy="132556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</a:rPr>
              <a:t>Значение принятия христианства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1200"/>
            <a:ext cx="8964612" cy="4543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latin typeface="Times New Roman" pitchFamily="18" charset="0"/>
              </a:rPr>
              <a:t>   </a:t>
            </a:r>
            <a:r>
              <a:rPr lang="en-US" sz="2400" smtClean="0">
                <a:latin typeface="Times New Roman" pitchFamily="18" charset="0"/>
              </a:rPr>
              <a:t>1. </a:t>
            </a:r>
            <a:r>
              <a:rPr lang="ru-RU" sz="2400" smtClean="0">
                <a:latin typeface="Times New Roman" pitchFamily="18" charset="0"/>
              </a:rPr>
              <a:t>Русские люди стали осознавать себя </a:t>
            </a:r>
            <a:r>
              <a:rPr lang="ru-RU" sz="2400" b="1" smtClean="0">
                <a:latin typeface="Times New Roman" pitchFamily="18" charset="0"/>
              </a:rPr>
              <a:t>единым народом, </a:t>
            </a:r>
            <a:r>
              <a:rPr lang="ru-RU" sz="2400" smtClean="0">
                <a:latin typeface="Times New Roman" pitchFamily="18" charset="0"/>
              </a:rPr>
              <a:t>Введение новой единой веры объединило племена славян.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latin typeface="Times New Roman" pitchFamily="18" charset="0"/>
              </a:rPr>
              <a:t>   2. </a:t>
            </a:r>
            <a:r>
              <a:rPr lang="ru-RU" sz="2400" smtClean="0">
                <a:latin typeface="Times New Roman" pitchFamily="18" charset="0"/>
              </a:rPr>
              <a:t>Вместе с христианством на Русь пришла</a:t>
            </a:r>
            <a:r>
              <a:rPr lang="ru-RU" sz="2400" b="1" smtClean="0">
                <a:latin typeface="Times New Roman" pitchFamily="18" charset="0"/>
              </a:rPr>
              <a:t> письменность</a:t>
            </a:r>
            <a:r>
              <a:rPr lang="ru-RU" sz="2400" smtClean="0">
                <a:latin typeface="Times New Roman" pitchFamily="18" charset="0"/>
              </a:rPr>
              <a:t>, а с нею книжное просвещение. </a:t>
            </a:r>
            <a:endParaRPr lang="en-US" sz="24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latin typeface="Times New Roman" pitchFamily="18" charset="0"/>
              </a:rPr>
              <a:t>   3.  </a:t>
            </a:r>
            <a:r>
              <a:rPr lang="ru-RU" sz="2400" smtClean="0">
                <a:latin typeface="Times New Roman" pitchFamily="18" charset="0"/>
              </a:rPr>
              <a:t>На Руси начали развиваться живопись, архитектура и иконописание. </a:t>
            </a:r>
            <a:r>
              <a:rPr lang="ru-RU" sz="2400" b="1" smtClean="0">
                <a:latin typeface="Times New Roman" pitchFamily="18" charset="0"/>
              </a:rPr>
              <a:t>Строились школы и церкви</a:t>
            </a:r>
            <a:r>
              <a:rPr lang="ru-RU" sz="2400" smtClean="0">
                <a:latin typeface="Times New Roman" pitchFamily="18" charset="0"/>
              </a:rPr>
              <a:t>, где раньше стояли идолы богов;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latin typeface="Times New Roman" pitchFamily="18" charset="0"/>
              </a:rPr>
              <a:t>   4. </a:t>
            </a:r>
            <a:r>
              <a:rPr lang="ru-RU" sz="2400" smtClean="0">
                <a:latin typeface="Times New Roman" pitchFamily="18" charset="0"/>
              </a:rPr>
              <a:t>Русь перестала </a:t>
            </a:r>
            <a:r>
              <a:rPr lang="ru-RU" sz="2400" b="1" smtClean="0">
                <a:latin typeface="Times New Roman" pitchFamily="18" charset="0"/>
              </a:rPr>
              <a:t>быть варварской страной</a:t>
            </a:r>
            <a:r>
              <a:rPr lang="ru-RU" sz="2400" smtClean="0">
                <a:latin typeface="Times New Roman" pitchFamily="18" charset="0"/>
              </a:rPr>
              <a:t> (потому что христианство запрещало убийства, жертвоприношения, учило быть милосердными к другим людям);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latin typeface="Times New Roman" pitchFamily="18" charset="0"/>
              </a:rPr>
              <a:t>   5. </a:t>
            </a:r>
            <a:r>
              <a:rPr lang="ru-RU" sz="2400" smtClean="0">
                <a:latin typeface="Times New Roman" pitchFamily="18" charset="0"/>
              </a:rPr>
              <a:t>Люди стали лучше </a:t>
            </a:r>
            <a:r>
              <a:rPr lang="ru-RU" sz="2400" b="1" smtClean="0">
                <a:latin typeface="Times New Roman" pitchFamily="18" charset="0"/>
              </a:rPr>
              <a:t>относиться друг к другу.</a:t>
            </a:r>
          </a:p>
          <a:p>
            <a:pPr eaLnBrk="1" hangingPunct="1">
              <a:lnSpc>
                <a:spcPct val="90000"/>
              </a:lnSpc>
            </a:pPr>
            <a:endParaRPr lang="ru-RU" sz="24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4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395288" y="333375"/>
            <a:ext cx="8748712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Принятие христианства коренным образом изменило международное положение Киевской Руси. Вчерашняя варварская держава вошла теперь на равных в семью европейских христианских народов.</a:t>
            </a:r>
          </a:p>
          <a:p>
            <a:pPr>
              <a:defRPr/>
            </a:pP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Таким образом, на Руси вместе с новым вероучением появились новые власти, новое просвещение, новые законы и суды,  новые землевладельческие обычаи.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401050" cy="5624513"/>
          </a:xfrm>
        </p:spPr>
        <p:txBody>
          <a:bodyPr/>
          <a:lstStyle/>
          <a:p>
            <a:pPr eaLnBrk="1" hangingPunct="1"/>
            <a:endParaRPr lang="ru-RU" sz="4000" smtClean="0"/>
          </a:p>
          <a:p>
            <a:pPr eaLnBrk="1" hangingPunct="1"/>
            <a:endParaRPr lang="ru-RU" sz="4000" smtClean="0"/>
          </a:p>
          <a:p>
            <a:pPr algn="ctr" eaLnBrk="1" hangingPunct="1">
              <a:buFontTx/>
              <a:buNone/>
            </a:pPr>
            <a:r>
              <a:rPr lang="ru-RU" sz="4000" smtClean="0"/>
              <a:t>     </a:t>
            </a:r>
            <a:r>
              <a:rPr lang="ru-RU" sz="4800" smtClean="0"/>
              <a:t>Проверьте,  хорошо  ли усвоили материал урока ?</a:t>
            </a:r>
          </a:p>
          <a:p>
            <a:pPr eaLnBrk="1" hangingPunct="1">
              <a:buFontTx/>
              <a:buNone/>
            </a:pPr>
            <a:r>
              <a:rPr lang="ru-RU" sz="4800" smtClean="0"/>
              <a:t>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1. </a:t>
            </a:r>
            <a:r>
              <a:rPr lang="ru-RU" sz="3600" smtClean="0"/>
              <a:t>Указать имя князя, при котором Русь</a:t>
            </a:r>
            <a:br>
              <a:rPr lang="ru-RU" sz="3600" smtClean="0"/>
            </a:br>
            <a:r>
              <a:rPr lang="ru-RU" sz="3600" smtClean="0"/>
              <a:t>  приняла Крещение.</a:t>
            </a:r>
            <a:br>
              <a:rPr lang="ru-RU" sz="3600" smtClean="0"/>
            </a:br>
            <a:endParaRPr lang="ru-RU" sz="36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93938"/>
            <a:ext cx="8229600" cy="3832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</a:t>
            </a:r>
          </a:p>
          <a:p>
            <a:pPr eaLnBrk="1" hangingPunct="1">
              <a:buFontTx/>
              <a:buNone/>
            </a:pPr>
            <a:r>
              <a:rPr lang="ru-RU" smtClean="0"/>
              <a:t>     </a:t>
            </a:r>
            <a:r>
              <a:rPr lang="ru-RU" sz="3600" smtClean="0"/>
              <a:t>а)  Рюрик</a:t>
            </a:r>
          </a:p>
          <a:p>
            <a:pPr eaLnBrk="1" hangingPunct="1">
              <a:buFontTx/>
              <a:buNone/>
            </a:pPr>
            <a:r>
              <a:rPr lang="ru-RU" sz="4000" i="1" smtClean="0"/>
              <a:t>   </a:t>
            </a:r>
            <a:r>
              <a:rPr lang="ru-RU" sz="3600" i="1" smtClean="0"/>
              <a:t>б)  Владимир</a:t>
            </a:r>
          </a:p>
          <a:p>
            <a:pPr eaLnBrk="1" hangingPunct="1">
              <a:buFontTx/>
              <a:buNone/>
            </a:pPr>
            <a:r>
              <a:rPr lang="ru-RU" smtClean="0"/>
              <a:t>    </a:t>
            </a:r>
            <a:r>
              <a:rPr lang="ru-RU" sz="3600" smtClean="0"/>
              <a:t>в)  Ярослав</a:t>
            </a:r>
          </a:p>
          <a:p>
            <a:pPr eaLnBrk="1" hangingPunct="1">
              <a:buFontTx/>
              <a:buNone/>
            </a:pPr>
            <a:r>
              <a:rPr lang="ru-RU" sz="3600" smtClean="0"/>
              <a:t>    г)  Олег</a:t>
            </a:r>
          </a:p>
          <a:p>
            <a:pPr eaLnBrk="1" hangingPunct="1"/>
            <a:endParaRPr lang="ru-RU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105_PS_Ryrik"/>
          <p:cNvPicPr>
            <a:picLocks noChangeAspect="1" noChangeArrowheads="1"/>
          </p:cNvPicPr>
          <p:nvPr>
            <p:ph type="body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714625" y="357188"/>
            <a:ext cx="3298825" cy="3860800"/>
          </a:xfrm>
          <a:noFill/>
        </p:spPr>
      </p:pic>
      <p:pic>
        <p:nvPicPr>
          <p:cNvPr id="5124" name="ANEK5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43563" y="4714875"/>
            <a:ext cx="2786062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ANEK6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1563" y="4714875"/>
            <a:ext cx="2814637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2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25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2. </a:t>
            </a:r>
            <a:r>
              <a:rPr lang="ru-RU" sz="4000" smtClean="0"/>
              <a:t>В каком городе крестился князь Владимир?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 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r>
              <a:rPr lang="ru-RU" smtClean="0"/>
              <a:t>         </a:t>
            </a:r>
            <a:r>
              <a:rPr lang="ru-RU" sz="3600" smtClean="0"/>
              <a:t>а) в Новгороде</a:t>
            </a:r>
          </a:p>
          <a:p>
            <a:pPr eaLnBrk="1" hangingPunct="1">
              <a:buFontTx/>
              <a:buNone/>
            </a:pPr>
            <a:r>
              <a:rPr lang="ru-RU" sz="3600" smtClean="0"/>
              <a:t>        б) в Киеве</a:t>
            </a:r>
          </a:p>
          <a:p>
            <a:pPr eaLnBrk="1" hangingPunct="1">
              <a:buFontTx/>
              <a:buNone/>
            </a:pPr>
            <a:r>
              <a:rPr lang="ru-RU" sz="4000" i="1" smtClean="0"/>
              <a:t>       </a:t>
            </a:r>
            <a:r>
              <a:rPr lang="ru-RU" sz="3600" i="1" smtClean="0"/>
              <a:t>в) в Корсуне (Херсонесе)</a:t>
            </a:r>
          </a:p>
          <a:p>
            <a:pPr eaLnBrk="1" hangingPunct="1">
              <a:buFontTx/>
              <a:buNone/>
            </a:pPr>
            <a:r>
              <a:rPr lang="ru-RU" smtClean="0"/>
              <a:t>         </a:t>
            </a:r>
            <a:r>
              <a:rPr lang="ru-RU" sz="3600" smtClean="0"/>
              <a:t>г) в Константинополе</a:t>
            </a:r>
          </a:p>
          <a:p>
            <a:pPr eaLnBrk="1" hangingPunct="1">
              <a:buFontTx/>
              <a:buNone/>
            </a:pPr>
            <a:endParaRPr lang="ru-RU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3. </a:t>
            </a:r>
            <a:r>
              <a:rPr lang="ru-RU" sz="4000" smtClean="0"/>
              <a:t>Какое имя при крещении получил князь Владимир?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12975"/>
            <a:ext cx="8229600" cy="3913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</a:t>
            </a:r>
          </a:p>
          <a:p>
            <a:pPr eaLnBrk="1" hangingPunct="1">
              <a:buFontTx/>
              <a:buNone/>
            </a:pPr>
            <a:r>
              <a:rPr lang="ru-RU" smtClean="0"/>
              <a:t>     </a:t>
            </a:r>
            <a:r>
              <a:rPr lang="ru-RU" sz="3600" smtClean="0"/>
              <a:t>а) Иоанн</a:t>
            </a:r>
          </a:p>
          <a:p>
            <a:pPr eaLnBrk="1" hangingPunct="1">
              <a:buFontTx/>
              <a:buNone/>
            </a:pPr>
            <a:r>
              <a:rPr lang="ru-RU" sz="3600" i="1" smtClean="0"/>
              <a:t>   б) Василий</a:t>
            </a:r>
          </a:p>
          <a:p>
            <a:pPr eaLnBrk="1" hangingPunct="1">
              <a:buFontTx/>
              <a:buNone/>
            </a:pPr>
            <a:r>
              <a:rPr lang="ru-RU" smtClean="0"/>
              <a:t>    </a:t>
            </a:r>
            <a:r>
              <a:rPr lang="ru-RU" sz="3600" smtClean="0"/>
              <a:t>в) Константин</a:t>
            </a:r>
          </a:p>
          <a:p>
            <a:pPr eaLnBrk="1" hangingPunct="1">
              <a:buFontTx/>
              <a:buNone/>
            </a:pPr>
            <a:r>
              <a:rPr lang="ru-RU" sz="3600" smtClean="0"/>
              <a:t>    г) Владимир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4. </a:t>
            </a:r>
            <a:r>
              <a:rPr lang="ru-RU" sz="3600" smtClean="0"/>
              <a:t>Для кого Владимир распорядился снарядить телеги, наложив на них </a:t>
            </a:r>
            <a:br>
              <a:rPr lang="ru-RU" sz="3600" smtClean="0"/>
            </a:br>
            <a:r>
              <a:rPr lang="ru-RU" sz="3600" smtClean="0"/>
              <a:t>          продукты?</a:t>
            </a:r>
            <a:br>
              <a:rPr lang="ru-RU" sz="3600" smtClean="0"/>
            </a:br>
            <a:endParaRPr lang="ru-RU" sz="36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6963"/>
            <a:ext cx="8229600" cy="3759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smtClean="0"/>
              <a:t>       </a:t>
            </a:r>
          </a:p>
          <a:p>
            <a:pPr marL="609600" indent="-609600" eaLnBrk="1" hangingPunct="1">
              <a:buFontTx/>
              <a:buNone/>
            </a:pPr>
            <a:r>
              <a:rPr lang="ru-RU" smtClean="0"/>
              <a:t>      </a:t>
            </a:r>
            <a:r>
              <a:rPr lang="ru-RU" sz="3600" smtClean="0"/>
              <a:t>а) для дружины</a:t>
            </a:r>
          </a:p>
          <a:p>
            <a:pPr marL="609600" indent="-609600" eaLnBrk="1" hangingPunct="1">
              <a:buFontTx/>
              <a:buNone/>
            </a:pPr>
            <a:r>
              <a:rPr lang="ru-RU" smtClean="0"/>
              <a:t>      </a:t>
            </a:r>
            <a:r>
              <a:rPr lang="ru-RU" sz="3600" smtClean="0"/>
              <a:t>б) для больных и нищих</a:t>
            </a:r>
          </a:p>
          <a:p>
            <a:pPr marL="609600" indent="-609600" eaLnBrk="1" hangingPunct="1">
              <a:buFontTx/>
              <a:buNone/>
            </a:pPr>
            <a:r>
              <a:rPr lang="ru-RU" smtClean="0"/>
              <a:t>      </a:t>
            </a:r>
            <a:r>
              <a:rPr lang="ru-RU" sz="3600" smtClean="0"/>
              <a:t>в) для византийских</a:t>
            </a:r>
            <a:r>
              <a:rPr lang="ru-RU" smtClean="0"/>
              <a:t> </a:t>
            </a:r>
            <a:r>
              <a:rPr lang="ru-RU" sz="3600" smtClean="0"/>
              <a:t>правителей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5. </a:t>
            </a:r>
            <a:r>
              <a:rPr lang="ru-RU" sz="3600" smtClean="0"/>
              <a:t>Кем приходился Владимир Красное Солнышко великой княгине Ольге?</a:t>
            </a:r>
            <a:br>
              <a:rPr lang="ru-RU" sz="3600" smtClean="0"/>
            </a:br>
            <a:endParaRPr lang="ru-RU" sz="36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8363"/>
            <a:ext cx="8229600" cy="398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ru-RU" smtClean="0"/>
          </a:p>
          <a:p>
            <a:pPr marL="609600" indent="-609600" eaLnBrk="1" hangingPunct="1">
              <a:buFontTx/>
              <a:buNone/>
            </a:pPr>
            <a:r>
              <a:rPr lang="ru-RU" smtClean="0"/>
              <a:t>        </a:t>
            </a:r>
            <a:r>
              <a:rPr lang="ru-RU" sz="3600" smtClean="0"/>
              <a:t>а) сыном</a:t>
            </a:r>
          </a:p>
          <a:p>
            <a:pPr marL="609600" indent="-609600" eaLnBrk="1" hangingPunct="1">
              <a:buFontTx/>
              <a:buNone/>
            </a:pPr>
            <a:r>
              <a:rPr lang="ru-RU" smtClean="0"/>
              <a:t>       </a:t>
            </a:r>
            <a:r>
              <a:rPr lang="ru-RU" sz="3600" smtClean="0"/>
              <a:t>б) внуком</a:t>
            </a:r>
          </a:p>
          <a:p>
            <a:pPr marL="609600" indent="-609600" eaLnBrk="1" hangingPunct="1">
              <a:buFontTx/>
              <a:buNone/>
            </a:pPr>
            <a:r>
              <a:rPr lang="ru-RU" smtClean="0"/>
              <a:t>       </a:t>
            </a:r>
            <a:r>
              <a:rPr lang="ru-RU" sz="3600" smtClean="0"/>
              <a:t>в) братом</a:t>
            </a:r>
          </a:p>
          <a:p>
            <a:pPr marL="609600" indent="-609600" eaLnBrk="1" hangingPunct="1">
              <a:buFontTx/>
              <a:buNone/>
            </a:pPr>
            <a:r>
              <a:rPr lang="ru-RU" sz="3600" smtClean="0"/>
              <a:t>       г) мужем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Оцените себя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</a:t>
            </a:r>
            <a:r>
              <a:rPr lang="ru-RU" sz="4000" smtClean="0"/>
              <a:t>Оценка «5» - все 5 ответов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000" smtClean="0"/>
              <a:t>                       правильны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4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000" smtClean="0"/>
              <a:t>Оценка «4» - правильны 4 ответа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000" smtClean="0"/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000" smtClean="0"/>
              <a:t> Если правильны 3 ответа – доучи!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395288" y="692150"/>
            <a:ext cx="8250237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685800" algn="l"/>
              </a:tabLst>
            </a:pPr>
            <a:endParaRPr lang="ru-RU" sz="5400"/>
          </a:p>
          <a:p>
            <a:pPr>
              <a:tabLst>
                <a:tab pos="685800" algn="l"/>
              </a:tabLst>
            </a:pPr>
            <a:endParaRPr lang="ru-RU" sz="5400"/>
          </a:p>
          <a:p>
            <a:pPr>
              <a:tabLst>
                <a:tab pos="685800" algn="l"/>
              </a:tabLst>
            </a:pPr>
            <a:r>
              <a:rPr lang="ru-RU" sz="5400"/>
              <a:t>Определите сколько лет </a:t>
            </a:r>
          </a:p>
          <a:p>
            <a:pPr>
              <a:tabLst>
                <a:tab pos="685800" algn="l"/>
              </a:tabLst>
            </a:pPr>
            <a:r>
              <a:rPr lang="ru-RU" sz="5400"/>
              <a:t>       прошло со дня</a:t>
            </a:r>
          </a:p>
          <a:p>
            <a:pPr>
              <a:tabLst>
                <a:tab pos="685800" algn="l"/>
              </a:tabLst>
            </a:pPr>
            <a:r>
              <a:rPr lang="ru-RU" sz="5400"/>
              <a:t>     крещения Руси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900113" y="1270000"/>
            <a:ext cx="749141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6000" i="1">
                <a:latin typeface="Times New Roman" pitchFamily="18" charset="0"/>
              </a:rPr>
              <a:t>  </a:t>
            </a:r>
            <a:r>
              <a:rPr lang="ru-RU" sz="5400" i="1">
                <a:latin typeface="Times New Roman" pitchFamily="18" charset="0"/>
              </a:rPr>
              <a:t>Чем обогатилась земля</a:t>
            </a:r>
          </a:p>
          <a:p>
            <a:r>
              <a:rPr lang="ru-RU" sz="5400" i="1">
                <a:latin typeface="Times New Roman" pitchFamily="18" charset="0"/>
              </a:rPr>
              <a:t>   Русская по принятию </a:t>
            </a:r>
          </a:p>
          <a:p>
            <a:r>
              <a:rPr lang="ru-RU" sz="5400" i="1">
                <a:latin typeface="Times New Roman" pitchFamily="18" charset="0"/>
              </a:rPr>
              <a:t>       христианства?</a:t>
            </a:r>
            <a:r>
              <a:rPr lang="ru-RU" sz="5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Закончи предложение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609600" indent="-609600" eaLnBrk="1" hangingPunct="1"/>
            <a:endParaRPr lang="ru-RU" sz="4800" smtClean="0"/>
          </a:p>
          <a:p>
            <a:pPr marL="609600" indent="-609600" eaLnBrk="1" hangingPunct="1"/>
            <a:r>
              <a:rPr lang="ru-RU" sz="4800" smtClean="0"/>
              <a:t>На уроке я узнал …</a:t>
            </a:r>
          </a:p>
          <a:p>
            <a:pPr marL="609600" indent="-609600" eaLnBrk="1" hangingPunct="1"/>
            <a:endParaRPr lang="ru-RU" sz="4800" smtClean="0"/>
          </a:p>
          <a:p>
            <a:pPr marL="609600" indent="-609600" eaLnBrk="1" hangingPunct="1"/>
            <a:r>
              <a:rPr lang="ru-RU" sz="4800" smtClean="0"/>
              <a:t>Самым интересным на занятии для меня было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Домашнее задание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/>
            <a:r>
              <a:rPr lang="ru-RU" smtClean="0"/>
              <a:t>с. 106 – 107 «Принятие  Русью христианства» прочитать. </a:t>
            </a:r>
          </a:p>
          <a:p>
            <a:pPr eaLnBrk="1" hangingPunct="1">
              <a:buFontTx/>
              <a:buNone/>
            </a:pPr>
            <a:r>
              <a:rPr lang="ru-RU" smtClean="0"/>
              <a:t>      </a:t>
            </a:r>
          </a:p>
          <a:p>
            <a:pPr eaLnBrk="1" hangingPunct="1"/>
            <a:r>
              <a:rPr lang="ru-RU" smtClean="0"/>
              <a:t>с. 108 ответить на вопросы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/>
            <a:r>
              <a:rPr lang="ru-RU" smtClean="0"/>
              <a:t>Составить кроссворд по теме «Крещение  </a:t>
            </a:r>
          </a:p>
          <a:p>
            <a:pPr eaLnBrk="1" hangingPunct="1">
              <a:buFontTx/>
              <a:buNone/>
            </a:pPr>
            <a:r>
              <a:rPr lang="ru-RU" smtClean="0"/>
              <a:t>   Руси»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105_PS_OlegVeshiy"/>
          <p:cNvPicPr>
            <a:picLocks noChangeAspect="1" noChangeArrowheads="1"/>
          </p:cNvPicPr>
          <p:nvPr>
            <p:ph type="body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786063" y="142875"/>
            <a:ext cx="3278187" cy="3987800"/>
          </a:xfrm>
          <a:noFill/>
        </p:spPr>
      </p:pic>
      <p:pic>
        <p:nvPicPr>
          <p:cNvPr id="6148" name="ANEK5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86438" y="4786313"/>
            <a:ext cx="260191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ANEK6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43063" y="4786313"/>
            <a:ext cx="2635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14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14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Вожд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63" y="428625"/>
            <a:ext cx="3703637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ANEK5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29250" y="4786313"/>
            <a:ext cx="2760663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ANEK6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750" y="4786313"/>
            <a:ext cx="2792413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07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72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07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72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105_PR_Olga_"/>
          <p:cNvPicPr>
            <a:picLocks noChangeAspect="1" noChangeArrowheads="1"/>
          </p:cNvPicPr>
          <p:nvPr>
            <p:ph type="body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143250" y="214313"/>
            <a:ext cx="3124200" cy="3860800"/>
          </a:xfrm>
          <a:noFill/>
        </p:spPr>
      </p:pic>
      <p:pic>
        <p:nvPicPr>
          <p:cNvPr id="8196" name="ANEK5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3" y="4572000"/>
            <a:ext cx="296386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ANEK6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00125" y="4572000"/>
            <a:ext cx="296386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8077200" cy="1119188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  <a:endParaRPr lang="ru-RU" sz="4800" smtClean="0"/>
          </a:p>
        </p:txBody>
      </p:sp>
      <p:pic>
        <p:nvPicPr>
          <p:cNvPr id="10243" name="Picture 3" descr="105_PS_SvyatoslavIg"/>
          <p:cNvPicPr>
            <a:picLocks noChangeAspect="1" noChangeArrowheads="1"/>
          </p:cNvPicPr>
          <p:nvPr>
            <p:ph type="body" idx="4294967295"/>
          </p:nvPr>
        </p:nvPicPr>
        <p:blipFill>
          <a:blip r:embed="rId4" cstate="email">
            <a:lum contrast="42000"/>
          </a:blip>
          <a:srcRect/>
          <a:stretch>
            <a:fillRect/>
          </a:stretch>
        </p:blipFill>
        <p:spPr>
          <a:xfrm>
            <a:off x="3071813" y="214313"/>
            <a:ext cx="3171825" cy="3933825"/>
          </a:xfrm>
          <a:noFill/>
        </p:spPr>
      </p:pic>
      <p:pic>
        <p:nvPicPr>
          <p:cNvPr id="9220" name="ANEK5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25" y="4643438"/>
            <a:ext cx="28575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ANEK6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57313" y="4643438"/>
            <a:ext cx="28543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2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2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21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219200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Тема урока: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071563"/>
            <a:ext cx="8110537" cy="43672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6600" smtClean="0"/>
              <a:t>           </a:t>
            </a:r>
          </a:p>
          <a:p>
            <a:pPr eaLnBrk="1" hangingPunct="1">
              <a:buFontTx/>
              <a:buNone/>
            </a:pPr>
            <a:r>
              <a:rPr lang="ru-RU" sz="6600" smtClean="0"/>
              <a:t>         </a:t>
            </a:r>
            <a:r>
              <a:rPr lang="ru-RU" sz="6600" smtClean="0">
                <a:latin typeface="Times New Roman" pitchFamily="18" charset="0"/>
                <a:cs typeface="Times New Roman" pitchFamily="18" charset="0"/>
              </a:rPr>
              <a:t>Принятие </a:t>
            </a:r>
          </a:p>
          <a:p>
            <a:pPr eaLnBrk="1" hangingPunct="1">
              <a:buFontTx/>
              <a:buNone/>
            </a:pPr>
            <a:r>
              <a:rPr lang="ru-RU" sz="6600" smtClean="0">
                <a:latin typeface="Times New Roman" pitchFamily="18" charset="0"/>
                <a:cs typeface="Times New Roman" pitchFamily="18" charset="0"/>
              </a:rPr>
              <a:t>            Русью</a:t>
            </a:r>
          </a:p>
          <a:p>
            <a:pPr eaLnBrk="1" hangingPunct="1">
              <a:buFontTx/>
              <a:buNone/>
            </a:pPr>
            <a:r>
              <a:rPr lang="ru-RU" sz="6600" smtClean="0">
                <a:latin typeface="Times New Roman" pitchFamily="18" charset="0"/>
                <a:cs typeface="Times New Roman" pitchFamily="18" charset="0"/>
              </a:rPr>
              <a:t>      христианства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0" y="1355725"/>
          <a:ext cx="9144000" cy="5502275"/>
        </p:xfrm>
        <a:graphic>
          <a:graphicData uri="http://schemas.openxmlformats.org/presentationml/2006/ole">
            <p:oleObj spid="_x0000_s1026" name="Точечный рисунок" r:id="rId3" imgW="7621064" imgH="5144218" progId="Paint.Picture">
              <p:embed/>
            </p:oleObj>
          </a:graphicData>
        </a:graphic>
      </p:graphicFrame>
      <p:sp>
        <p:nvSpPr>
          <p:cNvPr id="1027" name="Rectangle 6"/>
          <p:cNvSpPr>
            <a:spLocks noChangeArrowheads="1"/>
          </p:cNvSpPr>
          <p:nvPr/>
        </p:nvSpPr>
        <p:spPr bwMode="auto">
          <a:xfrm>
            <a:off x="1331913" y="333375"/>
            <a:ext cx="6261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 что верили наши предки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387</Words>
  <Application>Microsoft Office PowerPoint</Application>
  <PresentationFormat>Экран (4:3)</PresentationFormat>
  <Paragraphs>89</Paragraphs>
  <Slides>38</Slides>
  <Notes>0</Notes>
  <HiddenSlides>0</HiddenSlides>
  <MMClips>10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Calibri</vt:lpstr>
      <vt:lpstr>Times New Roman</vt:lpstr>
      <vt:lpstr>Garamond</vt:lpstr>
      <vt:lpstr>Оформление по умолчанию</vt:lpstr>
      <vt:lpstr>Точечный рисунок</vt:lpstr>
      <vt:lpstr>Предки </vt:lpstr>
      <vt:lpstr>Родина моя</vt:lpstr>
      <vt:lpstr>Слайд 3</vt:lpstr>
      <vt:lpstr>Слайд 4</vt:lpstr>
      <vt:lpstr>Слайд 5</vt:lpstr>
      <vt:lpstr>Слайд 6</vt:lpstr>
      <vt:lpstr> </vt:lpstr>
      <vt:lpstr>Тема урока: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Памятник князю Владимиру  в г. Белгороде</vt:lpstr>
      <vt:lpstr>Значение принятия христианства</vt:lpstr>
      <vt:lpstr>Слайд 27</vt:lpstr>
      <vt:lpstr>Слайд 28</vt:lpstr>
      <vt:lpstr> 1. Указать имя князя, при котором Русь   приняла Крещение. </vt:lpstr>
      <vt:lpstr> 2. В каком городе крестился князь Владимир? </vt:lpstr>
      <vt:lpstr>  3. Какое имя при крещении получил князь Владимир? </vt:lpstr>
      <vt:lpstr> 4. Для кого Владимир распорядился снарядить телеги, наложив на них            продукты? </vt:lpstr>
      <vt:lpstr> 5. Кем приходился Владимир Красное Солнышко великой княгине Ольге? </vt:lpstr>
      <vt:lpstr>Оцените себя</vt:lpstr>
      <vt:lpstr>Слайд 35</vt:lpstr>
      <vt:lpstr>Слайд 36</vt:lpstr>
      <vt:lpstr>Закончи предложение 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revaz</cp:lastModifiedBy>
  <cp:revision>63</cp:revision>
  <dcterms:created xsi:type="dcterms:W3CDTF">2008-12-16T19:09:40Z</dcterms:created>
  <dcterms:modified xsi:type="dcterms:W3CDTF">2012-06-18T13:19:13Z</dcterms:modified>
</cp:coreProperties>
</file>