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61" r:id="rId6"/>
    <p:sldId id="27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6CD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6" autoAdjust="0"/>
    <p:restoredTop sz="94660"/>
  </p:normalViewPr>
  <p:slideViewPr>
    <p:cSldViewPr>
      <p:cViewPr>
        <p:scale>
          <a:sx n="75" d="100"/>
          <a:sy n="75" d="100"/>
        </p:scale>
        <p:origin x="-510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985A782-D0EF-4030-A8EC-398922E91427}" type="datetimeFigureOut">
              <a:rPr lang="ru-RU"/>
              <a:pPr>
                <a:defRPr/>
              </a:pPr>
              <a:t>23.07.2012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4913E5-E4EF-429F-90BF-4233DBA1F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7E7192-E62E-4183-A6E6-1724EFABB61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7618F-3C8B-4949-91D3-96728C4AC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F1D21-6961-45CB-BAEB-C3F5E63D1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6D951-B91A-4B07-8DCC-D2F1750BF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E381-8456-4DBA-A4E3-0C5D57501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92E92-AF32-4A48-BF34-3FC36EC0F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EF821-BD7D-4191-B828-3345987C6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E11D4-8192-46DB-B450-649A4A9B0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A3DA8-C1FA-4B43-80CD-BEBBF81F7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3FAA3-55B7-42B5-B956-A542205E5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9B64B-ECF6-4F33-B869-FAA2BF1C7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2D77E-D082-4385-8EF8-762A6F642E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50000"/>
              </a:schemeClr>
            </a:gs>
            <a:gs pos="99000">
              <a:schemeClr val="accent5">
                <a:lumMod val="25000"/>
                <a:alpha val="8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38C26A3-1AE2-4CF8-9511-A6ADBA7B0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\\Station2-8\work (d)\ШКОЛЬНАЯ ДОКУМЕНТАЦИЯ\Цветы, пейзажи,рисунки, рамкки\water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-32" y="1857364"/>
            <a:ext cx="9215502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Влияние Атлантики </a:t>
            </a:r>
          </a:p>
          <a:p>
            <a:pPr algn="ctr">
              <a:defRPr/>
            </a:pPr>
            <a:r>
              <a:rPr lang="ru-RU" sz="6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 ход зимних температур </a:t>
            </a:r>
          </a:p>
          <a:p>
            <a:pPr algn="ctr">
              <a:defRPr/>
            </a:pPr>
            <a:r>
              <a:rPr lang="ru-RU" sz="60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 Пензенской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200329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Результаты наблюдений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состояние атмосферы в г.Кузнецк -12 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зимний период  2007 – 2008 года.</a:t>
            </a:r>
          </a:p>
        </p:txBody>
      </p:sp>
      <p:graphicFrame>
        <p:nvGraphicFramePr>
          <p:cNvPr id="11506" name="Group 242"/>
          <p:cNvGraphicFramePr>
            <a:graphicFrameLocks noGrp="1"/>
          </p:cNvGraphicFramePr>
          <p:nvPr/>
        </p:nvGraphicFramePr>
        <p:xfrm>
          <a:off x="500063" y="1285875"/>
          <a:ext cx="8072437" cy="5462588"/>
        </p:xfrm>
        <a:graphic>
          <a:graphicData uri="http://schemas.openxmlformats.org/drawingml/2006/table">
            <a:tbl>
              <a:tblPr/>
              <a:tblGrid>
                <a:gridCol w="606755"/>
                <a:gridCol w="1964483"/>
                <a:gridCol w="1264514"/>
                <a:gridCol w="1153716"/>
                <a:gridCol w="1217030"/>
                <a:gridCol w="186599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Показатели/ месяц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декабрь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январь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февраль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 за период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температуры (С)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-7,6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Максимальная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Минимальная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Преобладающие ветры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С-З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ясных 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 переменной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со сплошной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Вид осадков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Дождь, 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Дождь, 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Дождь, 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Дождь, 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ВЫВОД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2,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4,3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9.4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5,4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200329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Результаты наблюдений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состояние атмосферы в г.Кузнецк -12 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зимний период  2008 – 2009 года.</a:t>
            </a:r>
          </a:p>
        </p:txBody>
      </p:sp>
      <p:graphicFrame>
        <p:nvGraphicFramePr>
          <p:cNvPr id="12401" name="Group 113"/>
          <p:cNvGraphicFramePr>
            <a:graphicFrameLocks noGrp="1"/>
          </p:cNvGraphicFramePr>
          <p:nvPr/>
        </p:nvGraphicFramePr>
        <p:xfrm>
          <a:off x="714375" y="1333500"/>
          <a:ext cx="8072438" cy="5372100"/>
        </p:xfrm>
        <a:graphic>
          <a:graphicData uri="http://schemas.openxmlformats.org/drawingml/2006/table">
            <a:tbl>
              <a:tblPr/>
              <a:tblGrid>
                <a:gridCol w="501943"/>
                <a:gridCol w="2068145"/>
                <a:gridCol w="1266071"/>
                <a:gridCol w="1152227"/>
                <a:gridCol w="1217774"/>
                <a:gridCol w="1866333"/>
              </a:tblGrid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Показатели/ месяц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декабрь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январь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февраль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за период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температуры (С)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-7,7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Максимальная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Минимальная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Преобладающие ветры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Ю-Г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ясных 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 переменной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со сплошной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Вид осадков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Дождь, 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ВЫВОД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6,6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5.6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10,6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7.6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50000"/>
              </a:schemeClr>
            </a:gs>
            <a:gs pos="99000">
              <a:schemeClr val="accent5">
                <a:lumMod val="25000"/>
                <a:alpha val="8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Результаты наблюдений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состояние атмосферы в г.Кузнецк -12 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зимний период  2009 – 2010 года.</a:t>
            </a:r>
          </a:p>
        </p:txBody>
      </p:sp>
      <p:graphicFrame>
        <p:nvGraphicFramePr>
          <p:cNvPr id="13426" name="Group 114"/>
          <p:cNvGraphicFramePr>
            <a:graphicFrameLocks noGrp="1"/>
          </p:cNvGraphicFramePr>
          <p:nvPr/>
        </p:nvGraphicFramePr>
        <p:xfrm>
          <a:off x="500063" y="1214438"/>
          <a:ext cx="8143875" cy="5472112"/>
        </p:xfrm>
        <a:graphic>
          <a:graphicData uri="http://schemas.openxmlformats.org/drawingml/2006/table">
            <a:tbl>
              <a:tblPr/>
              <a:tblGrid>
                <a:gridCol w="460977"/>
                <a:gridCol w="2132448"/>
                <a:gridCol w="1278785"/>
                <a:gridCol w="1160980"/>
                <a:gridCol w="1227566"/>
                <a:gridCol w="1883177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Показатели/ месяц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декабрь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январь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февраль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за период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температуры (С)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Максимальная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+8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-0,5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Минимальная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Преобладающие ветры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С-В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С-В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С-В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ясных 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 переменной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со сплошной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Вид осадков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Снег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ВЫВОД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3,2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ниже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6,4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5,9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1,1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71" name="Group 187"/>
          <p:cNvGraphicFramePr>
            <a:graphicFrameLocks noGrp="1"/>
          </p:cNvGraphicFramePr>
          <p:nvPr/>
        </p:nvGraphicFramePr>
        <p:xfrm>
          <a:off x="901700" y="2378075"/>
          <a:ext cx="7342188" cy="3108325"/>
        </p:xfrm>
        <a:graphic>
          <a:graphicData uri="http://schemas.openxmlformats.org/drawingml/2006/table">
            <a:tbl>
              <a:tblPr/>
              <a:tblGrid>
                <a:gridCol w="1831975"/>
                <a:gridCol w="1836738"/>
                <a:gridCol w="1835150"/>
                <a:gridCol w="1838325"/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Декабрь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2005-2006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2006-2007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+1.2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2007-2008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-7,6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2008-2009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2009-2010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-19,7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Средняя за период наблюдений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357290" y="500042"/>
            <a:ext cx="6215074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Средние зимние температуры за период наблюдений</a:t>
            </a:r>
          </a:p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зимы 2005-2010 </a:t>
            </a:r>
            <a:endParaRPr lang="ru-RU" sz="28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0" y="1557338"/>
          <a:ext cx="8715375" cy="3743325"/>
        </p:xfrm>
        <a:graphic>
          <a:graphicData uri="http://schemas.openxmlformats.org/presentationml/2006/ole">
            <p:oleObj spid="_x0000_s1026" name="Диаграмма" r:id="rId3" imgW="8686881" imgH="3381248" progId="MSGraph.Chart.8">
              <p:embed/>
            </p:oleObj>
          </a:graphicData>
        </a:graphic>
      </p:graphicFrame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395288" y="5141913"/>
            <a:ext cx="8353425" cy="1311275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ВЫВОД: температуры за наблюдаемый период выше средней климатической нормы для умеренно-континентальной области климата от 2 до 11 градусов. Из пятнадцати зимних месяцев в четырнадцати температура была выше нормы.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60648"/>
            <a:ext cx="7319166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Средние зимние температуры за период наблюдений</a:t>
            </a:r>
          </a:p>
          <a:p>
            <a:pPr algn="ctr">
              <a:defRPr/>
            </a:pPr>
            <a:r>
              <a:rPr lang="ru-RU" sz="2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зимы 2005-2010 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school-rad\Рабочий стол\Новая папка (2)\DSC022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71438"/>
            <a:ext cx="923925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school-rad\Рабочий стол\Новая папка (2)\DSC022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857232"/>
            <a:ext cx="3840000" cy="2880000"/>
          </a:xfrm>
          <a:prstGeom prst="rect">
            <a:avLst/>
          </a:prstGeom>
          <a:noFill/>
          <a:effectLst>
            <a:outerShdw blurRad="50800" dist="63500" dir="1920000" algn="ctr" rotWithShape="0">
              <a:schemeClr val="accent5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071563" y="1857375"/>
            <a:ext cx="3929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Солянова Ксения</a:t>
            </a:r>
          </a:p>
          <a:p>
            <a:pPr algn="just"/>
            <a:r>
              <a:rPr lang="ru-RU"/>
              <a:t>ученица  8 «А» класса</a:t>
            </a:r>
          </a:p>
          <a:p>
            <a:pPr algn="just"/>
            <a:r>
              <a:rPr lang="ru-RU"/>
              <a:t>ФКОУ СОШ имени А.Н.Радищева г.Кузнецк-12</a:t>
            </a:r>
          </a:p>
        </p:txBody>
      </p:sp>
      <p:pic>
        <p:nvPicPr>
          <p:cNvPr id="29699" name="Picture 3" descr="C:\Documents and Settings\school-rad\Рабочий стол\Новая папка (2)\DSC022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429000"/>
            <a:ext cx="3840000" cy="2880000"/>
          </a:xfrm>
          <a:prstGeom prst="rect">
            <a:avLst/>
          </a:prstGeom>
          <a:noFill/>
          <a:effectLst>
            <a:outerShdw blurRad="50800" dist="63500" dir="1920000" algn="ctr" rotWithShape="0">
              <a:schemeClr val="accent5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4143375" y="5072063"/>
            <a:ext cx="3929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/>
              <a:t>Ульченко Елизавета</a:t>
            </a:r>
          </a:p>
          <a:p>
            <a:pPr algn="just"/>
            <a:r>
              <a:rPr lang="ru-RU"/>
              <a:t>ученица  10 класса</a:t>
            </a:r>
          </a:p>
          <a:p>
            <a:pPr algn="just"/>
            <a:r>
              <a:rPr lang="ru-RU"/>
              <a:t>ФКОУ СОШ имени А.Н.Радищева г.Кузнецк-12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142852"/>
            <a:ext cx="8229600" cy="654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Участники проекта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214290"/>
            <a:ext cx="8229600" cy="654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j-lt"/>
              </a:rPr>
              <a:t>Руководитель проекта</a:t>
            </a:r>
          </a:p>
        </p:txBody>
      </p:sp>
      <p:sp>
        <p:nvSpPr>
          <p:cNvPr id="18435" name="Прямоугольник 3"/>
          <p:cNvSpPr>
            <a:spLocks noChangeArrowheads="1"/>
          </p:cNvSpPr>
          <p:nvPr/>
        </p:nvSpPr>
        <p:spPr bwMode="auto">
          <a:xfrm>
            <a:off x="2357438" y="522922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Учитель географии высшей квалификационной категории </a:t>
            </a:r>
          </a:p>
          <a:p>
            <a:pPr algn="ctr"/>
            <a:r>
              <a:rPr lang="ru-RU"/>
              <a:t>ФКОУ СОШ имени А.Н.Радищева </a:t>
            </a:r>
          </a:p>
          <a:p>
            <a:pPr algn="ctr"/>
            <a:r>
              <a:rPr lang="ru-RU"/>
              <a:t> Панфилова Т.И.</a:t>
            </a:r>
          </a:p>
        </p:txBody>
      </p:sp>
      <p:pic>
        <p:nvPicPr>
          <p:cNvPr id="30722" name="Picture 2" descr="DSC0224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32" y="1214422"/>
            <a:ext cx="5143536" cy="3857652"/>
          </a:xfrm>
          <a:prstGeom prst="rect">
            <a:avLst/>
          </a:prstGeom>
          <a:noFill/>
          <a:effectLst>
            <a:outerShdw blurRad="50800" dist="63500" dir="1920000" algn="ctr" rotWithShape="0">
              <a:schemeClr val="accent5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Dc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3" y="142875"/>
            <a:ext cx="8135937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419475" y="2603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214313" y="4786313"/>
            <a:ext cx="8643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Область лежит в умеренном климатическом поясе, в области умеренно-континентального климата.</a:t>
            </a:r>
          </a:p>
          <a:p>
            <a:r>
              <a:rPr lang="ru-RU" sz="2000" b="1"/>
              <a:t>Солнечная радиация в области составляет около 100 ккал/ см в год.</a:t>
            </a:r>
          </a:p>
          <a:p>
            <a:r>
              <a:rPr lang="ru-RU" sz="2000" b="1"/>
              <a:t>Количество солнечного тепла зависит от продолжительности часов солнечного сияния ( в декабре 32 часа, в июле 285 часов)</a:t>
            </a:r>
            <a:endParaRPr lang="ru-RU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\\Station2-8\work (d)\ШКОЛЬНАЯ ДОКУМЕНТАЦИЯ\Цветы, пейзажи,рисунки, рамкки\Sunrise_by_havock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28813"/>
            <a:ext cx="8229600" cy="3686175"/>
          </a:xfrm>
        </p:spPr>
        <p:txBody>
          <a:bodyPr/>
          <a:lstStyle/>
          <a:p>
            <a:pPr marL="76200" indent="-76200" algn="ctr" eaLnBrk="1" hangingPunct="1">
              <a:buFontTx/>
              <a:buNone/>
            </a:pPr>
            <a:r>
              <a:rPr lang="ru-RU" smtClean="0"/>
              <a:t>Климат любой территории зависит от её географического положения, обусловливающего количество солнечной радиации, от циркуляции атмосферы, близости морей и океанов и от характера подстилающей поверхности.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Физическая карт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8625"/>
            <a:ext cx="9144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5032375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66700">
              <a:defRPr/>
            </a:pPr>
            <a:r>
              <a:rPr lang="ru-RU" b="1" dirty="0"/>
              <a:t>Пензенская область лежит на восточно-Европейской равнине и занимает западную часть Приволжской возвышенности.</a:t>
            </a:r>
          </a:p>
          <a:p>
            <a:pPr marL="266700">
              <a:defRPr/>
            </a:pPr>
            <a:r>
              <a:rPr lang="ru-RU" b="1" dirty="0"/>
              <a:t>Область имеет географические координаты:</a:t>
            </a:r>
          </a:p>
          <a:p>
            <a:pPr marL="800100">
              <a:defRPr/>
            </a:pPr>
            <a:r>
              <a:rPr lang="ru-RU" b="1" dirty="0"/>
              <a:t>- с запада на восток 42 в.д. – 47 </a:t>
            </a:r>
            <a:r>
              <a:rPr lang="ru-RU" b="1" dirty="0" err="1"/>
              <a:t>в.д</a:t>
            </a:r>
            <a:r>
              <a:rPr lang="ru-RU" b="1" dirty="0"/>
              <a:t>;</a:t>
            </a:r>
          </a:p>
          <a:p>
            <a:pPr marL="800100">
              <a:defRPr/>
            </a:pPr>
            <a:r>
              <a:rPr lang="ru-RU" b="1" dirty="0"/>
              <a:t>- с севера на юг – 54 06 </a:t>
            </a:r>
            <a:r>
              <a:rPr lang="ru-RU" b="1" dirty="0" err="1"/>
              <a:t>с.ш</a:t>
            </a:r>
            <a:r>
              <a:rPr lang="ru-RU" b="1" dirty="0"/>
              <a:t>. – 52 16 </a:t>
            </a:r>
            <a:r>
              <a:rPr lang="ru-RU" b="1" dirty="0" err="1"/>
              <a:t>с.ш</a:t>
            </a:r>
            <a:r>
              <a:rPr lang="ru-RU" b="1" dirty="0"/>
              <a:t>;</a:t>
            </a:r>
          </a:p>
          <a:p>
            <a:pPr marL="800100">
              <a:defRPr/>
            </a:pPr>
            <a:r>
              <a:rPr lang="ru-RU" b="1" dirty="0"/>
              <a:t>- площадь 43,3 тыс.км.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0"/>
            <a:ext cx="48577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cap="all" dirty="0"/>
              <a:t>Пензенская область </a:t>
            </a:r>
            <a:endParaRPr lang="ru-RU" cap="al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\\Konference-zal\WORK (D)\География\проект география. Ульченко Солянова\конту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" y="214313"/>
            <a:ext cx="8215313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1438" y="2857500"/>
            <a:ext cx="2571750" cy="2014538"/>
          </a:xfrm>
          <a:prstGeom prst="rect">
            <a:avLst/>
          </a:prstGeom>
          <a:solidFill>
            <a:schemeClr val="accent5">
              <a:lumMod val="90000"/>
              <a:alpha val="54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ЗАПАД</a:t>
            </a:r>
          </a:p>
          <a:p>
            <a:pPr>
              <a:defRPr/>
            </a:pPr>
            <a:r>
              <a:rPr lang="ru-RU" dirty="0"/>
              <a:t>лето +19 С</a:t>
            </a:r>
          </a:p>
          <a:p>
            <a:pPr>
              <a:defRPr/>
            </a:pPr>
            <a:r>
              <a:rPr lang="ru-RU" dirty="0"/>
              <a:t>зима -11,5 С – 12 С </a:t>
            </a:r>
          </a:p>
          <a:p>
            <a:pPr>
              <a:defRPr/>
            </a:pPr>
            <a:r>
              <a:rPr lang="ru-RU" dirty="0"/>
              <a:t>600 мм/год</a:t>
            </a:r>
          </a:p>
          <a:p>
            <a:pPr>
              <a:defRPr/>
            </a:pPr>
            <a:r>
              <a:rPr lang="ru-RU" dirty="0"/>
              <a:t>90 ккал/см</a:t>
            </a:r>
          </a:p>
          <a:p>
            <a:pPr>
              <a:defRPr/>
            </a:pPr>
            <a:r>
              <a:rPr lang="ru-RU" dirty="0"/>
              <a:t>К </a:t>
            </a:r>
            <a:r>
              <a:rPr lang="ru-RU" dirty="0" err="1"/>
              <a:t>увл</a:t>
            </a:r>
            <a:r>
              <a:rPr lang="ru-RU" dirty="0"/>
              <a:t> = 1</a:t>
            </a:r>
          </a:p>
          <a:p>
            <a:pPr>
              <a:defRPr/>
            </a:pPr>
            <a:r>
              <a:rPr lang="ru-RU" dirty="0"/>
              <a:t>Испаряемость 550 мм 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286500" y="1500188"/>
            <a:ext cx="2714625" cy="2032000"/>
          </a:xfrm>
          <a:prstGeom prst="rect">
            <a:avLst/>
          </a:prstGeom>
          <a:solidFill>
            <a:schemeClr val="accent5">
              <a:lumMod val="90000"/>
              <a:alpha val="5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ВОСТОК</a:t>
            </a:r>
          </a:p>
          <a:p>
            <a:pPr>
              <a:defRPr/>
            </a:pPr>
            <a:r>
              <a:rPr lang="ru-RU" dirty="0"/>
              <a:t>лето +20 С</a:t>
            </a:r>
          </a:p>
          <a:p>
            <a:pPr>
              <a:defRPr/>
            </a:pPr>
            <a:r>
              <a:rPr lang="ru-RU" dirty="0"/>
              <a:t>зима -13 С </a:t>
            </a:r>
          </a:p>
          <a:p>
            <a:pPr>
              <a:defRPr/>
            </a:pPr>
            <a:r>
              <a:rPr lang="ru-RU" dirty="0"/>
              <a:t>500 мм/год</a:t>
            </a:r>
          </a:p>
          <a:p>
            <a:pPr>
              <a:defRPr/>
            </a:pPr>
            <a:r>
              <a:rPr lang="ru-RU" dirty="0"/>
              <a:t>90 - 100 ккал/см</a:t>
            </a:r>
          </a:p>
          <a:p>
            <a:pPr>
              <a:defRPr/>
            </a:pPr>
            <a:r>
              <a:rPr lang="ru-RU" dirty="0"/>
              <a:t>Испаряемость 650 мм</a:t>
            </a:r>
          </a:p>
          <a:p>
            <a:pPr>
              <a:defRPr/>
            </a:pPr>
            <a:r>
              <a:rPr lang="ru-RU" dirty="0"/>
              <a:t>К </a:t>
            </a:r>
            <a:r>
              <a:rPr lang="ru-RU" dirty="0" err="1"/>
              <a:t>увл</a:t>
            </a:r>
            <a:r>
              <a:rPr lang="ru-RU" dirty="0"/>
              <a:t> </a:t>
            </a:r>
            <a:r>
              <a:rPr lang="en-US" dirty="0"/>
              <a:t>&lt;</a:t>
            </a:r>
            <a:r>
              <a:rPr lang="ru-RU" dirty="0"/>
              <a:t> 1 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500438" y="214313"/>
            <a:ext cx="3643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Распределение температур по Пензенской области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33"/>
          <p:cNvGrpSpPr>
            <a:grpSpLocks/>
          </p:cNvGrpSpPr>
          <p:nvPr/>
        </p:nvGrpSpPr>
        <p:grpSpPr bwMode="auto">
          <a:xfrm>
            <a:off x="142875" y="71438"/>
            <a:ext cx="8858250" cy="6215062"/>
            <a:chOff x="0" y="207085"/>
            <a:chExt cx="9826625" cy="7254165"/>
          </a:xfrm>
        </p:grpSpPr>
        <p:grpSp>
          <p:nvGrpSpPr>
            <p:cNvPr id="8196" name="Group 27"/>
            <p:cNvGrpSpPr>
              <a:grpSpLocks/>
            </p:cNvGrpSpPr>
            <p:nvPr/>
          </p:nvGrpSpPr>
          <p:grpSpPr bwMode="auto">
            <a:xfrm>
              <a:off x="3175" y="460375"/>
              <a:ext cx="2854325" cy="2089150"/>
              <a:chOff x="573" y="573"/>
              <a:chExt cx="4494" cy="3291"/>
            </a:xfrm>
          </p:grpSpPr>
          <p:pic>
            <p:nvPicPr>
              <p:cNvPr id="8223" name="Picture 29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573" y="573"/>
                <a:ext cx="4494" cy="3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4" name="Text Box 28"/>
              <p:cNvSpPr txBox="1">
                <a:spLocks noChangeArrowheads="1"/>
              </p:cNvSpPr>
              <p:nvPr/>
            </p:nvSpPr>
            <p:spPr bwMode="auto">
              <a:xfrm>
                <a:off x="1107" y="1286"/>
                <a:ext cx="3420" cy="990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СЕВЕРНОЕ </a:t>
                </a:r>
                <a:endParaRPr lang="ru-RU" sz="900"/>
              </a:p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МОРЕ</a:t>
                </a:r>
                <a:endParaRPr lang="ru-RU" sz="900"/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8197" name="Group 24"/>
            <p:cNvGrpSpPr>
              <a:grpSpLocks/>
            </p:cNvGrpSpPr>
            <p:nvPr/>
          </p:nvGrpSpPr>
          <p:grpSpPr bwMode="auto">
            <a:xfrm>
              <a:off x="5143500" y="207085"/>
              <a:ext cx="2854325" cy="2089150"/>
              <a:chOff x="5967" y="173"/>
              <a:chExt cx="4494" cy="3291"/>
            </a:xfrm>
          </p:grpSpPr>
          <p:pic>
            <p:nvPicPr>
              <p:cNvPr id="8221" name="Picture 26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5967" y="173"/>
                <a:ext cx="4494" cy="3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2" name="Text Box 25"/>
              <p:cNvSpPr txBox="1">
                <a:spLocks noChangeArrowheads="1"/>
              </p:cNvSpPr>
              <p:nvPr/>
            </p:nvSpPr>
            <p:spPr bwMode="auto">
              <a:xfrm>
                <a:off x="6507" y="892"/>
                <a:ext cx="3420" cy="989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БАРЕНЦЕВО </a:t>
                </a:r>
                <a:endParaRPr lang="ru-RU" sz="900"/>
              </a:p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МОРЕ</a:t>
                </a:r>
                <a:endParaRPr lang="ru-RU" sz="900"/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8198" name="Group 21"/>
            <p:cNvGrpSpPr>
              <a:grpSpLocks/>
            </p:cNvGrpSpPr>
            <p:nvPr/>
          </p:nvGrpSpPr>
          <p:grpSpPr bwMode="auto">
            <a:xfrm>
              <a:off x="6972300" y="3314700"/>
              <a:ext cx="2854325" cy="2089150"/>
              <a:chOff x="11547" y="5067"/>
              <a:chExt cx="4494" cy="3291"/>
            </a:xfrm>
          </p:grpSpPr>
          <p:pic>
            <p:nvPicPr>
              <p:cNvPr id="8219" name="Picture 23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11547" y="5067"/>
                <a:ext cx="4494" cy="3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20" name="Text Box 22"/>
              <p:cNvSpPr txBox="1">
                <a:spLocks noChangeArrowheads="1"/>
              </p:cNvSpPr>
              <p:nvPr/>
            </p:nvSpPr>
            <p:spPr bwMode="auto">
              <a:xfrm>
                <a:off x="12087" y="5787"/>
                <a:ext cx="3420" cy="952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ТИХИЙ</a:t>
                </a:r>
                <a:endParaRPr lang="ru-RU" sz="900"/>
              </a:p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ОКЕАН</a:t>
                </a:r>
                <a:endParaRPr lang="ru-RU" sz="900"/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8199" name="Group 18"/>
            <p:cNvGrpSpPr>
              <a:grpSpLocks/>
            </p:cNvGrpSpPr>
            <p:nvPr/>
          </p:nvGrpSpPr>
          <p:grpSpPr bwMode="auto">
            <a:xfrm>
              <a:off x="1485900" y="5372100"/>
              <a:ext cx="2854325" cy="2089150"/>
              <a:chOff x="747" y="7947"/>
              <a:chExt cx="4494" cy="3291"/>
            </a:xfrm>
          </p:grpSpPr>
          <p:pic>
            <p:nvPicPr>
              <p:cNvPr id="8217" name="Picture 20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47" y="7947"/>
                <a:ext cx="4494" cy="3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18" name="Text Box 19"/>
              <p:cNvSpPr txBox="1">
                <a:spLocks noChangeArrowheads="1"/>
              </p:cNvSpPr>
              <p:nvPr/>
            </p:nvSpPr>
            <p:spPr bwMode="auto">
              <a:xfrm>
                <a:off x="1287" y="8667"/>
                <a:ext cx="3420" cy="995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СРЕДИЗЕМНОЕ МОРЕ</a:t>
                </a:r>
                <a:endParaRPr lang="ru-RU" sz="900"/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8200" name="Group 15"/>
            <p:cNvGrpSpPr>
              <a:grpSpLocks/>
            </p:cNvGrpSpPr>
            <p:nvPr/>
          </p:nvGrpSpPr>
          <p:grpSpPr bwMode="auto">
            <a:xfrm>
              <a:off x="0" y="2628900"/>
              <a:ext cx="2854325" cy="2089150"/>
              <a:chOff x="9567" y="8487"/>
              <a:chExt cx="4494" cy="3291"/>
            </a:xfrm>
          </p:grpSpPr>
          <p:pic>
            <p:nvPicPr>
              <p:cNvPr id="8215" name="Picture 17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9567" y="8487"/>
                <a:ext cx="4494" cy="3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16" name="Text Box 16"/>
              <p:cNvSpPr txBox="1">
                <a:spLocks noChangeArrowheads="1"/>
              </p:cNvSpPr>
              <p:nvPr/>
            </p:nvSpPr>
            <p:spPr bwMode="auto">
              <a:xfrm>
                <a:off x="10107" y="9207"/>
                <a:ext cx="3577" cy="982"/>
              </a:xfrm>
              <a:prstGeom prst="rect">
                <a:avLst/>
              </a:prstGeom>
              <a:solidFill>
                <a:srgbClr val="00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600" b="1">
                    <a:cs typeface="Times New Roman" pitchFamily="18" charset="0"/>
                  </a:rPr>
                  <a:t>АТЛАНТИЧЕСКИЙ ОКЕАН</a:t>
                </a:r>
                <a:endParaRPr lang="ru-RU" sz="900"/>
              </a:p>
              <a:p>
                <a:pPr eaLnBrk="0" hangingPunct="0"/>
                <a:endParaRPr lang="ru-RU"/>
              </a:p>
            </p:txBody>
          </p:sp>
        </p:grpSp>
        <p:grpSp>
          <p:nvGrpSpPr>
            <p:cNvPr id="8201" name="Group 12"/>
            <p:cNvGrpSpPr>
              <a:grpSpLocks/>
            </p:cNvGrpSpPr>
            <p:nvPr/>
          </p:nvGrpSpPr>
          <p:grpSpPr bwMode="auto">
            <a:xfrm>
              <a:off x="2929379" y="2327508"/>
              <a:ext cx="3886200" cy="2965915"/>
              <a:chOff x="5158" y="4253"/>
              <a:chExt cx="4920" cy="3830"/>
            </a:xfrm>
          </p:grpSpPr>
          <p:pic>
            <p:nvPicPr>
              <p:cNvPr id="8213" name="Picture 14" descr="Gerb_i_fla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5158" y="4253"/>
                <a:ext cx="4920" cy="38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14" name="WordArt 13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07" y="6867"/>
                <a:ext cx="2880" cy="7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FFFFFF"/>
                    </a:solidFill>
                    <a:latin typeface="Arial"/>
                    <a:cs typeface="Arial"/>
                  </a:rPr>
                  <a:t>ПЕНЗА</a:t>
                </a:r>
              </a:p>
            </p:txBody>
          </p:sp>
        </p:grpSp>
        <p:sp>
          <p:nvSpPr>
            <p:cNvPr id="8202" name="AutoShape 11"/>
            <p:cNvSpPr>
              <a:spLocks noChangeArrowheads="1"/>
            </p:cNvSpPr>
            <p:nvPr/>
          </p:nvSpPr>
          <p:spPr bwMode="auto">
            <a:xfrm rot="-3455090">
              <a:off x="5470351" y="1247260"/>
              <a:ext cx="977900" cy="145271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AutoShape 10"/>
            <p:cNvSpPr>
              <a:spLocks noChangeArrowheads="1"/>
            </p:cNvSpPr>
            <p:nvPr/>
          </p:nvSpPr>
          <p:spPr bwMode="auto">
            <a:xfrm rot="-7767839">
              <a:off x="2092406" y="1435510"/>
              <a:ext cx="993814" cy="1342283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AutoShape 9"/>
            <p:cNvSpPr>
              <a:spLocks noChangeArrowheads="1"/>
            </p:cNvSpPr>
            <p:nvPr/>
          </p:nvSpPr>
          <p:spPr bwMode="auto">
            <a:xfrm rot="10800000">
              <a:off x="2004782" y="3886198"/>
              <a:ext cx="1085850" cy="132374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AutoShape 8"/>
            <p:cNvSpPr>
              <a:spLocks noChangeArrowheads="1"/>
            </p:cNvSpPr>
            <p:nvPr/>
          </p:nvSpPr>
          <p:spPr bwMode="auto">
            <a:xfrm rot="5400000">
              <a:off x="3007570" y="4717615"/>
              <a:ext cx="800100" cy="1426446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Text Box 7"/>
            <p:cNvSpPr txBox="1">
              <a:spLocks noChangeArrowheads="1"/>
            </p:cNvSpPr>
            <p:nvPr/>
          </p:nvSpPr>
          <p:spPr bwMode="auto">
            <a:xfrm>
              <a:off x="2201863" y="2060575"/>
              <a:ext cx="914400" cy="45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200">
                  <a:cs typeface="Times New Roman" pitchFamily="18" charset="0"/>
                </a:rPr>
                <a:t>2 400 км</a:t>
              </a:r>
              <a:endParaRPr lang="ru-RU"/>
            </a:p>
          </p:txBody>
        </p:sp>
        <p:sp>
          <p:nvSpPr>
            <p:cNvPr id="8207" name="Text Box 6"/>
            <p:cNvSpPr txBox="1">
              <a:spLocks noChangeArrowheads="1"/>
            </p:cNvSpPr>
            <p:nvPr/>
          </p:nvSpPr>
          <p:spPr bwMode="auto">
            <a:xfrm>
              <a:off x="5468041" y="1943100"/>
              <a:ext cx="897833" cy="45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200">
                  <a:cs typeface="Times New Roman" pitchFamily="18" charset="0"/>
                </a:rPr>
                <a:t>1 600 км</a:t>
              </a:r>
              <a:endParaRPr lang="ru-RU"/>
            </a:p>
          </p:txBody>
        </p:sp>
        <p:sp>
          <p:nvSpPr>
            <p:cNvPr id="8208" name="Text Box 5"/>
            <p:cNvSpPr txBox="1">
              <a:spLocks noChangeArrowheads="1"/>
            </p:cNvSpPr>
            <p:nvPr/>
          </p:nvSpPr>
          <p:spPr bwMode="auto">
            <a:xfrm>
              <a:off x="2971800" y="5209948"/>
              <a:ext cx="914400" cy="458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200">
                  <a:cs typeface="Times New Roman" pitchFamily="18" charset="0"/>
                </a:rPr>
                <a:t>3 500 км</a:t>
              </a:r>
              <a:endParaRPr lang="ru-RU"/>
            </a:p>
          </p:txBody>
        </p:sp>
        <p:sp>
          <p:nvSpPr>
            <p:cNvPr id="8209" name="Text Box 4"/>
            <p:cNvSpPr txBox="1">
              <a:spLocks noChangeArrowheads="1"/>
            </p:cNvSpPr>
            <p:nvPr/>
          </p:nvSpPr>
          <p:spPr bwMode="auto">
            <a:xfrm>
              <a:off x="2119083" y="4341812"/>
              <a:ext cx="914400" cy="458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ru-RU" sz="1200">
                  <a:cs typeface="Times New Roman" pitchFamily="18" charset="0"/>
                </a:rPr>
                <a:t>5 000 км</a:t>
              </a:r>
              <a:endParaRPr lang="ru-RU"/>
            </a:p>
          </p:txBody>
        </p:sp>
        <p:grpSp>
          <p:nvGrpSpPr>
            <p:cNvPr id="8210" name="Group 1"/>
            <p:cNvGrpSpPr>
              <a:grpSpLocks/>
            </p:cNvGrpSpPr>
            <p:nvPr/>
          </p:nvGrpSpPr>
          <p:grpSpPr bwMode="auto">
            <a:xfrm>
              <a:off x="6057900" y="3771900"/>
              <a:ext cx="1143000" cy="1257300"/>
              <a:chOff x="10107" y="5787"/>
              <a:chExt cx="1800" cy="1980"/>
            </a:xfrm>
          </p:grpSpPr>
          <p:sp>
            <p:nvSpPr>
              <p:cNvPr id="8211" name="AutoShape 3"/>
              <p:cNvSpPr>
                <a:spLocks noChangeArrowheads="1"/>
              </p:cNvSpPr>
              <p:nvPr/>
            </p:nvSpPr>
            <p:spPr bwMode="auto">
              <a:xfrm>
                <a:off x="10107" y="5787"/>
                <a:ext cx="1800" cy="1980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Text Box 2"/>
              <p:cNvSpPr txBox="1">
                <a:spLocks noChangeArrowheads="1"/>
              </p:cNvSpPr>
              <p:nvPr/>
            </p:nvSpPr>
            <p:spPr bwMode="auto">
              <a:xfrm>
                <a:off x="10107" y="6507"/>
                <a:ext cx="1440" cy="7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200">
                    <a:cs typeface="Times New Roman" pitchFamily="18" charset="0"/>
                  </a:rPr>
                  <a:t>8 000 км</a:t>
                </a:r>
                <a:endParaRPr lang="ru-RU"/>
              </a:p>
            </p:txBody>
          </p:sp>
        </p:grpSp>
      </p:grpSp>
      <p:sp>
        <p:nvSpPr>
          <p:cNvPr id="8195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38" y="2714625"/>
          <a:ext cx="8001000" cy="3563938"/>
        </p:xfrm>
        <a:graphic>
          <a:graphicData uri="http://schemas.openxmlformats.org/drawingml/2006/table">
            <a:tbl>
              <a:tblPr/>
              <a:tblGrid>
                <a:gridCol w="571500"/>
                <a:gridCol w="2384425"/>
                <a:gridCol w="1236662"/>
                <a:gridCol w="1328738"/>
                <a:gridCol w="1228725"/>
                <a:gridCol w="1250950"/>
              </a:tblGrid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№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Показатели/ месяц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декабрь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январь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февраль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за  зимний период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Продолжительность дня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7.06 – 7.27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7.27 – 8.34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8.35 – 10.37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Угол падения солнечных лучей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температуры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-10,2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-13,3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-12,9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-12,1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Преобладающие ветры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 и С-З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 и С-В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С-З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189" marR="6818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57158" y="428604"/>
            <a:ext cx="850114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Статистические данные 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средних месячных температур   </a:t>
            </a:r>
            <a:b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(справочное пособие  И.И.Курицын, Н.А. Марденский </a:t>
            </a:r>
          </a:p>
          <a:p>
            <a:pPr algn="ctr">
              <a:defRPr/>
            </a:pPr>
            <a:r>
              <a:rPr lang="ru-RU" sz="2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«География Пензенской области 1991 г.)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00329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Результаты наблюдений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состояние атмосферы в г.Кузнецк -12 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зимний период  2005 – 2006 года.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75" y="1857375"/>
          <a:ext cx="7639050" cy="4746625"/>
        </p:xfrm>
        <a:graphic>
          <a:graphicData uri="http://schemas.openxmlformats.org/drawingml/2006/table">
            <a:tbl>
              <a:tblPr/>
              <a:tblGrid>
                <a:gridCol w="428625"/>
                <a:gridCol w="1971675"/>
                <a:gridCol w="1212850"/>
                <a:gridCol w="1103313"/>
                <a:gridCol w="1166812"/>
                <a:gridCol w="1755775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№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Показатели/ месяц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декабрь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январь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февраль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за период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температуры (С)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+ 1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Максимальная 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+4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Минимальная 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-29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-6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-29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Преобладающие ветры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С-З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С-В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Ю-З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З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5.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ясных дней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 переменной облачностью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со сплошной облачностью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31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Вид осадков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Дождь, снег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Снег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Дождь, снег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ВЫВОД: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2,8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1,3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13,9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6,1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8615" marR="58615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52"/>
            <a:ext cx="8229600" cy="1200329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Результаты наблюдений</a:t>
            </a:r>
            <a:b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2400" b="1" kern="12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ea typeface="+mn-ea"/>
                <a:cs typeface="+mn-cs"/>
              </a:rPr>
              <a:t>за состояние атмосферы в г.Кузнецк -12 за зимний период  2006 – 2007 года.</a:t>
            </a:r>
          </a:p>
        </p:txBody>
      </p:sp>
      <p:graphicFrame>
        <p:nvGraphicFramePr>
          <p:cNvPr id="10352" name="Group 112"/>
          <p:cNvGraphicFramePr>
            <a:graphicFrameLocks noGrp="1"/>
          </p:cNvGraphicFramePr>
          <p:nvPr/>
        </p:nvGraphicFramePr>
        <p:xfrm>
          <a:off x="755650" y="1500188"/>
          <a:ext cx="7643813" cy="5238750"/>
        </p:xfrm>
        <a:graphic>
          <a:graphicData uri="http://schemas.openxmlformats.org/drawingml/2006/table">
            <a:tbl>
              <a:tblPr/>
              <a:tblGrid>
                <a:gridCol w="428625"/>
                <a:gridCol w="1992313"/>
                <a:gridCol w="1193800"/>
                <a:gridCol w="1127125"/>
                <a:gridCol w="1147762"/>
                <a:gridCol w="1754188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Показатели/ месяц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декабрь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январь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февраль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за период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Средние температуры (С)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+1,2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-7,9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-1,2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Максимальная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+8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Минимальная 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-20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4.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Преобладающие ветры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Ю-В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5.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ясных дней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6.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 переменной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31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7.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Количество дней со сплошной облачностью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50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8.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Вид осадков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Дождь, снег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Дождь, снег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Дождь, снег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ВЫВОД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1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,3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Температура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выше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средней многолетней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cs typeface="Times New Roman" pitchFamily="18" charset="0"/>
                        </a:rPr>
                        <a:t> градусов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DD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1062</Words>
  <Application>Microsoft Office PowerPoint</Application>
  <PresentationFormat>Экран (4:3)</PresentationFormat>
  <Paragraphs>438</Paragraphs>
  <Slides>17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Arial Unicode MS</vt:lpstr>
      <vt:lpstr>Оформление по умолчанию</vt:lpstr>
      <vt:lpstr>Диаграмма Microsoft Graph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Результаты наблюдений за состояние атмосферы в г.Кузнецк -12  за зимний период  2005 – 2006 года.</vt:lpstr>
      <vt:lpstr>Результаты наблюдений за состояние атмосферы в г.Кузнецк -12 за зимний период  2006 – 2007 года.</vt:lpstr>
      <vt:lpstr>Результаты наблюдений за состояние атмосферы в г.Кузнецк -12  за зимний период  2007 – 2008 года.</vt:lpstr>
      <vt:lpstr>Результаты наблюдений за состояние атмосферы в г.Кузнецк -12  за зимний период  2008 – 2009 года.</vt:lpstr>
      <vt:lpstr>Результаты наблюдений за состояние атмосферы в г.Кузнецк -12  за зимний период  2009 – 2010 года.</vt:lpstr>
      <vt:lpstr>Слайд 13</vt:lpstr>
      <vt:lpstr>Слайд 14</vt:lpstr>
      <vt:lpstr>Слайд 15</vt:lpstr>
      <vt:lpstr>Слайд 16</vt:lpstr>
      <vt:lpstr>Слайд 17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Атлантики на ход зимних температур в Пензенской области</dc:title>
  <dc:creator>Anya</dc:creator>
  <cp:lastModifiedBy>revaz</cp:lastModifiedBy>
  <cp:revision>32</cp:revision>
  <dcterms:created xsi:type="dcterms:W3CDTF">2012-01-25T18:21:48Z</dcterms:created>
  <dcterms:modified xsi:type="dcterms:W3CDTF">2012-07-23T06:39:31Z</dcterms:modified>
</cp:coreProperties>
</file>