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6" y="5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2AE0-707D-4BE0-A853-5206853E0D98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FFE9-1E7D-49C7-8968-03D0A9576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822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2AE0-707D-4BE0-A853-5206853E0D98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FFE9-1E7D-49C7-8968-03D0A9576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8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2AE0-707D-4BE0-A853-5206853E0D98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FFE9-1E7D-49C7-8968-03D0A9576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209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2AE0-707D-4BE0-A853-5206853E0D98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FFE9-1E7D-49C7-8968-03D0A9576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17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2AE0-707D-4BE0-A853-5206853E0D98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FFE9-1E7D-49C7-8968-03D0A9576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287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2AE0-707D-4BE0-A853-5206853E0D98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FFE9-1E7D-49C7-8968-03D0A9576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190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2AE0-707D-4BE0-A853-5206853E0D98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FFE9-1E7D-49C7-8968-03D0A9576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823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2AE0-707D-4BE0-A853-5206853E0D98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FFE9-1E7D-49C7-8968-03D0A9576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996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2AE0-707D-4BE0-A853-5206853E0D98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FFE9-1E7D-49C7-8968-03D0A9576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621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2AE0-707D-4BE0-A853-5206853E0D98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FFE9-1E7D-49C7-8968-03D0A9576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120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2AE0-707D-4BE0-A853-5206853E0D98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FFE9-1E7D-49C7-8968-03D0A9576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357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bg2">
                <a:lumMod val="75000"/>
              </a:schemeClr>
            </a:gs>
            <a:gs pos="100000">
              <a:schemeClr val="bg2">
                <a:lumMod val="75000"/>
              </a:schemeClr>
            </a:gs>
            <a:gs pos="1250">
              <a:schemeClr val="bg2">
                <a:lumMod val="90000"/>
              </a:schemeClr>
            </a:gs>
            <a:gs pos="100000">
              <a:schemeClr val="bg2">
                <a:lumMod val="9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F2AE0-707D-4BE0-A853-5206853E0D98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BFFE9-1E7D-49C7-8968-03D0A9576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876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90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8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5" Type="http://schemas.openxmlformats.org/officeDocument/2006/relationships/image" Target="../media/image3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5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12" Type="http://schemas.openxmlformats.org/officeDocument/2006/relationships/image" Target="../media/image24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5" Type="http://schemas.openxmlformats.org/officeDocument/2006/relationships/image" Target="../media/image47.pn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Relationship Id="rId14" Type="http://schemas.openxmlformats.org/officeDocument/2006/relationships/image" Target="../media/image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77537" y="-21194"/>
            <a:ext cx="9144000" cy="417512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Формулы приведения</a:t>
            </a:r>
            <a:endParaRPr lang="ru-RU" sz="2000" b="1" dirty="0"/>
          </a:p>
        </p:txBody>
      </p:sp>
      <p:cxnSp>
        <p:nvCxnSpPr>
          <p:cNvPr id="3" name="Прямая со стрелкой 2"/>
          <p:cNvCxnSpPr/>
          <p:nvPr/>
        </p:nvCxnSpPr>
        <p:spPr>
          <a:xfrm flipH="1" flipV="1">
            <a:off x="4562958" y="487023"/>
            <a:ext cx="1706" cy="142980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744346" y="1255189"/>
            <a:ext cx="162302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Блок-схема: узел 12"/>
          <p:cNvSpPr/>
          <p:nvPr/>
        </p:nvSpPr>
        <p:spPr>
          <a:xfrm>
            <a:off x="4067324" y="729518"/>
            <a:ext cx="981254" cy="1051343"/>
          </a:xfrm>
          <a:prstGeom prst="flowChartConnector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405809" y="197977"/>
            <a:ext cx="242317" cy="5780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Adobe Fan Heiti Std B" pitchFamily="34" charset="-128"/>
                <a:ea typeface="Adobe Fan Heiti Std B" pitchFamily="34" charset="-128"/>
              </a:rPr>
              <a:t>.</a:t>
            </a:r>
            <a:endParaRPr lang="ru-RU" sz="6000" dirty="0">
              <a:solidFill>
                <a:srgbClr val="FF0000"/>
              </a:solidFill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97085" y="410869"/>
            <a:ext cx="212209" cy="23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У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187504" y="1207689"/>
            <a:ext cx="212209" cy="23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Х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498589" y="1185826"/>
            <a:ext cx="230274" cy="23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О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621893" y="396183"/>
                <a:ext cx="227720" cy="2854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05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050" b="1" i="0" smtClean="0">
                              <a:latin typeface="Cambria Math"/>
                              <a:ea typeface="Cambria Math"/>
                            </a:rPr>
                            <m:t>𝛑</m:t>
                          </m:r>
                        </m:num>
                        <m:den>
                          <m:r>
                            <a:rPr lang="ru-RU" sz="1050" b="1" i="0" smtClean="0"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105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1893" y="396183"/>
                <a:ext cx="227720" cy="285482"/>
              </a:xfrm>
              <a:prstGeom prst="rect">
                <a:avLst/>
              </a:prstGeom>
              <a:blipFill rotWithShape="1">
                <a:blip r:embed="rId2"/>
                <a:stretch>
                  <a:fillRect b="-276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1423973" y="27298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 flipV="1">
            <a:off x="2130465" y="2269198"/>
            <a:ext cx="0" cy="195568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1254786" y="3421326"/>
            <a:ext cx="1953703" cy="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Блок-схема: узел 26"/>
          <p:cNvSpPr/>
          <p:nvPr/>
        </p:nvSpPr>
        <p:spPr>
          <a:xfrm>
            <a:off x="1477440" y="2721657"/>
            <a:ext cx="1306049" cy="1399338"/>
          </a:xfrm>
          <a:prstGeom prst="flowChartConnector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1960727" y="2200569"/>
            <a:ext cx="3225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Adobe Fan Heiti Std B" pitchFamily="34" charset="-128"/>
                <a:ea typeface="Adobe Fan Heiti Std B" pitchFamily="34" charset="-128"/>
              </a:rPr>
              <a:t>.</a:t>
            </a:r>
            <a:endParaRPr lang="ru-RU" sz="6000" dirty="0">
              <a:solidFill>
                <a:srgbClr val="FF0000"/>
              </a:solidFill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64473" y="3401581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Х</a:t>
            </a:r>
            <a:endParaRPr lang="ru-RU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056742" y="3349318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О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121071" y="2372012"/>
                <a:ext cx="567463" cy="3824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1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100" b="1" i="0" smtClean="0">
                              <a:latin typeface="Cambria Math"/>
                              <a:ea typeface="Cambria Math"/>
                            </a:rPr>
                            <m:t>𝛑</m:t>
                          </m:r>
                        </m:num>
                        <m:den>
                          <m:r>
                            <a:rPr lang="ru-RU" sz="1100" b="1" i="0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ru-RU" sz="1100" b="1" i="0" smtClean="0">
                          <a:latin typeface="Cambria Math"/>
                        </a:rPr>
                        <m:t>−</m:t>
                      </m:r>
                      <m:r>
                        <a:rPr lang="el-GR" sz="1100" b="1" i="0" smtClean="0">
                          <a:latin typeface="Cambria Math"/>
                        </a:rPr>
                        <m:t>𝛂</m:t>
                      </m:r>
                    </m:oMath>
                  </m:oMathPara>
                </a14:m>
                <a:endParaRPr lang="ru-RU" sz="1050" b="1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1071" y="2372012"/>
                <a:ext cx="567463" cy="3824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Прямая со стрелкой 56"/>
          <p:cNvCxnSpPr/>
          <p:nvPr/>
        </p:nvCxnSpPr>
        <p:spPr>
          <a:xfrm>
            <a:off x="2482827" y="2720014"/>
            <a:ext cx="432048" cy="472232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624250" y="2899368"/>
            <a:ext cx="3225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Adobe Fan Heiti Std B" pitchFamily="34" charset="-128"/>
                <a:ea typeface="Adobe Fan Heiti Std B" pitchFamily="34" charset="-128"/>
              </a:rPr>
              <a:t>.</a:t>
            </a:r>
            <a:endParaRPr lang="ru-RU" sz="6000" dirty="0">
              <a:solidFill>
                <a:srgbClr val="FF0000"/>
              </a:solidFill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859705" y="27322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cxnSp>
        <p:nvCxnSpPr>
          <p:cNvPr id="69" name="Прямая со стрелкой 68"/>
          <p:cNvCxnSpPr/>
          <p:nvPr/>
        </p:nvCxnSpPr>
        <p:spPr>
          <a:xfrm flipV="1">
            <a:off x="4568354" y="2271621"/>
            <a:ext cx="8476" cy="195325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>
            <a:off x="3505247" y="3423749"/>
            <a:ext cx="216024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Блок-схема: узел 70"/>
          <p:cNvSpPr/>
          <p:nvPr/>
        </p:nvSpPr>
        <p:spPr>
          <a:xfrm>
            <a:off x="3913172" y="2724080"/>
            <a:ext cx="1306049" cy="1399338"/>
          </a:xfrm>
          <a:prstGeom prst="flowChartConnector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TextBox 72"/>
          <p:cNvSpPr txBox="1"/>
          <p:nvPr/>
        </p:nvSpPr>
        <p:spPr>
          <a:xfrm>
            <a:off x="5500205" y="3404004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Х</a:t>
            </a:r>
            <a:endParaRPr lang="ru-RU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4492474" y="3351741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О</a:t>
            </a:r>
            <a:endParaRPr lang="ru-RU" b="1" dirty="0"/>
          </a:p>
        </p:txBody>
      </p:sp>
      <p:sp>
        <p:nvSpPr>
          <p:cNvPr id="80" name="Пирог 79"/>
          <p:cNvSpPr/>
          <p:nvPr/>
        </p:nvSpPr>
        <p:spPr>
          <a:xfrm>
            <a:off x="3913173" y="2720015"/>
            <a:ext cx="1316682" cy="1403404"/>
          </a:xfrm>
          <a:prstGeom prst="pie">
            <a:avLst>
              <a:gd name="adj1" fmla="val 16167140"/>
              <a:gd name="adj2" fmla="val 13539"/>
            </a:avLst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4556803" y="2374435"/>
                <a:ext cx="567463" cy="3824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1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100" b="1" i="0" smtClean="0">
                              <a:latin typeface="Cambria Math"/>
                              <a:ea typeface="Cambria Math"/>
                            </a:rPr>
                            <m:t>𝛑</m:t>
                          </m:r>
                        </m:num>
                        <m:den>
                          <m:r>
                            <a:rPr lang="ru-RU" sz="1100" b="1" i="0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ru-RU" sz="1100" b="1" i="0" smtClean="0">
                          <a:latin typeface="Cambria Math"/>
                        </a:rPr>
                        <m:t>−</m:t>
                      </m:r>
                      <m:r>
                        <a:rPr lang="el-GR" sz="1100" b="1" i="0" smtClean="0">
                          <a:latin typeface="Cambria Math"/>
                        </a:rPr>
                        <m:t>𝛂</m:t>
                      </m:r>
                    </m:oMath>
                  </m:oMathPara>
                </a14:m>
                <a:endParaRPr lang="ru-RU" sz="1050" b="1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6803" y="2374435"/>
                <a:ext cx="567463" cy="3824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Box 71"/>
          <p:cNvSpPr txBox="1"/>
          <p:nvPr/>
        </p:nvSpPr>
        <p:spPr>
          <a:xfrm>
            <a:off x="4407092" y="2202992"/>
            <a:ext cx="3225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Adobe Fan Heiti Std B" pitchFamily="34" charset="-128"/>
                <a:ea typeface="Adobe Fan Heiti Std B" pitchFamily="34" charset="-128"/>
              </a:rPr>
              <a:t>.</a:t>
            </a:r>
            <a:endParaRPr lang="ru-RU" sz="6000" dirty="0">
              <a:solidFill>
                <a:srgbClr val="FF0000"/>
              </a:solidFill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059982" y="2901791"/>
            <a:ext cx="3225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Adobe Fan Heiti Std B" pitchFamily="34" charset="-128"/>
                <a:ea typeface="Adobe Fan Heiti Std B" pitchFamily="34" charset="-128"/>
              </a:rPr>
              <a:t>.</a:t>
            </a:r>
            <a:endParaRPr lang="ru-RU" sz="6000" dirty="0">
              <a:solidFill>
                <a:srgbClr val="FF0000"/>
              </a:solidFill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79692" y="273340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cxnSp>
        <p:nvCxnSpPr>
          <p:cNvPr id="33" name="Прямая со стрелкой 32"/>
          <p:cNvCxnSpPr/>
          <p:nvPr/>
        </p:nvCxnSpPr>
        <p:spPr>
          <a:xfrm flipV="1">
            <a:off x="6886184" y="2272736"/>
            <a:ext cx="0" cy="195214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5803968" y="3424864"/>
            <a:ext cx="216024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Блок-схема: узел 34"/>
          <p:cNvSpPr/>
          <p:nvPr/>
        </p:nvSpPr>
        <p:spPr>
          <a:xfrm>
            <a:off x="6233159" y="2725195"/>
            <a:ext cx="1306049" cy="1399338"/>
          </a:xfrm>
          <a:prstGeom prst="flowChartConnector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7820192" y="3405119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Х</a:t>
            </a:r>
            <a:endParaRPr lang="ru-RU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6812461" y="3352856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О</a:t>
            </a:r>
            <a:endParaRPr lang="ru-RU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937349" y="3097120"/>
                <a:ext cx="6254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 smtClean="0"/>
                  <a:t>sin</a:t>
                </a:r>
                <a14:m>
                  <m:oMath xmlns:m="http://schemas.openxmlformats.org/officeDocument/2006/math">
                    <m:r>
                      <a:rPr lang="en-US" sz="1200" b="1" i="1" smtClean="0">
                        <a:latin typeface="Cambria Math"/>
                        <a:ea typeface="Cambria Math"/>
                      </a:rPr>
                      <m:t>𝜶</m:t>
                    </m:r>
                  </m:oMath>
                </a14:m>
                <a:r>
                  <a:rPr lang="en-US" sz="1200" b="1" dirty="0" smtClean="0"/>
                  <a:t>&gt;</a:t>
                </a:r>
                <a:r>
                  <a:rPr lang="en-US" sz="1200" b="1" dirty="0" smtClean="0"/>
                  <a:t>0</a:t>
                </a:r>
                <a:endParaRPr lang="ru-RU" b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7349" y="3097120"/>
                <a:ext cx="625492" cy="276999"/>
              </a:xfrm>
              <a:prstGeom prst="rect">
                <a:avLst/>
              </a:prstGeom>
              <a:blipFill rotWithShape="1">
                <a:blip r:embed="rId5"/>
                <a:stretch>
                  <a:fillRect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единительная линия 5"/>
          <p:cNvCxnSpPr/>
          <p:nvPr/>
        </p:nvCxnSpPr>
        <p:spPr>
          <a:xfrm>
            <a:off x="6876419" y="2720014"/>
            <a:ext cx="0" cy="7200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06438" y="809595"/>
                <a:ext cx="3258354" cy="459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sin (90</a:t>
                </a:r>
                <a:r>
                  <a:rPr lang="en-US" b="1" baseline="30000" dirty="0" smtClean="0"/>
                  <a:t>0</a:t>
                </a:r>
                <a:r>
                  <a:rPr lang="en-US" b="1" dirty="0" smtClean="0"/>
                  <a:t> – </a:t>
                </a:r>
                <a:r>
                  <a:rPr lang="el-GR" b="1" dirty="0" smtClean="0"/>
                  <a:t>α</a:t>
                </a:r>
                <a:r>
                  <a:rPr lang="en-US" b="1" dirty="0" smtClean="0"/>
                  <a:t>) = sin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0" smtClean="0">
                            <a:latin typeface="Cambria Math"/>
                            <a:ea typeface="Cambria Math"/>
                          </a:rPr>
                          <m:t>𝛑</m:t>
                        </m:r>
                      </m:num>
                      <m:den>
                        <m:r>
                          <a:rPr lang="en-US" b="1" i="0" smtClean="0">
                            <a:latin typeface="Cambria Math"/>
                          </a:rPr>
                          <m:t>𝟐</m:t>
                        </m:r>
                        <m:r>
                          <a:rPr lang="en-US" b="1" i="0" smtClean="0">
                            <a:latin typeface="Cambria Math"/>
                          </a:rPr>
                          <m:t> </m:t>
                        </m:r>
                      </m:den>
                    </m:f>
                    <m:r>
                      <a:rPr lang="en-US" b="1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b="1" dirty="0" smtClean="0"/>
                  <a:t>- </a:t>
                </a:r>
                <a:r>
                  <a:rPr lang="el-GR" b="1" dirty="0" smtClean="0"/>
                  <a:t>α</a:t>
                </a:r>
                <a:r>
                  <a:rPr lang="en-US" b="1" dirty="0" smtClean="0"/>
                  <a:t>) = </a:t>
                </a:r>
                <a:r>
                  <a:rPr lang="en-US" b="1" dirty="0" err="1" smtClean="0"/>
                  <a:t>cos</a:t>
                </a:r>
                <a:r>
                  <a:rPr lang="en-US" b="1" dirty="0" smtClean="0"/>
                  <a:t> </a:t>
                </a:r>
                <a:r>
                  <a:rPr lang="el-GR" b="1" dirty="0" smtClean="0"/>
                  <a:t>α</a:t>
                </a:r>
                <a:endParaRPr lang="ru-RU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438" y="809595"/>
                <a:ext cx="3258354" cy="459165"/>
              </a:xfrm>
              <a:prstGeom prst="rect">
                <a:avLst/>
              </a:prstGeom>
              <a:blipFill rotWithShape="1">
                <a:blip r:embed="rId6"/>
                <a:stretch>
                  <a:fillRect l="-1685" b="-9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207196" y="1268760"/>
                <a:ext cx="3257596" cy="459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sin (90</a:t>
                </a:r>
                <a:r>
                  <a:rPr lang="en-US" b="1" baseline="30000" dirty="0" smtClean="0"/>
                  <a:t>0</a:t>
                </a:r>
                <a:r>
                  <a:rPr lang="en-US" b="1" dirty="0" smtClean="0"/>
                  <a:t> + </a:t>
                </a:r>
                <a:r>
                  <a:rPr lang="el-GR" b="1" dirty="0" smtClean="0"/>
                  <a:t>α</a:t>
                </a:r>
                <a:r>
                  <a:rPr lang="en-US" b="1" dirty="0" smtClean="0"/>
                  <a:t>) = sin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0" smtClean="0">
                            <a:latin typeface="Cambria Math"/>
                            <a:ea typeface="Cambria Math"/>
                          </a:rPr>
                          <m:t>𝛑</m:t>
                        </m:r>
                      </m:num>
                      <m:den>
                        <m:r>
                          <a:rPr lang="en-US" b="1" i="0" smtClean="0">
                            <a:latin typeface="Cambria Math"/>
                          </a:rPr>
                          <m:t>𝟐</m:t>
                        </m:r>
                        <m:r>
                          <a:rPr lang="en-US" b="1" i="0" smtClean="0"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b="1" dirty="0" smtClean="0"/>
                  <a:t> +</a:t>
                </a:r>
                <a:r>
                  <a:rPr lang="ru-RU" b="1" dirty="0" smtClean="0"/>
                  <a:t> </a:t>
                </a:r>
                <a:r>
                  <a:rPr lang="el-GR" b="1" dirty="0" smtClean="0"/>
                  <a:t>α</a:t>
                </a:r>
                <a:r>
                  <a:rPr lang="en-US" b="1" dirty="0" smtClean="0"/>
                  <a:t>) = </a:t>
                </a:r>
                <a:r>
                  <a:rPr lang="en-US" b="1" dirty="0" err="1" smtClean="0"/>
                  <a:t>cos</a:t>
                </a:r>
                <a:r>
                  <a:rPr lang="en-US" b="1" dirty="0" smtClean="0"/>
                  <a:t> </a:t>
                </a:r>
                <a:r>
                  <a:rPr lang="el-GR" b="1" dirty="0" smtClean="0"/>
                  <a:t>α</a:t>
                </a:r>
                <a:endParaRPr lang="ru-RU" b="1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196" y="1268760"/>
                <a:ext cx="3257596" cy="459165"/>
              </a:xfrm>
              <a:prstGeom prst="rect">
                <a:avLst/>
              </a:prstGeom>
              <a:blipFill rotWithShape="1">
                <a:blip r:embed="rId7"/>
                <a:stretch>
                  <a:fillRect l="-1685" b="-9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179512" y="3193774"/>
                <a:ext cx="1133555" cy="4591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sin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1">
                            <a:latin typeface="Cambria Math"/>
                            <a:ea typeface="Cambria Math"/>
                          </a:rPr>
                          <m:t>𝛑</m:t>
                        </m:r>
                      </m:num>
                      <m:den>
                        <m:r>
                          <a:rPr lang="en-US" b="1">
                            <a:latin typeface="Cambria Math"/>
                          </a:rPr>
                          <m:t>𝟐</m:t>
                        </m:r>
                        <m:r>
                          <a:rPr lang="en-US" b="1">
                            <a:latin typeface="Cambria Math"/>
                          </a:rPr>
                          <m:t> 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- </a:t>
                </a:r>
                <a:r>
                  <a:rPr lang="el-GR" dirty="0"/>
                  <a:t>α</a:t>
                </a:r>
                <a:r>
                  <a:rPr lang="en-US" dirty="0"/>
                  <a:t>) </a:t>
                </a:r>
                <a:endParaRPr lang="ru-RU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3193774"/>
                <a:ext cx="1133555" cy="459165"/>
              </a:xfrm>
              <a:prstGeom prst="rect">
                <a:avLst/>
              </a:prstGeom>
              <a:blipFill rotWithShape="1">
                <a:blip r:embed="rId8"/>
                <a:stretch>
                  <a:fillRect l="-4301" r="-4301" b="-9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Прямоугольник 19"/>
          <p:cNvSpPr/>
          <p:nvPr/>
        </p:nvSpPr>
        <p:spPr>
          <a:xfrm>
            <a:off x="8102642" y="3202710"/>
            <a:ext cx="6764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cos</a:t>
            </a:r>
            <a:r>
              <a:rPr lang="en-US" dirty="0"/>
              <a:t> </a:t>
            </a:r>
            <a:r>
              <a:rPr lang="el-GR" dirty="0"/>
              <a:t>α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1669379" y="4157102"/>
            <a:ext cx="983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движение</a:t>
            </a:r>
            <a:endParaRPr lang="ru-RU" sz="14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4128335" y="4167002"/>
            <a:ext cx="865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четверть</a:t>
            </a:r>
            <a:endParaRPr lang="ru-RU" sz="14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6267857" y="4198096"/>
            <a:ext cx="12759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знак функции</a:t>
            </a:r>
            <a:endParaRPr lang="ru-RU" sz="14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1421998" y="502172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cxnSp>
        <p:nvCxnSpPr>
          <p:cNvPr id="59" name="Прямая со стрелкой 58"/>
          <p:cNvCxnSpPr/>
          <p:nvPr/>
        </p:nvCxnSpPr>
        <p:spPr>
          <a:xfrm flipV="1">
            <a:off x="2128490" y="4561053"/>
            <a:ext cx="0" cy="195568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1252811" y="5713181"/>
            <a:ext cx="1953703" cy="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Блок-схема: узел 60"/>
          <p:cNvSpPr/>
          <p:nvPr/>
        </p:nvSpPr>
        <p:spPr>
          <a:xfrm>
            <a:off x="1475465" y="5013512"/>
            <a:ext cx="1306049" cy="1399338"/>
          </a:xfrm>
          <a:prstGeom prst="flowChartConnector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TextBox 61"/>
          <p:cNvSpPr txBox="1"/>
          <p:nvPr/>
        </p:nvSpPr>
        <p:spPr>
          <a:xfrm>
            <a:off x="1958752" y="4492424"/>
            <a:ext cx="3225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Adobe Fan Heiti Std B" pitchFamily="34" charset="-128"/>
                <a:ea typeface="Adobe Fan Heiti Std B" pitchFamily="34" charset="-128"/>
              </a:rPr>
              <a:t>.</a:t>
            </a:r>
            <a:endParaRPr lang="ru-RU" sz="6000" dirty="0">
              <a:solidFill>
                <a:srgbClr val="FF0000"/>
              </a:solidFill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062498" y="5693436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Х</a:t>
            </a:r>
            <a:endParaRPr lang="ru-RU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2054767" y="5641173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О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2119096" y="4663867"/>
                <a:ext cx="567976" cy="3824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1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100" b="1" i="0" smtClean="0">
                              <a:latin typeface="Cambria Math"/>
                              <a:ea typeface="Cambria Math"/>
                            </a:rPr>
                            <m:t>𝛑</m:t>
                          </m:r>
                        </m:num>
                        <m:den>
                          <m:r>
                            <a:rPr lang="ru-RU" sz="1100" b="1" i="0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ru-RU" sz="1100" b="1" i="0" smtClean="0">
                          <a:latin typeface="Cambria Math"/>
                        </a:rPr>
                        <m:t>+</m:t>
                      </m:r>
                      <m:r>
                        <a:rPr lang="el-GR" sz="1100" b="1" i="0" smtClean="0">
                          <a:latin typeface="Cambria Math"/>
                        </a:rPr>
                        <m:t>𝛂</m:t>
                      </m:r>
                    </m:oMath>
                  </m:oMathPara>
                </a14:m>
                <a:endParaRPr lang="ru-RU" sz="1050" b="1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9096" y="4663867"/>
                <a:ext cx="567976" cy="3824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6" name="Прямая со стрелкой 65"/>
          <p:cNvCxnSpPr/>
          <p:nvPr/>
        </p:nvCxnSpPr>
        <p:spPr>
          <a:xfrm flipH="1">
            <a:off x="1303296" y="4943841"/>
            <a:ext cx="536754" cy="494764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1308648" y="5191223"/>
            <a:ext cx="3225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Adobe Fan Heiti Std B" pitchFamily="34" charset="-128"/>
                <a:ea typeface="Adobe Fan Heiti Std B" pitchFamily="34" charset="-128"/>
              </a:rPr>
              <a:t>.</a:t>
            </a:r>
            <a:endParaRPr lang="ru-RU" sz="6000" dirty="0">
              <a:solidFill>
                <a:srgbClr val="FF0000"/>
              </a:solidFill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857730" y="50241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cxnSp>
        <p:nvCxnSpPr>
          <p:cNvPr id="81" name="Прямая со стрелкой 80"/>
          <p:cNvCxnSpPr/>
          <p:nvPr/>
        </p:nvCxnSpPr>
        <p:spPr>
          <a:xfrm flipV="1">
            <a:off x="4566379" y="4563476"/>
            <a:ext cx="8476" cy="195325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>
            <a:off x="3503272" y="5715604"/>
            <a:ext cx="216024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Блок-схема: узел 82"/>
          <p:cNvSpPr/>
          <p:nvPr/>
        </p:nvSpPr>
        <p:spPr>
          <a:xfrm>
            <a:off x="3911197" y="5015935"/>
            <a:ext cx="1306049" cy="1399338"/>
          </a:xfrm>
          <a:prstGeom prst="flowChartConnector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TextBox 83"/>
          <p:cNvSpPr txBox="1"/>
          <p:nvPr/>
        </p:nvSpPr>
        <p:spPr>
          <a:xfrm>
            <a:off x="5498230" y="5695859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Х</a:t>
            </a:r>
            <a:endParaRPr lang="ru-RU" b="1" dirty="0"/>
          </a:p>
        </p:txBody>
      </p:sp>
      <p:sp>
        <p:nvSpPr>
          <p:cNvPr id="85" name="TextBox 84"/>
          <p:cNvSpPr txBox="1"/>
          <p:nvPr/>
        </p:nvSpPr>
        <p:spPr>
          <a:xfrm>
            <a:off x="4490499" y="5643596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О</a:t>
            </a:r>
            <a:endParaRPr lang="ru-RU" b="1" dirty="0"/>
          </a:p>
        </p:txBody>
      </p:sp>
      <p:sp>
        <p:nvSpPr>
          <p:cNvPr id="86" name="Пирог 85"/>
          <p:cNvSpPr/>
          <p:nvPr/>
        </p:nvSpPr>
        <p:spPr>
          <a:xfrm>
            <a:off x="3911198" y="5014293"/>
            <a:ext cx="1316682" cy="1398558"/>
          </a:xfrm>
          <a:prstGeom prst="pie">
            <a:avLst>
              <a:gd name="adj1" fmla="val 10801955"/>
              <a:gd name="adj2" fmla="val 16244712"/>
            </a:avLst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4554828" y="4666290"/>
                <a:ext cx="567976" cy="3824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1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100" b="1" i="0" smtClean="0">
                              <a:latin typeface="Cambria Math"/>
                              <a:ea typeface="Cambria Math"/>
                            </a:rPr>
                            <m:t>𝛑</m:t>
                          </m:r>
                        </m:num>
                        <m:den>
                          <m:r>
                            <a:rPr lang="ru-RU" sz="1100" b="1" i="0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ru-RU" sz="1100" b="1" i="0" smtClean="0">
                          <a:latin typeface="Cambria Math"/>
                        </a:rPr>
                        <m:t>+</m:t>
                      </m:r>
                      <m:r>
                        <a:rPr lang="el-GR" sz="1100" b="1" i="0" smtClean="0">
                          <a:latin typeface="Cambria Math"/>
                        </a:rPr>
                        <m:t>𝛂</m:t>
                      </m:r>
                    </m:oMath>
                  </m:oMathPara>
                </a14:m>
                <a:endParaRPr lang="ru-RU" sz="1050" b="1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828" y="4666290"/>
                <a:ext cx="567976" cy="3824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TextBox 87"/>
          <p:cNvSpPr txBox="1"/>
          <p:nvPr/>
        </p:nvSpPr>
        <p:spPr>
          <a:xfrm>
            <a:off x="4405117" y="4494847"/>
            <a:ext cx="3225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Adobe Fan Heiti Std B" pitchFamily="34" charset="-128"/>
                <a:ea typeface="Adobe Fan Heiti Std B" pitchFamily="34" charset="-128"/>
              </a:rPr>
              <a:t>.</a:t>
            </a:r>
            <a:endParaRPr lang="ru-RU" sz="6000" dirty="0">
              <a:solidFill>
                <a:srgbClr val="FF0000"/>
              </a:solidFill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745045" y="5193646"/>
            <a:ext cx="3225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Adobe Fan Heiti Std B" pitchFamily="34" charset="-128"/>
                <a:ea typeface="Adobe Fan Heiti Std B" pitchFamily="34" charset="-128"/>
              </a:rPr>
              <a:t>.</a:t>
            </a:r>
            <a:endParaRPr lang="ru-RU" sz="6000" dirty="0">
              <a:solidFill>
                <a:srgbClr val="FF0000"/>
              </a:solidFill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177717" y="50252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cxnSp>
        <p:nvCxnSpPr>
          <p:cNvPr id="91" name="Прямая со стрелкой 90"/>
          <p:cNvCxnSpPr/>
          <p:nvPr/>
        </p:nvCxnSpPr>
        <p:spPr>
          <a:xfrm flipV="1">
            <a:off x="6884209" y="4564591"/>
            <a:ext cx="0" cy="195214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/>
          <p:nvPr/>
        </p:nvCxnSpPr>
        <p:spPr>
          <a:xfrm>
            <a:off x="5801993" y="5716719"/>
            <a:ext cx="216024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Блок-схема: узел 92"/>
          <p:cNvSpPr/>
          <p:nvPr/>
        </p:nvSpPr>
        <p:spPr>
          <a:xfrm>
            <a:off x="6231184" y="5017050"/>
            <a:ext cx="1306049" cy="1399338"/>
          </a:xfrm>
          <a:prstGeom prst="flowChartConnector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TextBox 93"/>
          <p:cNvSpPr txBox="1"/>
          <p:nvPr/>
        </p:nvSpPr>
        <p:spPr>
          <a:xfrm>
            <a:off x="7818217" y="5696974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Х</a:t>
            </a:r>
            <a:endParaRPr lang="ru-RU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6810486" y="5644711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О</a:t>
            </a:r>
            <a:endParaRPr lang="ru-RU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6" name="TextBox 95"/>
              <p:cNvSpPr txBox="1"/>
              <p:nvPr/>
            </p:nvSpPr>
            <p:spPr>
              <a:xfrm>
                <a:off x="6300192" y="5388975"/>
                <a:ext cx="6254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 smtClean="0"/>
                  <a:t>sin</a:t>
                </a:r>
                <a14:m>
                  <m:oMath xmlns:m="http://schemas.openxmlformats.org/officeDocument/2006/math">
                    <m:r>
                      <a:rPr lang="en-US" sz="1200" b="1" i="1" smtClean="0">
                        <a:latin typeface="Cambria Math"/>
                        <a:ea typeface="Cambria Math"/>
                      </a:rPr>
                      <m:t>𝜶</m:t>
                    </m:r>
                  </m:oMath>
                </a14:m>
                <a:r>
                  <a:rPr lang="en-US" sz="1200" b="1" dirty="0" smtClean="0"/>
                  <a:t>&gt;</a:t>
                </a:r>
                <a:r>
                  <a:rPr lang="en-US" sz="1200" b="1" dirty="0" smtClean="0"/>
                  <a:t>0</a:t>
                </a:r>
                <a:endParaRPr lang="ru-RU" b="1" dirty="0"/>
              </a:p>
            </p:txBody>
          </p:sp>
        </mc:Choice>
        <mc:Fallback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5388975"/>
                <a:ext cx="625492" cy="276999"/>
              </a:xfrm>
              <a:prstGeom prst="rect">
                <a:avLst/>
              </a:prstGeom>
              <a:blipFill rotWithShape="1">
                <a:blip r:embed="rId11"/>
                <a:stretch>
                  <a:fillRect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7" name="Прямая соединительная линия 96"/>
          <p:cNvCxnSpPr/>
          <p:nvPr/>
        </p:nvCxnSpPr>
        <p:spPr>
          <a:xfrm>
            <a:off x="6874444" y="5011869"/>
            <a:ext cx="0" cy="7200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Прямоугольник 97"/>
              <p:cNvSpPr/>
              <p:nvPr/>
            </p:nvSpPr>
            <p:spPr>
              <a:xfrm>
                <a:off x="177537" y="5485629"/>
                <a:ext cx="1133555" cy="4591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sin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1">
                            <a:latin typeface="Cambria Math"/>
                            <a:ea typeface="Cambria Math"/>
                          </a:rPr>
                          <m:t>𝛑</m:t>
                        </m:r>
                      </m:num>
                      <m:den>
                        <m:r>
                          <a:rPr lang="en-US" b="1">
                            <a:latin typeface="Cambria Math"/>
                          </a:rPr>
                          <m:t>𝟐</m:t>
                        </m:r>
                        <m:r>
                          <a:rPr lang="en-US" b="1">
                            <a:latin typeface="Cambria Math"/>
                          </a:rPr>
                          <m:t> 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ru-RU" dirty="0" smtClean="0"/>
                  <a:t>+</a:t>
                </a:r>
                <a:r>
                  <a:rPr lang="en-US" dirty="0" smtClean="0"/>
                  <a:t> </a:t>
                </a:r>
                <a:r>
                  <a:rPr lang="el-GR" dirty="0"/>
                  <a:t>α</a:t>
                </a:r>
                <a:r>
                  <a:rPr lang="en-US" dirty="0"/>
                  <a:t>) </a:t>
                </a:r>
                <a:endParaRPr lang="ru-RU" dirty="0"/>
              </a:p>
            </p:txBody>
          </p:sp>
        </mc:Choice>
        <mc:Fallback xmlns="">
          <p:sp>
            <p:nvSpPr>
              <p:cNvPr id="98" name="Прямоугольник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537" y="5485629"/>
                <a:ext cx="1133555" cy="459165"/>
              </a:xfrm>
              <a:prstGeom prst="rect">
                <a:avLst/>
              </a:prstGeom>
              <a:blipFill rotWithShape="1">
                <a:blip r:embed="rId12"/>
                <a:stretch>
                  <a:fillRect l="-4301" r="-8602" b="-9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Прямоугольник 98"/>
          <p:cNvSpPr/>
          <p:nvPr/>
        </p:nvSpPr>
        <p:spPr>
          <a:xfrm>
            <a:off x="8100667" y="5494565"/>
            <a:ext cx="6764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cos</a:t>
            </a:r>
            <a:r>
              <a:rPr lang="en-US" dirty="0"/>
              <a:t> </a:t>
            </a:r>
            <a:r>
              <a:rPr lang="el-GR" dirty="0"/>
              <a:t>α</a:t>
            </a:r>
            <a:endParaRPr lang="ru-RU" dirty="0"/>
          </a:p>
        </p:txBody>
      </p:sp>
      <p:sp>
        <p:nvSpPr>
          <p:cNvPr id="100" name="TextBox 99"/>
          <p:cNvSpPr txBox="1"/>
          <p:nvPr/>
        </p:nvSpPr>
        <p:spPr>
          <a:xfrm>
            <a:off x="1667404" y="6448957"/>
            <a:ext cx="983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движение</a:t>
            </a:r>
            <a:endParaRPr lang="ru-RU" sz="1400" b="1" dirty="0"/>
          </a:p>
        </p:txBody>
      </p:sp>
      <p:sp>
        <p:nvSpPr>
          <p:cNvPr id="101" name="TextBox 100"/>
          <p:cNvSpPr txBox="1"/>
          <p:nvPr/>
        </p:nvSpPr>
        <p:spPr>
          <a:xfrm>
            <a:off x="4090735" y="6470732"/>
            <a:ext cx="865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четверть</a:t>
            </a:r>
            <a:endParaRPr lang="ru-RU" sz="1400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6265882" y="6480632"/>
            <a:ext cx="12759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знак функции</a:t>
            </a:r>
            <a:endParaRPr lang="ru-RU" sz="1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07197" y="4046708"/>
                <a:ext cx="8757292" cy="4999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b="1" dirty="0" smtClean="0"/>
                  <a:t>Вывод: При значении аргумента </a:t>
                </a:r>
                <a:r>
                  <a:rPr lang="en-US" sz="2000" b="1" dirty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>
                            <a:latin typeface="Cambria Math"/>
                            <a:ea typeface="Cambria Math"/>
                          </a:rPr>
                          <m:t>𝛑</m:t>
                        </m:r>
                      </m:num>
                      <m:den>
                        <m:r>
                          <a:rPr lang="en-US" sz="2000" b="1">
                            <a:latin typeface="Cambria Math"/>
                          </a:rPr>
                          <m:t>𝟐</m:t>
                        </m:r>
                        <m:r>
                          <a:rPr lang="en-US" sz="2000" b="1"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2000" b="1" dirty="0" smtClean="0"/>
                  <a:t> +/- </a:t>
                </a:r>
                <a:r>
                  <a:rPr lang="el-GR" sz="2000" b="1" dirty="0" smtClean="0"/>
                  <a:t>α</a:t>
                </a:r>
                <a:r>
                  <a:rPr lang="en-US" sz="2000" b="1" dirty="0" smtClean="0"/>
                  <a:t>)</a:t>
                </a:r>
                <a:r>
                  <a:rPr lang="ru-RU" sz="2000" b="1" dirty="0" smtClean="0"/>
                  <a:t> функция </a:t>
                </a:r>
                <a:r>
                  <a:rPr lang="en-US" sz="2000" b="1" i="1" dirty="0" smtClean="0">
                    <a:solidFill>
                      <a:srgbClr val="FF0000"/>
                    </a:solidFill>
                  </a:rPr>
                  <a:t>sin</a:t>
                </a:r>
                <a:r>
                  <a:rPr lang="ru-RU" sz="2000" b="1" dirty="0" smtClean="0"/>
                  <a:t> меняется на </a:t>
                </a:r>
                <a:r>
                  <a:rPr lang="en-US" sz="2000" b="1" i="1" dirty="0" err="1" smtClean="0">
                    <a:solidFill>
                      <a:srgbClr val="FF0000"/>
                    </a:solidFill>
                  </a:rPr>
                  <a:t>cos</a:t>
                </a:r>
                <a:r>
                  <a:rPr lang="ru-RU" sz="2000" b="1" dirty="0" smtClean="0"/>
                  <a:t>. </a:t>
                </a:r>
                <a:endParaRPr lang="ru-RU" sz="20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197" y="4046708"/>
                <a:ext cx="8757292" cy="499945"/>
              </a:xfrm>
              <a:prstGeom prst="rect">
                <a:avLst/>
              </a:prstGeom>
              <a:blipFill rotWithShape="1">
                <a:blip r:embed="rId13"/>
                <a:stretch>
                  <a:fillRect b="-85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" name="TextBox 102"/>
          <p:cNvSpPr txBox="1"/>
          <p:nvPr/>
        </p:nvSpPr>
        <p:spPr>
          <a:xfrm>
            <a:off x="1854622" y="2265797"/>
            <a:ext cx="212209" cy="23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У</a:t>
            </a:r>
            <a:endParaRPr lang="ru-RU" b="1" dirty="0"/>
          </a:p>
        </p:txBody>
      </p:sp>
      <p:sp>
        <p:nvSpPr>
          <p:cNvPr id="104" name="TextBox 103"/>
          <p:cNvSpPr txBox="1"/>
          <p:nvPr/>
        </p:nvSpPr>
        <p:spPr>
          <a:xfrm>
            <a:off x="4321726" y="2285450"/>
            <a:ext cx="212209" cy="23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У</a:t>
            </a:r>
            <a:endParaRPr lang="ru-RU" b="1" dirty="0"/>
          </a:p>
        </p:txBody>
      </p:sp>
      <p:sp>
        <p:nvSpPr>
          <p:cNvPr id="105" name="TextBox 104"/>
          <p:cNvSpPr txBox="1"/>
          <p:nvPr/>
        </p:nvSpPr>
        <p:spPr>
          <a:xfrm>
            <a:off x="6624607" y="2259725"/>
            <a:ext cx="212209" cy="23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У</a:t>
            </a:r>
            <a:endParaRPr lang="ru-RU" b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1859446" y="4577032"/>
            <a:ext cx="212209" cy="23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У</a:t>
            </a:r>
            <a:endParaRPr lang="ru-RU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6615789" y="4545503"/>
            <a:ext cx="212209" cy="23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У</a:t>
            </a:r>
            <a:endParaRPr lang="ru-RU" b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4307876" y="4577032"/>
            <a:ext cx="212209" cy="23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У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07465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7" grpId="0" animBg="1"/>
      <p:bldP spid="27" grpId="1" animBg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67" grpId="0"/>
      <p:bldP spid="67" grpId="1"/>
      <p:bldP spid="68" grpId="0"/>
      <p:bldP spid="68" grpId="1"/>
      <p:bldP spid="71" grpId="0" animBg="1"/>
      <p:bldP spid="71" grpId="1" animBg="1"/>
      <p:bldP spid="73" grpId="0"/>
      <p:bldP spid="73" grpId="1"/>
      <p:bldP spid="74" grpId="0"/>
      <p:bldP spid="74" grpId="1"/>
      <p:bldP spid="80" grpId="0" animBg="1"/>
      <p:bldP spid="80" grpId="1" animBg="1"/>
      <p:bldP spid="75" grpId="0"/>
      <p:bldP spid="75" grpId="1"/>
      <p:bldP spid="72" grpId="0"/>
      <p:bldP spid="72" grpId="1"/>
      <p:bldP spid="77" grpId="0"/>
      <p:bldP spid="77" grpId="1"/>
      <p:bldP spid="32" grpId="0"/>
      <p:bldP spid="32" grpId="1"/>
      <p:bldP spid="35" grpId="0" animBg="1"/>
      <p:bldP spid="35" grpId="1" animBg="1"/>
      <p:bldP spid="37" grpId="0"/>
      <p:bldP spid="37" grpId="1"/>
      <p:bldP spid="38" grpId="0"/>
      <p:bldP spid="38" grpId="1"/>
      <p:bldP spid="2" grpId="0"/>
      <p:bldP spid="2" grpId="1"/>
      <p:bldP spid="9" grpId="0"/>
      <p:bldP spid="9" grpId="1"/>
      <p:bldP spid="20" grpId="0"/>
      <p:bldP spid="20" grpId="1"/>
      <p:bldP spid="23" grpId="0"/>
      <p:bldP spid="23" grpId="1"/>
      <p:bldP spid="55" grpId="0"/>
      <p:bldP spid="55" grpId="1"/>
      <p:bldP spid="56" grpId="0"/>
      <p:bldP spid="56" grpId="1"/>
      <p:bldP spid="58" grpId="0"/>
      <p:bldP spid="58" grpId="1"/>
      <p:bldP spid="61" grpId="0" animBg="1"/>
      <p:bldP spid="61" grpId="1" animBg="1"/>
      <p:bldP spid="62" grpId="0"/>
      <p:bldP spid="62" grpId="1"/>
      <p:bldP spid="63" grpId="0"/>
      <p:bldP spid="63" grpId="1"/>
      <p:bldP spid="64" grpId="0"/>
      <p:bldP spid="64" grpId="1"/>
      <p:bldP spid="65" grpId="0"/>
      <p:bldP spid="65" grpId="1"/>
      <p:bldP spid="78" grpId="0"/>
      <p:bldP spid="78" grpId="1"/>
      <p:bldP spid="79" grpId="0"/>
      <p:bldP spid="79" grpId="1"/>
      <p:bldP spid="83" grpId="0" animBg="1"/>
      <p:bldP spid="83" grpId="1" animBg="1"/>
      <p:bldP spid="84" grpId="0"/>
      <p:bldP spid="84" grpId="1"/>
      <p:bldP spid="85" grpId="0"/>
      <p:bldP spid="85" grpId="1"/>
      <p:bldP spid="86" grpId="0" animBg="1"/>
      <p:bldP spid="86" grpId="1" animBg="1"/>
      <p:bldP spid="87" grpId="0"/>
      <p:bldP spid="87" grpId="1"/>
      <p:bldP spid="88" grpId="0"/>
      <p:bldP spid="88" grpId="1"/>
      <p:bldP spid="89" grpId="0"/>
      <p:bldP spid="89" grpId="1"/>
      <p:bldP spid="90" grpId="0"/>
      <p:bldP spid="90" grpId="1"/>
      <p:bldP spid="93" grpId="0" animBg="1"/>
      <p:bldP spid="93" grpId="1" animBg="1"/>
      <p:bldP spid="94" grpId="0"/>
      <p:bldP spid="94" grpId="1"/>
      <p:bldP spid="95" grpId="0"/>
      <p:bldP spid="95" grpId="1"/>
      <p:bldP spid="96" grpId="0"/>
      <p:bldP spid="96" grpId="1"/>
      <p:bldP spid="98" grpId="0"/>
      <p:bldP spid="98" grpId="1"/>
      <p:bldP spid="99" grpId="0"/>
      <p:bldP spid="99" grpId="1"/>
      <p:bldP spid="100" grpId="0"/>
      <p:bldP spid="100" grpId="1"/>
      <p:bldP spid="101" grpId="0"/>
      <p:bldP spid="101" grpId="1"/>
      <p:bldP spid="102" grpId="0"/>
      <p:bldP spid="102" grpId="1"/>
      <p:bldP spid="5" grpId="0"/>
      <p:bldP spid="103" grpId="0"/>
      <p:bldP spid="103" grpId="1"/>
      <p:bldP spid="104" grpId="0"/>
      <p:bldP spid="104" grpId="1"/>
      <p:bldP spid="105" grpId="0"/>
      <p:bldP spid="105" grpId="1"/>
      <p:bldP spid="106" grpId="0"/>
      <p:bldP spid="106" grpId="1"/>
      <p:bldP spid="107" grpId="0"/>
      <p:bldP spid="107" grpId="1"/>
      <p:bldP spid="108" grpId="0"/>
      <p:bldP spid="10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77537" y="-21194"/>
            <a:ext cx="9144000" cy="417512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Формулы приведения</a:t>
            </a:r>
            <a:endParaRPr lang="ru-RU" sz="2000" b="1" dirty="0"/>
          </a:p>
        </p:txBody>
      </p:sp>
      <p:cxnSp>
        <p:nvCxnSpPr>
          <p:cNvPr id="3" name="Прямая со стрелкой 2"/>
          <p:cNvCxnSpPr/>
          <p:nvPr/>
        </p:nvCxnSpPr>
        <p:spPr>
          <a:xfrm flipH="1" flipV="1">
            <a:off x="4562958" y="487023"/>
            <a:ext cx="1706" cy="142980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744346" y="1255189"/>
            <a:ext cx="162302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Блок-схема: узел 12"/>
          <p:cNvSpPr/>
          <p:nvPr/>
        </p:nvSpPr>
        <p:spPr>
          <a:xfrm>
            <a:off x="4067324" y="729518"/>
            <a:ext cx="981254" cy="1051343"/>
          </a:xfrm>
          <a:prstGeom prst="flowChartConnector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396704" y="1338739"/>
            <a:ext cx="242317" cy="5780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Adobe Fan Heiti Std B" pitchFamily="34" charset="-128"/>
                <a:ea typeface="Adobe Fan Heiti Std B" pitchFamily="34" charset="-128"/>
              </a:rPr>
              <a:t>.</a:t>
            </a:r>
            <a:endParaRPr lang="ru-RU" sz="6000" dirty="0">
              <a:solidFill>
                <a:srgbClr val="FF0000"/>
              </a:solidFill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27830" y="1528244"/>
            <a:ext cx="212209" cy="23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У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187504" y="1207689"/>
            <a:ext cx="212209" cy="23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Х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498589" y="1185826"/>
            <a:ext cx="230274" cy="23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О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639021" y="1759920"/>
                <a:ext cx="383438" cy="3948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05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050" b="1" i="0" smtClean="0">
                              <a:latin typeface="Cambria Math"/>
                            </a:rPr>
                            <m:t>𝟑</m:t>
                          </m:r>
                          <m:r>
                            <a:rPr lang="en-US" sz="1050" b="1" i="0" smtClean="0">
                              <a:latin typeface="Cambria Math"/>
                              <a:ea typeface="Cambria Math"/>
                            </a:rPr>
                            <m:t>𝛑</m:t>
                          </m:r>
                        </m:num>
                        <m:den>
                          <m:r>
                            <a:rPr lang="ru-RU" sz="1050" b="1" i="0" smtClean="0"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105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9021" y="1759920"/>
                <a:ext cx="383438" cy="394852"/>
              </a:xfrm>
              <a:prstGeom prst="rect">
                <a:avLst/>
              </a:prstGeom>
              <a:blipFill rotWithShape="1">
                <a:blip r:embed="rId2"/>
                <a:stretch>
                  <a:fillRect b="-15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1423973" y="27298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 flipV="1">
            <a:off x="2130465" y="2269198"/>
            <a:ext cx="0" cy="195568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1254786" y="3421326"/>
            <a:ext cx="1953703" cy="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Блок-схема: узел 26"/>
          <p:cNvSpPr/>
          <p:nvPr/>
        </p:nvSpPr>
        <p:spPr>
          <a:xfrm>
            <a:off x="1477440" y="2721657"/>
            <a:ext cx="1306049" cy="1399338"/>
          </a:xfrm>
          <a:prstGeom prst="flowChartConnector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1997780" y="3657095"/>
            <a:ext cx="3225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Adobe Fan Heiti Std B" pitchFamily="34" charset="-128"/>
                <a:ea typeface="Adobe Fan Heiti Std B" pitchFamily="34" charset="-128"/>
              </a:rPr>
              <a:t>.</a:t>
            </a:r>
            <a:endParaRPr lang="ru-RU" sz="6000" dirty="0">
              <a:solidFill>
                <a:srgbClr val="FF0000"/>
              </a:solidFill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64473" y="3401581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Х</a:t>
            </a:r>
            <a:endParaRPr lang="ru-RU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056742" y="3349318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О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121071" y="4082402"/>
                <a:ext cx="652936" cy="4092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1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100" b="1" i="0" smtClean="0">
                              <a:latin typeface="Cambria Math"/>
                            </a:rPr>
                            <m:t>𝟑</m:t>
                          </m:r>
                          <m:r>
                            <a:rPr lang="en-US" sz="1100" b="1" i="0" smtClean="0">
                              <a:latin typeface="Cambria Math"/>
                              <a:ea typeface="Cambria Math"/>
                            </a:rPr>
                            <m:t>𝛑</m:t>
                          </m:r>
                        </m:num>
                        <m:den>
                          <m:r>
                            <a:rPr lang="ru-RU" sz="1100" b="1" i="0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ru-RU" sz="1100" b="1" i="0" smtClean="0">
                          <a:latin typeface="Cambria Math"/>
                        </a:rPr>
                        <m:t>−</m:t>
                      </m:r>
                      <m:r>
                        <a:rPr lang="el-GR" sz="1100" b="1" i="0" smtClean="0">
                          <a:latin typeface="Cambria Math"/>
                        </a:rPr>
                        <m:t>𝛂</m:t>
                      </m:r>
                    </m:oMath>
                  </m:oMathPara>
                </a14:m>
                <a:endParaRPr lang="ru-RU" sz="1050" b="1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1071" y="4082402"/>
                <a:ext cx="652936" cy="40921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Прямая со стрелкой 56"/>
          <p:cNvCxnSpPr/>
          <p:nvPr/>
        </p:nvCxnSpPr>
        <p:spPr>
          <a:xfrm flipH="1" flipV="1">
            <a:off x="1287315" y="3734726"/>
            <a:ext cx="642777" cy="614178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328237" y="2971782"/>
            <a:ext cx="3225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Adobe Fan Heiti Std B" pitchFamily="34" charset="-128"/>
                <a:ea typeface="Adobe Fan Heiti Std B" pitchFamily="34" charset="-128"/>
              </a:rPr>
              <a:t>.</a:t>
            </a:r>
            <a:endParaRPr lang="ru-RU" sz="6000" dirty="0">
              <a:solidFill>
                <a:srgbClr val="FF0000"/>
              </a:solidFill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859705" y="27322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cxnSp>
        <p:nvCxnSpPr>
          <p:cNvPr id="69" name="Прямая со стрелкой 68"/>
          <p:cNvCxnSpPr/>
          <p:nvPr/>
        </p:nvCxnSpPr>
        <p:spPr>
          <a:xfrm flipV="1">
            <a:off x="4568354" y="2271621"/>
            <a:ext cx="8476" cy="195325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>
            <a:off x="3505247" y="3423749"/>
            <a:ext cx="216024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Блок-схема: узел 70"/>
          <p:cNvSpPr/>
          <p:nvPr/>
        </p:nvSpPr>
        <p:spPr>
          <a:xfrm>
            <a:off x="3913172" y="2724080"/>
            <a:ext cx="1306049" cy="1399338"/>
          </a:xfrm>
          <a:prstGeom prst="flowChartConnector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TextBox 72"/>
          <p:cNvSpPr txBox="1"/>
          <p:nvPr/>
        </p:nvSpPr>
        <p:spPr>
          <a:xfrm>
            <a:off x="5500205" y="3404004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Х</a:t>
            </a:r>
            <a:endParaRPr lang="ru-RU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4492474" y="3351741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О</a:t>
            </a:r>
            <a:endParaRPr lang="ru-RU" b="1" dirty="0"/>
          </a:p>
        </p:txBody>
      </p:sp>
      <p:sp>
        <p:nvSpPr>
          <p:cNvPr id="80" name="Пирог 79"/>
          <p:cNvSpPr/>
          <p:nvPr/>
        </p:nvSpPr>
        <p:spPr>
          <a:xfrm rot="10800000">
            <a:off x="3913173" y="2720015"/>
            <a:ext cx="1316682" cy="1403404"/>
          </a:xfrm>
          <a:prstGeom prst="pie">
            <a:avLst>
              <a:gd name="adj1" fmla="val 16167140"/>
              <a:gd name="adj2" fmla="val 13539"/>
            </a:avLst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4672496" y="4033639"/>
                <a:ext cx="652936" cy="4092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1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100" b="1" i="0" smtClean="0">
                              <a:latin typeface="Cambria Math"/>
                            </a:rPr>
                            <m:t>𝟑</m:t>
                          </m:r>
                          <m:r>
                            <a:rPr lang="en-US" sz="1100" b="1" i="0" smtClean="0">
                              <a:latin typeface="Cambria Math"/>
                              <a:ea typeface="Cambria Math"/>
                            </a:rPr>
                            <m:t>𝛑</m:t>
                          </m:r>
                        </m:num>
                        <m:den>
                          <m:r>
                            <a:rPr lang="ru-RU" sz="1100" b="1" i="0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ru-RU" sz="1100" b="1" i="0" smtClean="0">
                          <a:latin typeface="Cambria Math"/>
                        </a:rPr>
                        <m:t>−</m:t>
                      </m:r>
                      <m:r>
                        <a:rPr lang="el-GR" sz="1100" b="1" i="0" smtClean="0">
                          <a:latin typeface="Cambria Math"/>
                        </a:rPr>
                        <m:t>𝛂</m:t>
                      </m:r>
                    </m:oMath>
                  </m:oMathPara>
                </a14:m>
                <a:endParaRPr lang="ru-RU" sz="1050" b="1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2496" y="4033639"/>
                <a:ext cx="652936" cy="40921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Box 71"/>
          <p:cNvSpPr txBox="1"/>
          <p:nvPr/>
        </p:nvSpPr>
        <p:spPr>
          <a:xfrm>
            <a:off x="4394594" y="3660633"/>
            <a:ext cx="3225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Adobe Fan Heiti Std B" pitchFamily="34" charset="-128"/>
                <a:ea typeface="Adobe Fan Heiti Std B" pitchFamily="34" charset="-128"/>
              </a:rPr>
              <a:t>.</a:t>
            </a:r>
            <a:endParaRPr lang="ru-RU" sz="6000" dirty="0">
              <a:solidFill>
                <a:srgbClr val="FF0000"/>
              </a:solidFill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059982" y="2901791"/>
            <a:ext cx="3225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Adobe Fan Heiti Std B" pitchFamily="34" charset="-128"/>
                <a:ea typeface="Adobe Fan Heiti Std B" pitchFamily="34" charset="-128"/>
              </a:rPr>
              <a:t>.</a:t>
            </a:r>
            <a:endParaRPr lang="ru-RU" sz="6000" dirty="0">
              <a:solidFill>
                <a:srgbClr val="FF0000"/>
              </a:solidFill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79692" y="273340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cxnSp>
        <p:nvCxnSpPr>
          <p:cNvPr id="33" name="Прямая со стрелкой 32"/>
          <p:cNvCxnSpPr/>
          <p:nvPr/>
        </p:nvCxnSpPr>
        <p:spPr>
          <a:xfrm flipV="1">
            <a:off x="6886184" y="2272736"/>
            <a:ext cx="0" cy="195214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5803968" y="3424864"/>
            <a:ext cx="216024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Блок-схема: узел 34"/>
          <p:cNvSpPr/>
          <p:nvPr/>
        </p:nvSpPr>
        <p:spPr>
          <a:xfrm>
            <a:off x="6233159" y="2725195"/>
            <a:ext cx="1306049" cy="1399338"/>
          </a:xfrm>
          <a:prstGeom prst="flowChartConnector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7820192" y="3405119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Х</a:t>
            </a:r>
            <a:endParaRPr lang="ru-RU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6812461" y="3352856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О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272057" y="3596226"/>
                <a:ext cx="70192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 smtClean="0"/>
                  <a:t>sin</a:t>
                </a:r>
                <a14:m>
                  <m:oMath xmlns:m="http://schemas.openxmlformats.org/officeDocument/2006/math">
                    <m:r>
                      <a:rPr lang="en-US" sz="1200" b="1" i="1" smtClean="0">
                        <a:latin typeface="Cambria Math"/>
                        <a:ea typeface="Cambria Math"/>
                      </a:rPr>
                      <m:t>𝛂</m:t>
                    </m:r>
                    <m:r>
                      <a:rPr lang="en-US" sz="1200" b="1" i="1" smtClean="0">
                        <a:latin typeface="Cambria Math"/>
                        <a:ea typeface="Cambria Math"/>
                      </a:rPr>
                      <m:t>&lt;</m:t>
                    </m:r>
                  </m:oMath>
                </a14:m>
                <a:r>
                  <a:rPr lang="en-US" sz="1200" b="1" dirty="0" smtClean="0"/>
                  <a:t>0</a:t>
                </a:r>
                <a:endParaRPr lang="ru-RU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2057" y="3596226"/>
                <a:ext cx="701923" cy="276999"/>
              </a:xfrm>
              <a:prstGeom prst="rect">
                <a:avLst/>
              </a:prstGeom>
              <a:blipFill rotWithShape="1">
                <a:blip r:embed="rId5"/>
                <a:stretch>
                  <a:fillRect l="-870"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единительная линия 5"/>
          <p:cNvCxnSpPr>
            <a:stCxn id="35" idx="4"/>
          </p:cNvCxnSpPr>
          <p:nvPr/>
        </p:nvCxnSpPr>
        <p:spPr>
          <a:xfrm flipH="1" flipV="1">
            <a:off x="6876419" y="3440094"/>
            <a:ext cx="9765" cy="68443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06438" y="809595"/>
                <a:ext cx="3429458" cy="4911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sin (</a:t>
                </a:r>
                <a:r>
                  <a:rPr lang="ru-RU" b="1" dirty="0" smtClean="0"/>
                  <a:t>270</a:t>
                </a:r>
                <a:r>
                  <a:rPr lang="en-US" b="1" baseline="30000" dirty="0" smtClean="0"/>
                  <a:t>0</a:t>
                </a:r>
                <a:r>
                  <a:rPr lang="en-US" b="1" dirty="0" smtClean="0"/>
                  <a:t> – </a:t>
                </a:r>
                <a:r>
                  <a:rPr lang="el-GR" b="1" dirty="0" smtClean="0"/>
                  <a:t>α</a:t>
                </a:r>
                <a:r>
                  <a:rPr lang="en-US" b="1" dirty="0" smtClean="0"/>
                  <a:t>) = sin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1" i="1" smtClean="0">
                            <a:latin typeface="Cambria Math"/>
                          </a:rPr>
                          <m:t>𝟑</m:t>
                        </m:r>
                        <m:r>
                          <a:rPr lang="en-US" b="1" i="0" smtClean="0">
                            <a:latin typeface="Cambria Math"/>
                            <a:ea typeface="Cambria Math"/>
                          </a:rPr>
                          <m:t>𝛑</m:t>
                        </m:r>
                      </m:num>
                      <m:den>
                        <m:r>
                          <a:rPr lang="en-US" b="1" i="0" smtClean="0">
                            <a:latin typeface="Cambria Math"/>
                          </a:rPr>
                          <m:t>𝟐</m:t>
                        </m:r>
                        <m:r>
                          <a:rPr lang="en-US" b="1" i="0" smtClean="0">
                            <a:latin typeface="Cambria Math"/>
                          </a:rPr>
                          <m:t> </m:t>
                        </m:r>
                      </m:den>
                    </m:f>
                    <m:r>
                      <a:rPr lang="en-US" b="1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b="1" dirty="0" smtClean="0"/>
                  <a:t>- </a:t>
                </a:r>
                <a:r>
                  <a:rPr lang="el-GR" b="1" dirty="0" smtClean="0"/>
                  <a:t>α</a:t>
                </a:r>
                <a:r>
                  <a:rPr lang="en-US" b="1" dirty="0" smtClean="0"/>
                  <a:t>) = </a:t>
                </a:r>
                <a:r>
                  <a:rPr lang="ru-RU" b="1" dirty="0" smtClean="0"/>
                  <a:t>-</a:t>
                </a:r>
                <a:r>
                  <a:rPr lang="en-US" b="1" dirty="0" err="1" smtClean="0"/>
                  <a:t>cos</a:t>
                </a:r>
                <a:r>
                  <a:rPr lang="en-US" b="1" dirty="0" smtClean="0"/>
                  <a:t> </a:t>
                </a:r>
                <a:r>
                  <a:rPr lang="el-GR" b="1" dirty="0" smtClean="0"/>
                  <a:t>α</a:t>
                </a:r>
                <a:endParaRPr lang="ru-RU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438" y="809595"/>
                <a:ext cx="3429458" cy="491160"/>
              </a:xfrm>
              <a:prstGeom prst="rect">
                <a:avLst/>
              </a:prstGeom>
              <a:blipFill rotWithShape="1">
                <a:blip r:embed="rId6"/>
                <a:stretch>
                  <a:fillRect l="-1601" r="-890" b="-87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207196" y="1268760"/>
                <a:ext cx="3650534" cy="4911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sin (</a:t>
                </a:r>
                <a:r>
                  <a:rPr lang="ru-RU" b="1" dirty="0" smtClean="0"/>
                  <a:t>27</a:t>
                </a:r>
                <a:r>
                  <a:rPr lang="en-US" b="1" dirty="0" smtClean="0"/>
                  <a:t>0</a:t>
                </a:r>
                <a:r>
                  <a:rPr lang="en-US" b="1" baseline="30000" dirty="0" smtClean="0"/>
                  <a:t>0</a:t>
                </a:r>
                <a:r>
                  <a:rPr lang="en-US" b="1" dirty="0" smtClean="0"/>
                  <a:t> + </a:t>
                </a:r>
                <a:r>
                  <a:rPr lang="el-GR" b="1" dirty="0" smtClean="0"/>
                  <a:t>α</a:t>
                </a:r>
                <a:r>
                  <a:rPr lang="en-US" b="1" dirty="0" smtClean="0"/>
                  <a:t>) = sin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1" i="0" smtClean="0">
                            <a:latin typeface="Cambria Math"/>
                          </a:rPr>
                          <m:t>𝟑</m:t>
                        </m:r>
                        <m:r>
                          <a:rPr lang="en-US" b="1" i="0" smtClean="0">
                            <a:latin typeface="Cambria Math"/>
                            <a:ea typeface="Cambria Math"/>
                          </a:rPr>
                          <m:t>𝛑</m:t>
                        </m:r>
                      </m:num>
                      <m:den>
                        <m:r>
                          <a:rPr lang="en-US" b="1" i="0" smtClean="0">
                            <a:latin typeface="Cambria Math"/>
                          </a:rPr>
                          <m:t>𝟐</m:t>
                        </m:r>
                        <m:r>
                          <a:rPr lang="en-US" b="1" i="0" smtClean="0"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b="1" dirty="0" smtClean="0"/>
                  <a:t> +</a:t>
                </a:r>
                <a:r>
                  <a:rPr lang="ru-RU" b="1" dirty="0" smtClean="0"/>
                  <a:t> </a:t>
                </a:r>
                <a:r>
                  <a:rPr lang="el-GR" b="1" dirty="0" smtClean="0"/>
                  <a:t>α</a:t>
                </a:r>
                <a:r>
                  <a:rPr lang="en-US" b="1" dirty="0" smtClean="0"/>
                  <a:t>) =</a:t>
                </a:r>
                <a:r>
                  <a:rPr lang="ru-RU" b="1" dirty="0" smtClean="0"/>
                  <a:t>-</a:t>
                </a:r>
                <a:r>
                  <a:rPr lang="en-US" b="1" dirty="0" smtClean="0"/>
                  <a:t> </a:t>
                </a:r>
                <a:r>
                  <a:rPr lang="en-US" b="1" dirty="0" err="1" smtClean="0"/>
                  <a:t>cos</a:t>
                </a:r>
                <a:r>
                  <a:rPr lang="en-US" b="1" dirty="0" smtClean="0"/>
                  <a:t> </a:t>
                </a:r>
                <a:r>
                  <a:rPr lang="el-GR" b="1" dirty="0" smtClean="0"/>
                  <a:t>α</a:t>
                </a:r>
                <a:endParaRPr lang="ru-RU" b="1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196" y="1268760"/>
                <a:ext cx="3650534" cy="491160"/>
              </a:xfrm>
              <a:prstGeom prst="rect">
                <a:avLst/>
              </a:prstGeom>
              <a:blipFill rotWithShape="1">
                <a:blip r:embed="rId7"/>
                <a:stretch>
                  <a:fillRect l="-1503" b="-74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179512" y="3193774"/>
                <a:ext cx="1290398" cy="4911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sin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b="1" i="0" smtClean="0">
                            <a:latin typeface="Cambria Math"/>
                          </a:rPr>
                          <m:t>𝟑</m:t>
                        </m:r>
                        <m:r>
                          <a:rPr lang="en-US" b="1">
                            <a:latin typeface="Cambria Math"/>
                            <a:ea typeface="Cambria Math"/>
                          </a:rPr>
                          <m:t>𝛑</m:t>
                        </m:r>
                      </m:num>
                      <m:den>
                        <m:r>
                          <a:rPr lang="en-US" b="1">
                            <a:latin typeface="Cambria Math"/>
                          </a:rPr>
                          <m:t>𝟐</m:t>
                        </m:r>
                        <m:r>
                          <a:rPr lang="en-US" b="1">
                            <a:latin typeface="Cambria Math"/>
                          </a:rPr>
                          <m:t> 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- </a:t>
                </a:r>
                <a:r>
                  <a:rPr lang="el-GR" dirty="0"/>
                  <a:t>α</a:t>
                </a:r>
                <a:r>
                  <a:rPr lang="en-US" dirty="0"/>
                  <a:t>) </a:t>
                </a:r>
                <a:endParaRPr lang="ru-RU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3193774"/>
                <a:ext cx="1290398" cy="491160"/>
              </a:xfrm>
              <a:prstGeom prst="rect">
                <a:avLst/>
              </a:prstGeom>
              <a:blipFill rotWithShape="1">
                <a:blip r:embed="rId8"/>
                <a:stretch>
                  <a:fillRect l="-3774" b="-87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Прямоугольник 19"/>
          <p:cNvSpPr/>
          <p:nvPr/>
        </p:nvSpPr>
        <p:spPr>
          <a:xfrm>
            <a:off x="8102642" y="3202710"/>
            <a:ext cx="746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-</a:t>
            </a:r>
            <a:r>
              <a:rPr lang="en-US" dirty="0" err="1" smtClean="0"/>
              <a:t>cos</a:t>
            </a:r>
            <a:r>
              <a:rPr lang="en-US" dirty="0" smtClean="0"/>
              <a:t> </a:t>
            </a:r>
            <a:r>
              <a:rPr lang="el-GR" dirty="0"/>
              <a:t>α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1650761" y="2046145"/>
            <a:ext cx="983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движение</a:t>
            </a:r>
            <a:endParaRPr lang="ru-RU" sz="14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4122081" y="2072954"/>
            <a:ext cx="865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четверть</a:t>
            </a:r>
            <a:endParaRPr lang="ru-RU" sz="14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6160236" y="2105836"/>
            <a:ext cx="12759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знак функции</a:t>
            </a:r>
            <a:endParaRPr lang="ru-RU" sz="14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1421998" y="502172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cxnSp>
        <p:nvCxnSpPr>
          <p:cNvPr id="59" name="Прямая со стрелкой 58"/>
          <p:cNvCxnSpPr/>
          <p:nvPr/>
        </p:nvCxnSpPr>
        <p:spPr>
          <a:xfrm flipV="1">
            <a:off x="2128490" y="4561053"/>
            <a:ext cx="0" cy="195568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1252811" y="5713181"/>
            <a:ext cx="1953703" cy="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Блок-схема: узел 60"/>
          <p:cNvSpPr/>
          <p:nvPr/>
        </p:nvSpPr>
        <p:spPr>
          <a:xfrm>
            <a:off x="1475465" y="5013512"/>
            <a:ext cx="1306049" cy="1399338"/>
          </a:xfrm>
          <a:prstGeom prst="flowChartConnector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TextBox 61"/>
          <p:cNvSpPr txBox="1"/>
          <p:nvPr/>
        </p:nvSpPr>
        <p:spPr>
          <a:xfrm>
            <a:off x="1981172" y="5947390"/>
            <a:ext cx="3225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Adobe Fan Heiti Std B" pitchFamily="34" charset="-128"/>
                <a:ea typeface="Adobe Fan Heiti Std B" pitchFamily="34" charset="-128"/>
              </a:rPr>
              <a:t>.</a:t>
            </a:r>
            <a:endParaRPr lang="ru-RU" sz="6000" dirty="0">
              <a:solidFill>
                <a:srgbClr val="FF0000"/>
              </a:solidFill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062498" y="5693436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Х</a:t>
            </a:r>
            <a:endParaRPr lang="ru-RU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2054767" y="5641173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О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2104285" y="6374257"/>
                <a:ext cx="652936" cy="4092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1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100" b="1" i="0" smtClean="0">
                              <a:latin typeface="Cambria Math"/>
                            </a:rPr>
                            <m:t>𝟑</m:t>
                          </m:r>
                          <m:r>
                            <a:rPr lang="en-US" sz="1100" b="1" i="0" smtClean="0">
                              <a:latin typeface="Cambria Math"/>
                              <a:ea typeface="Cambria Math"/>
                            </a:rPr>
                            <m:t>𝛑</m:t>
                          </m:r>
                        </m:num>
                        <m:den>
                          <m:r>
                            <a:rPr lang="ru-RU" sz="1100" b="1" i="0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ru-RU" sz="1100" b="1" i="0" smtClean="0">
                          <a:latin typeface="Cambria Math"/>
                        </a:rPr>
                        <m:t>+</m:t>
                      </m:r>
                      <m:r>
                        <a:rPr lang="el-GR" sz="1100" b="1" i="0" smtClean="0">
                          <a:latin typeface="Cambria Math"/>
                        </a:rPr>
                        <m:t>𝛂</m:t>
                      </m:r>
                    </m:oMath>
                  </m:oMathPara>
                </a14:m>
                <a:endParaRPr lang="ru-RU" sz="1050" b="1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4285" y="6374257"/>
                <a:ext cx="652936" cy="40921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6" name="Прямая со стрелкой 65"/>
          <p:cNvCxnSpPr/>
          <p:nvPr/>
        </p:nvCxnSpPr>
        <p:spPr>
          <a:xfrm flipV="1">
            <a:off x="2388273" y="5980495"/>
            <a:ext cx="673600" cy="517305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2613325" y="5217492"/>
            <a:ext cx="3225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Adobe Fan Heiti Std B" pitchFamily="34" charset="-128"/>
                <a:ea typeface="Adobe Fan Heiti Std B" pitchFamily="34" charset="-128"/>
              </a:rPr>
              <a:t>.</a:t>
            </a:r>
            <a:endParaRPr lang="ru-RU" sz="6000" dirty="0">
              <a:solidFill>
                <a:srgbClr val="FF0000"/>
              </a:solidFill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857730" y="50241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cxnSp>
        <p:nvCxnSpPr>
          <p:cNvPr id="81" name="Прямая со стрелкой 80"/>
          <p:cNvCxnSpPr/>
          <p:nvPr/>
        </p:nvCxnSpPr>
        <p:spPr>
          <a:xfrm flipV="1">
            <a:off x="4566379" y="4563476"/>
            <a:ext cx="8476" cy="195325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>
            <a:off x="3503272" y="5715604"/>
            <a:ext cx="216024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Блок-схема: узел 82"/>
          <p:cNvSpPr/>
          <p:nvPr/>
        </p:nvSpPr>
        <p:spPr>
          <a:xfrm>
            <a:off x="3911197" y="5015935"/>
            <a:ext cx="1306049" cy="1399338"/>
          </a:xfrm>
          <a:prstGeom prst="flowChartConnector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TextBox 83"/>
          <p:cNvSpPr txBox="1"/>
          <p:nvPr/>
        </p:nvSpPr>
        <p:spPr>
          <a:xfrm>
            <a:off x="5498230" y="5695859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Х</a:t>
            </a:r>
            <a:endParaRPr lang="ru-RU" b="1" dirty="0"/>
          </a:p>
        </p:txBody>
      </p:sp>
      <p:sp>
        <p:nvSpPr>
          <p:cNvPr id="85" name="TextBox 84"/>
          <p:cNvSpPr txBox="1"/>
          <p:nvPr/>
        </p:nvSpPr>
        <p:spPr>
          <a:xfrm>
            <a:off x="4490499" y="5643596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О</a:t>
            </a:r>
            <a:endParaRPr lang="ru-RU" b="1" dirty="0"/>
          </a:p>
        </p:txBody>
      </p:sp>
      <p:sp>
        <p:nvSpPr>
          <p:cNvPr id="86" name="Пирог 85"/>
          <p:cNvSpPr/>
          <p:nvPr/>
        </p:nvSpPr>
        <p:spPr>
          <a:xfrm rot="10800000">
            <a:off x="3911198" y="5014293"/>
            <a:ext cx="1316682" cy="1398558"/>
          </a:xfrm>
          <a:prstGeom prst="pie">
            <a:avLst>
              <a:gd name="adj1" fmla="val 10801955"/>
              <a:gd name="adj2" fmla="val 16244712"/>
            </a:avLst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4815624" y="6412850"/>
                <a:ext cx="652936" cy="4092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1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100" b="1" i="0" smtClean="0">
                              <a:latin typeface="Cambria Math"/>
                            </a:rPr>
                            <m:t>𝟑</m:t>
                          </m:r>
                          <m:r>
                            <a:rPr lang="en-US" sz="1100" b="1" i="0" smtClean="0">
                              <a:latin typeface="Cambria Math"/>
                              <a:ea typeface="Cambria Math"/>
                            </a:rPr>
                            <m:t>𝛑</m:t>
                          </m:r>
                        </m:num>
                        <m:den>
                          <m:r>
                            <a:rPr lang="ru-RU" sz="1100" b="1" i="0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ru-RU" sz="1100" b="1" i="0" smtClean="0">
                          <a:latin typeface="Cambria Math"/>
                        </a:rPr>
                        <m:t>+</m:t>
                      </m:r>
                      <m:r>
                        <a:rPr lang="el-GR" sz="1100" b="1" i="0" smtClean="0">
                          <a:latin typeface="Cambria Math"/>
                        </a:rPr>
                        <m:t>𝛂</m:t>
                      </m:r>
                    </m:oMath>
                  </m:oMathPara>
                </a14:m>
                <a:endParaRPr lang="ru-RU" sz="1050" b="1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5624" y="6412850"/>
                <a:ext cx="652936" cy="40921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TextBox 87"/>
          <p:cNvSpPr txBox="1"/>
          <p:nvPr/>
        </p:nvSpPr>
        <p:spPr>
          <a:xfrm>
            <a:off x="4393565" y="5978196"/>
            <a:ext cx="3225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Adobe Fan Heiti Std B" pitchFamily="34" charset="-128"/>
                <a:ea typeface="Adobe Fan Heiti Std B" pitchFamily="34" charset="-128"/>
              </a:rPr>
              <a:t>.</a:t>
            </a:r>
            <a:endParaRPr lang="ru-RU" sz="6000" dirty="0">
              <a:solidFill>
                <a:srgbClr val="FF0000"/>
              </a:solidFill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041020" y="5256452"/>
            <a:ext cx="3225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Adobe Fan Heiti Std B" pitchFamily="34" charset="-128"/>
                <a:ea typeface="Adobe Fan Heiti Std B" pitchFamily="34" charset="-128"/>
              </a:rPr>
              <a:t>.</a:t>
            </a:r>
            <a:endParaRPr lang="ru-RU" sz="6000" dirty="0">
              <a:solidFill>
                <a:srgbClr val="FF0000"/>
              </a:solidFill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177717" y="50252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cxnSp>
        <p:nvCxnSpPr>
          <p:cNvPr id="91" name="Прямая со стрелкой 90"/>
          <p:cNvCxnSpPr/>
          <p:nvPr/>
        </p:nvCxnSpPr>
        <p:spPr>
          <a:xfrm flipV="1">
            <a:off x="6884209" y="4564591"/>
            <a:ext cx="0" cy="195214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/>
          <p:nvPr/>
        </p:nvCxnSpPr>
        <p:spPr>
          <a:xfrm>
            <a:off x="5801993" y="5716719"/>
            <a:ext cx="216024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Блок-схема: узел 92"/>
          <p:cNvSpPr/>
          <p:nvPr/>
        </p:nvSpPr>
        <p:spPr>
          <a:xfrm>
            <a:off x="6231184" y="5017050"/>
            <a:ext cx="1306049" cy="1399338"/>
          </a:xfrm>
          <a:prstGeom prst="flowChartConnector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TextBox 93"/>
          <p:cNvSpPr txBox="1"/>
          <p:nvPr/>
        </p:nvSpPr>
        <p:spPr>
          <a:xfrm>
            <a:off x="7818217" y="5696974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Х</a:t>
            </a:r>
            <a:endParaRPr lang="ru-RU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6810486" y="5644711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О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6937384" y="5769703"/>
                <a:ext cx="6319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 smtClean="0"/>
                  <a:t>sin</a:t>
                </a:r>
                <a:r>
                  <a:rPr lang="ru-RU" sz="1200" b="1" dirty="0" smtClean="0"/>
                  <a:t>х</a:t>
                </a:r>
                <a14:m>
                  <m:oMath xmlns:m="http://schemas.openxmlformats.org/officeDocument/2006/math">
                    <m:r>
                      <a:rPr lang="ru-RU" sz="1200" b="1" i="1" smtClean="0">
                        <a:latin typeface="Cambria Math"/>
                        <a:ea typeface="Cambria Math"/>
                      </a:rPr>
                      <m:t>&lt;</m:t>
                    </m:r>
                  </m:oMath>
                </a14:m>
                <a:r>
                  <a:rPr lang="en-US" sz="1200" b="1" dirty="0" smtClean="0"/>
                  <a:t>0</a:t>
                </a:r>
                <a:endParaRPr lang="ru-RU" b="1" dirty="0"/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7384" y="5769703"/>
                <a:ext cx="631904" cy="276999"/>
              </a:xfrm>
              <a:prstGeom prst="rect">
                <a:avLst/>
              </a:prstGeom>
              <a:blipFill rotWithShape="1">
                <a:blip r:embed="rId11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7" name="Прямая соединительная линия 96"/>
          <p:cNvCxnSpPr/>
          <p:nvPr/>
        </p:nvCxnSpPr>
        <p:spPr>
          <a:xfrm>
            <a:off x="6896690" y="5731209"/>
            <a:ext cx="0" cy="7200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Прямоугольник 97"/>
              <p:cNvSpPr/>
              <p:nvPr/>
            </p:nvSpPr>
            <p:spPr>
              <a:xfrm>
                <a:off x="177537" y="5485629"/>
                <a:ext cx="1292373" cy="4911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sin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b="1" i="0" smtClean="0">
                            <a:latin typeface="Cambria Math"/>
                          </a:rPr>
                          <m:t>𝟑</m:t>
                        </m:r>
                        <m:r>
                          <a:rPr lang="en-US" b="1">
                            <a:latin typeface="Cambria Math"/>
                            <a:ea typeface="Cambria Math"/>
                          </a:rPr>
                          <m:t>𝛑</m:t>
                        </m:r>
                      </m:num>
                      <m:den>
                        <m:r>
                          <a:rPr lang="en-US" b="1">
                            <a:latin typeface="Cambria Math"/>
                          </a:rPr>
                          <m:t>𝟐</m:t>
                        </m:r>
                        <m:r>
                          <a:rPr lang="en-US" b="1">
                            <a:latin typeface="Cambria Math"/>
                          </a:rPr>
                          <m:t> 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ru-RU" dirty="0" smtClean="0"/>
                  <a:t>+</a:t>
                </a:r>
                <a:r>
                  <a:rPr lang="en-US" dirty="0" smtClean="0"/>
                  <a:t> </a:t>
                </a:r>
                <a:r>
                  <a:rPr lang="el-GR" dirty="0"/>
                  <a:t>α</a:t>
                </a:r>
                <a:r>
                  <a:rPr lang="en-US" dirty="0"/>
                  <a:t>) </a:t>
                </a:r>
                <a:endParaRPr lang="ru-RU" dirty="0"/>
              </a:p>
            </p:txBody>
          </p:sp>
        </mc:Choice>
        <mc:Fallback xmlns="">
          <p:sp>
            <p:nvSpPr>
              <p:cNvPr id="98" name="Прямоугольник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537" y="5485629"/>
                <a:ext cx="1292373" cy="491160"/>
              </a:xfrm>
              <a:prstGeom prst="rect">
                <a:avLst/>
              </a:prstGeom>
              <a:blipFill rotWithShape="1">
                <a:blip r:embed="rId12"/>
                <a:stretch>
                  <a:fillRect l="-3774" r="-943" b="-87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Прямоугольник 98"/>
          <p:cNvSpPr/>
          <p:nvPr/>
        </p:nvSpPr>
        <p:spPr>
          <a:xfrm>
            <a:off x="8100667" y="5494565"/>
            <a:ext cx="746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-</a:t>
            </a:r>
            <a:r>
              <a:rPr lang="en-US" dirty="0" err="1" smtClean="0"/>
              <a:t>cos</a:t>
            </a:r>
            <a:r>
              <a:rPr lang="en-US" dirty="0" smtClean="0"/>
              <a:t> </a:t>
            </a:r>
            <a:r>
              <a:rPr lang="el-GR" dirty="0"/>
              <a:t>α</a:t>
            </a:r>
            <a:endParaRPr lang="ru-RU" dirty="0"/>
          </a:p>
        </p:txBody>
      </p:sp>
      <p:sp>
        <p:nvSpPr>
          <p:cNvPr id="100" name="TextBox 99"/>
          <p:cNvSpPr txBox="1"/>
          <p:nvPr/>
        </p:nvSpPr>
        <p:spPr>
          <a:xfrm>
            <a:off x="1629979" y="4597950"/>
            <a:ext cx="983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движение</a:t>
            </a:r>
            <a:endParaRPr lang="ru-RU" sz="1400" b="1" dirty="0"/>
          </a:p>
        </p:txBody>
      </p:sp>
      <p:sp>
        <p:nvSpPr>
          <p:cNvPr id="101" name="TextBox 100"/>
          <p:cNvSpPr txBox="1"/>
          <p:nvPr/>
        </p:nvSpPr>
        <p:spPr>
          <a:xfrm>
            <a:off x="4042461" y="4557939"/>
            <a:ext cx="865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четверть</a:t>
            </a:r>
            <a:endParaRPr lang="ru-RU" sz="1400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6258726" y="4634550"/>
            <a:ext cx="12759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знак функции</a:t>
            </a:r>
            <a:endParaRPr lang="ru-RU" sz="1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6708" y="4330185"/>
                <a:ext cx="8757292" cy="5355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b="1" dirty="0" smtClean="0"/>
                  <a:t>Вывод: При значении аргумента </a:t>
                </a:r>
                <a:r>
                  <a:rPr lang="en-US" sz="2000" b="1" dirty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b="1" i="0" smtClean="0">
                            <a:latin typeface="Cambria Math"/>
                          </a:rPr>
                          <m:t>𝟑</m:t>
                        </m:r>
                        <m:r>
                          <a:rPr lang="en-US" sz="2000" b="1">
                            <a:latin typeface="Cambria Math"/>
                            <a:ea typeface="Cambria Math"/>
                          </a:rPr>
                          <m:t>𝛑</m:t>
                        </m:r>
                      </m:num>
                      <m:den>
                        <m:r>
                          <a:rPr lang="en-US" sz="2000" b="1">
                            <a:latin typeface="Cambria Math"/>
                          </a:rPr>
                          <m:t>𝟐</m:t>
                        </m:r>
                        <m:r>
                          <a:rPr lang="en-US" sz="2000" b="1"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2000" b="1" dirty="0" smtClean="0"/>
                  <a:t> +/- </a:t>
                </a:r>
                <a:r>
                  <a:rPr lang="el-GR" sz="2000" b="1" dirty="0" smtClean="0"/>
                  <a:t>α</a:t>
                </a:r>
                <a:r>
                  <a:rPr lang="en-US" sz="2000" b="1" dirty="0" smtClean="0"/>
                  <a:t>)</a:t>
                </a:r>
                <a:r>
                  <a:rPr lang="ru-RU" sz="2000" b="1" dirty="0" smtClean="0"/>
                  <a:t> функция </a:t>
                </a:r>
                <a:r>
                  <a:rPr lang="en-US" sz="2000" b="1" i="1" dirty="0" smtClean="0">
                    <a:solidFill>
                      <a:srgbClr val="FF0000"/>
                    </a:solidFill>
                  </a:rPr>
                  <a:t>sin</a:t>
                </a:r>
                <a:r>
                  <a:rPr lang="ru-RU" sz="2000" b="1" dirty="0" smtClean="0"/>
                  <a:t> меняется на </a:t>
                </a:r>
                <a:r>
                  <a:rPr lang="en-US" sz="2000" b="1" i="1" dirty="0" err="1" smtClean="0">
                    <a:solidFill>
                      <a:srgbClr val="FF0000"/>
                    </a:solidFill>
                  </a:rPr>
                  <a:t>cos</a:t>
                </a:r>
                <a:r>
                  <a:rPr lang="ru-RU" sz="2000" b="1" dirty="0" smtClean="0"/>
                  <a:t>. </a:t>
                </a:r>
                <a:endParaRPr lang="ru-RU" sz="20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708" y="4330185"/>
                <a:ext cx="8757292" cy="535531"/>
              </a:xfrm>
              <a:prstGeom prst="rect">
                <a:avLst/>
              </a:prstGeom>
              <a:blipFill rotWithShape="1">
                <a:blip r:embed="rId13"/>
                <a:stretch>
                  <a:fillRect b="-79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" name="TextBox 102"/>
          <p:cNvSpPr txBox="1"/>
          <p:nvPr/>
        </p:nvSpPr>
        <p:spPr>
          <a:xfrm>
            <a:off x="1997780" y="3966859"/>
            <a:ext cx="212209" cy="23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У</a:t>
            </a:r>
            <a:endParaRPr lang="ru-RU" b="1" dirty="0"/>
          </a:p>
        </p:txBody>
      </p:sp>
      <p:sp>
        <p:nvSpPr>
          <p:cNvPr id="104" name="TextBox 103"/>
          <p:cNvSpPr txBox="1"/>
          <p:nvPr/>
        </p:nvSpPr>
        <p:spPr>
          <a:xfrm>
            <a:off x="4321726" y="2285450"/>
            <a:ext cx="212209" cy="23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У</a:t>
            </a:r>
            <a:endParaRPr lang="ru-RU" b="1" dirty="0"/>
          </a:p>
        </p:txBody>
      </p:sp>
      <p:sp>
        <p:nvSpPr>
          <p:cNvPr id="105" name="TextBox 104"/>
          <p:cNvSpPr txBox="1"/>
          <p:nvPr/>
        </p:nvSpPr>
        <p:spPr>
          <a:xfrm>
            <a:off x="6624607" y="2259725"/>
            <a:ext cx="212209" cy="23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У</a:t>
            </a:r>
            <a:endParaRPr lang="ru-RU" b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1859446" y="4577032"/>
            <a:ext cx="212209" cy="23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У</a:t>
            </a:r>
            <a:endParaRPr lang="ru-RU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6615789" y="4545503"/>
            <a:ext cx="212209" cy="23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У</a:t>
            </a:r>
            <a:endParaRPr lang="ru-RU" b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4307876" y="4577032"/>
            <a:ext cx="212209" cy="23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У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73087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7" grpId="0" animBg="1"/>
      <p:bldP spid="27" grpId="1" animBg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67" grpId="0"/>
      <p:bldP spid="67" grpId="1"/>
      <p:bldP spid="68" grpId="0"/>
      <p:bldP spid="68" grpId="1"/>
      <p:bldP spid="71" grpId="0" animBg="1"/>
      <p:bldP spid="71" grpId="1" animBg="1"/>
      <p:bldP spid="73" grpId="0"/>
      <p:bldP spid="73" grpId="1"/>
      <p:bldP spid="74" grpId="0"/>
      <p:bldP spid="74" grpId="1"/>
      <p:bldP spid="80" grpId="0" animBg="1"/>
      <p:bldP spid="80" grpId="1" animBg="1"/>
      <p:bldP spid="75" grpId="0"/>
      <p:bldP spid="75" grpId="1"/>
      <p:bldP spid="72" grpId="0"/>
      <p:bldP spid="72" grpId="1"/>
      <p:bldP spid="77" grpId="0"/>
      <p:bldP spid="77" grpId="1"/>
      <p:bldP spid="32" grpId="0"/>
      <p:bldP spid="32" grpId="1"/>
      <p:bldP spid="35" grpId="0" animBg="1"/>
      <p:bldP spid="35" grpId="1" animBg="1"/>
      <p:bldP spid="37" grpId="0"/>
      <p:bldP spid="37" grpId="1"/>
      <p:bldP spid="38" grpId="0"/>
      <p:bldP spid="38" grpId="1"/>
      <p:bldP spid="2" grpId="0"/>
      <p:bldP spid="2" grpId="1"/>
      <p:bldP spid="9" grpId="0"/>
      <p:bldP spid="9" grpId="1"/>
      <p:bldP spid="20" grpId="0"/>
      <p:bldP spid="20" grpId="1"/>
      <p:bldP spid="23" grpId="0"/>
      <p:bldP spid="23" grpId="1"/>
      <p:bldP spid="55" grpId="0"/>
      <p:bldP spid="55" grpId="1"/>
      <p:bldP spid="56" grpId="0"/>
      <p:bldP spid="56" grpId="1"/>
      <p:bldP spid="58" grpId="0"/>
      <p:bldP spid="58" grpId="1"/>
      <p:bldP spid="61" grpId="0" animBg="1"/>
      <p:bldP spid="61" grpId="1" animBg="1"/>
      <p:bldP spid="62" grpId="0"/>
      <p:bldP spid="62" grpId="1"/>
      <p:bldP spid="63" grpId="0"/>
      <p:bldP spid="63" grpId="1"/>
      <p:bldP spid="64" grpId="0"/>
      <p:bldP spid="64" grpId="1"/>
      <p:bldP spid="65" grpId="0"/>
      <p:bldP spid="65" grpId="1"/>
      <p:bldP spid="78" grpId="0"/>
      <p:bldP spid="78" grpId="1"/>
      <p:bldP spid="79" grpId="0"/>
      <p:bldP spid="79" grpId="1"/>
      <p:bldP spid="83" grpId="0" animBg="1"/>
      <p:bldP spid="83" grpId="1" animBg="1"/>
      <p:bldP spid="84" grpId="0"/>
      <p:bldP spid="84" grpId="1"/>
      <p:bldP spid="85" grpId="0"/>
      <p:bldP spid="85" grpId="1"/>
      <p:bldP spid="86" grpId="0" animBg="1"/>
      <p:bldP spid="86" grpId="1" animBg="1"/>
      <p:bldP spid="87" grpId="0"/>
      <p:bldP spid="87" grpId="1"/>
      <p:bldP spid="88" grpId="0"/>
      <p:bldP spid="88" grpId="1"/>
      <p:bldP spid="89" grpId="0"/>
      <p:bldP spid="89" grpId="1"/>
      <p:bldP spid="90" grpId="0"/>
      <p:bldP spid="90" grpId="1"/>
      <p:bldP spid="93" grpId="0" animBg="1"/>
      <p:bldP spid="93" grpId="1" animBg="1"/>
      <p:bldP spid="94" grpId="0"/>
      <p:bldP spid="94" grpId="1"/>
      <p:bldP spid="95" grpId="0"/>
      <p:bldP spid="95" grpId="1"/>
      <p:bldP spid="96" grpId="0"/>
      <p:bldP spid="96" grpId="1"/>
      <p:bldP spid="98" grpId="0"/>
      <p:bldP spid="98" grpId="1"/>
      <p:bldP spid="99" grpId="0"/>
      <p:bldP spid="99" grpId="1"/>
      <p:bldP spid="100" grpId="0"/>
      <p:bldP spid="100" grpId="1"/>
      <p:bldP spid="101" grpId="0"/>
      <p:bldP spid="101" grpId="1"/>
      <p:bldP spid="102" grpId="0"/>
      <p:bldP spid="102" grpId="1"/>
      <p:bldP spid="5" grpId="0"/>
      <p:bldP spid="103" grpId="0"/>
      <p:bldP spid="103" grpId="1"/>
      <p:bldP spid="104" grpId="0"/>
      <p:bldP spid="104" grpId="1"/>
      <p:bldP spid="105" grpId="0"/>
      <p:bldP spid="105" grpId="1"/>
      <p:bldP spid="106" grpId="0"/>
      <p:bldP spid="106" grpId="1"/>
      <p:bldP spid="107" grpId="0"/>
      <p:bldP spid="107" grpId="1"/>
      <p:bldP spid="108" grpId="0"/>
      <p:bldP spid="10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77537" y="-21194"/>
            <a:ext cx="9144000" cy="417512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Формулы приведения</a:t>
            </a:r>
            <a:endParaRPr lang="ru-RU" sz="2000" b="1" dirty="0"/>
          </a:p>
        </p:txBody>
      </p:sp>
      <p:cxnSp>
        <p:nvCxnSpPr>
          <p:cNvPr id="3" name="Прямая со стрелкой 2"/>
          <p:cNvCxnSpPr/>
          <p:nvPr/>
        </p:nvCxnSpPr>
        <p:spPr>
          <a:xfrm flipH="1" flipV="1">
            <a:off x="4562958" y="487023"/>
            <a:ext cx="1706" cy="142980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744346" y="1255189"/>
            <a:ext cx="162302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Блок-схема: узел 12"/>
          <p:cNvSpPr/>
          <p:nvPr/>
        </p:nvSpPr>
        <p:spPr>
          <a:xfrm>
            <a:off x="4067324" y="729518"/>
            <a:ext cx="981254" cy="1051343"/>
          </a:xfrm>
          <a:prstGeom prst="flowChartConnector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396704" y="1338739"/>
            <a:ext cx="242317" cy="5780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Adobe Fan Heiti Std B" pitchFamily="34" charset="-128"/>
                <a:ea typeface="Adobe Fan Heiti Std B" pitchFamily="34" charset="-128"/>
              </a:rPr>
              <a:t>.</a:t>
            </a:r>
            <a:endParaRPr lang="ru-RU" sz="6000" dirty="0">
              <a:solidFill>
                <a:srgbClr val="FF0000"/>
              </a:solidFill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27830" y="1528244"/>
            <a:ext cx="212209" cy="23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У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187504" y="1207689"/>
            <a:ext cx="212209" cy="23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Х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498589" y="1185826"/>
            <a:ext cx="230274" cy="23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О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639021" y="1759920"/>
                <a:ext cx="383438" cy="3948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05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050" b="1" i="0" smtClean="0">
                              <a:latin typeface="Cambria Math"/>
                            </a:rPr>
                            <m:t>𝟑</m:t>
                          </m:r>
                          <m:r>
                            <a:rPr lang="en-US" sz="1050" b="1" i="0" smtClean="0">
                              <a:latin typeface="Cambria Math"/>
                              <a:ea typeface="Cambria Math"/>
                            </a:rPr>
                            <m:t>𝛑</m:t>
                          </m:r>
                        </m:num>
                        <m:den>
                          <m:r>
                            <a:rPr lang="ru-RU" sz="1050" b="1" i="0" smtClean="0"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105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9021" y="1759920"/>
                <a:ext cx="383438" cy="394852"/>
              </a:xfrm>
              <a:prstGeom prst="rect">
                <a:avLst/>
              </a:prstGeom>
              <a:blipFill rotWithShape="1">
                <a:blip r:embed="rId2"/>
                <a:stretch>
                  <a:fillRect b="-15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1423973" y="27298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 flipV="1">
            <a:off x="2130465" y="2269198"/>
            <a:ext cx="0" cy="195568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1254786" y="3421326"/>
            <a:ext cx="1953703" cy="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Блок-схема: узел 26"/>
          <p:cNvSpPr/>
          <p:nvPr/>
        </p:nvSpPr>
        <p:spPr>
          <a:xfrm>
            <a:off x="1477440" y="2721657"/>
            <a:ext cx="1306049" cy="1399338"/>
          </a:xfrm>
          <a:prstGeom prst="flowChartConnector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1960390" y="2247848"/>
            <a:ext cx="3225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Adobe Fan Heiti Std B" pitchFamily="34" charset="-128"/>
                <a:ea typeface="Adobe Fan Heiti Std B" pitchFamily="34" charset="-128"/>
              </a:rPr>
              <a:t>.</a:t>
            </a:r>
            <a:endParaRPr lang="ru-RU" sz="6000" dirty="0">
              <a:solidFill>
                <a:srgbClr val="FF0000"/>
              </a:solidFill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64473" y="3401581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Х</a:t>
            </a:r>
            <a:endParaRPr lang="ru-RU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056742" y="3349318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О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65937" y="2894591"/>
                <a:ext cx="56797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100" b="1" i="1" smtClean="0">
                          <a:latin typeface="Cambria Math"/>
                          <a:ea typeface="Cambria Math"/>
                        </a:rPr>
                        <m:t>𝛑</m:t>
                      </m:r>
                      <m:r>
                        <a:rPr lang="ru-RU" sz="1100" b="1" i="0" smtClean="0">
                          <a:latin typeface="Cambria Math"/>
                        </a:rPr>
                        <m:t>−</m:t>
                      </m:r>
                      <m:r>
                        <a:rPr lang="el-GR" sz="1100" b="1" i="0" smtClean="0">
                          <a:latin typeface="Cambria Math"/>
                        </a:rPr>
                        <m:t>𝛂</m:t>
                      </m:r>
                    </m:oMath>
                  </m:oMathPara>
                </a14:m>
                <a:endParaRPr lang="ru-RU" sz="1050" b="1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937" y="2894591"/>
                <a:ext cx="567976" cy="2616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Прямая со стрелкой 56"/>
          <p:cNvCxnSpPr/>
          <p:nvPr/>
        </p:nvCxnSpPr>
        <p:spPr>
          <a:xfrm flipV="1">
            <a:off x="1221198" y="2562291"/>
            <a:ext cx="586330" cy="709329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328237" y="2971782"/>
            <a:ext cx="3225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Adobe Fan Heiti Std B" pitchFamily="34" charset="-128"/>
                <a:ea typeface="Adobe Fan Heiti Std B" pitchFamily="34" charset="-128"/>
              </a:rPr>
              <a:t>.</a:t>
            </a:r>
            <a:endParaRPr lang="ru-RU" sz="6000" dirty="0">
              <a:solidFill>
                <a:srgbClr val="FF0000"/>
              </a:solidFill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859705" y="27322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cxnSp>
        <p:nvCxnSpPr>
          <p:cNvPr id="69" name="Прямая со стрелкой 68"/>
          <p:cNvCxnSpPr/>
          <p:nvPr/>
        </p:nvCxnSpPr>
        <p:spPr>
          <a:xfrm flipV="1">
            <a:off x="4568354" y="2271621"/>
            <a:ext cx="8476" cy="195325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>
            <a:off x="3505247" y="3423749"/>
            <a:ext cx="216024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Блок-схема: узел 70"/>
          <p:cNvSpPr/>
          <p:nvPr/>
        </p:nvSpPr>
        <p:spPr>
          <a:xfrm>
            <a:off x="3913172" y="2724080"/>
            <a:ext cx="1306049" cy="1399338"/>
          </a:xfrm>
          <a:prstGeom prst="flowChartConnector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TextBox 72"/>
          <p:cNvSpPr txBox="1"/>
          <p:nvPr/>
        </p:nvSpPr>
        <p:spPr>
          <a:xfrm>
            <a:off x="5500205" y="3404004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Х</a:t>
            </a:r>
            <a:endParaRPr lang="ru-RU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4492474" y="3351741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О</a:t>
            </a:r>
            <a:endParaRPr lang="ru-RU" b="1" dirty="0"/>
          </a:p>
        </p:txBody>
      </p:sp>
      <p:sp>
        <p:nvSpPr>
          <p:cNvPr id="80" name="Пирог 79"/>
          <p:cNvSpPr/>
          <p:nvPr/>
        </p:nvSpPr>
        <p:spPr>
          <a:xfrm rot="16200000">
            <a:off x="3936311" y="2708800"/>
            <a:ext cx="1316682" cy="1403404"/>
          </a:xfrm>
          <a:prstGeom prst="pie">
            <a:avLst>
              <a:gd name="adj1" fmla="val 16167140"/>
              <a:gd name="adj2" fmla="val 13539"/>
            </a:avLst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3210074" y="2969225"/>
                <a:ext cx="56797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100" b="1" i="1" smtClean="0">
                          <a:latin typeface="Cambria Math"/>
                          <a:ea typeface="Cambria Math"/>
                        </a:rPr>
                        <m:t>𝛑</m:t>
                      </m:r>
                      <m:r>
                        <a:rPr lang="ru-RU" sz="1100" b="1" i="0" smtClean="0">
                          <a:latin typeface="Cambria Math"/>
                        </a:rPr>
                        <m:t>−</m:t>
                      </m:r>
                      <m:r>
                        <a:rPr lang="el-GR" sz="1100" b="1" i="0" smtClean="0">
                          <a:latin typeface="Cambria Math"/>
                        </a:rPr>
                        <m:t>𝛂</m:t>
                      </m:r>
                    </m:oMath>
                  </m:oMathPara>
                </a14:m>
                <a:endParaRPr lang="ru-RU" sz="1050" b="1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0074" y="2969225"/>
                <a:ext cx="567976" cy="2616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Box 71"/>
          <p:cNvSpPr txBox="1"/>
          <p:nvPr/>
        </p:nvSpPr>
        <p:spPr>
          <a:xfrm>
            <a:off x="3731688" y="2964597"/>
            <a:ext cx="3225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Adobe Fan Heiti Std B" pitchFamily="34" charset="-128"/>
                <a:ea typeface="Adobe Fan Heiti Std B" pitchFamily="34" charset="-128"/>
              </a:rPr>
              <a:t>.</a:t>
            </a:r>
            <a:endParaRPr lang="ru-RU" sz="6000" dirty="0">
              <a:solidFill>
                <a:srgbClr val="FF0000"/>
              </a:solidFill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372672" y="2247849"/>
            <a:ext cx="3225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Adobe Fan Heiti Std B" pitchFamily="34" charset="-128"/>
                <a:ea typeface="Adobe Fan Heiti Std B" pitchFamily="34" charset="-128"/>
              </a:rPr>
              <a:t>.</a:t>
            </a:r>
            <a:endParaRPr lang="ru-RU" sz="6000" dirty="0">
              <a:solidFill>
                <a:srgbClr val="FF0000"/>
              </a:solidFill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79692" y="273340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cxnSp>
        <p:nvCxnSpPr>
          <p:cNvPr id="33" name="Прямая со стрелкой 32"/>
          <p:cNvCxnSpPr/>
          <p:nvPr/>
        </p:nvCxnSpPr>
        <p:spPr>
          <a:xfrm flipV="1">
            <a:off x="6886184" y="2272736"/>
            <a:ext cx="0" cy="195214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5803968" y="3424864"/>
            <a:ext cx="216024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Блок-схема: узел 34"/>
          <p:cNvSpPr/>
          <p:nvPr/>
        </p:nvSpPr>
        <p:spPr>
          <a:xfrm>
            <a:off x="6233159" y="2725195"/>
            <a:ext cx="1306049" cy="1399338"/>
          </a:xfrm>
          <a:prstGeom prst="flowChartConnector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7820192" y="3405119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Х</a:t>
            </a:r>
            <a:endParaRPr lang="ru-RU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6812461" y="3352856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О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194767" y="3046571"/>
                <a:ext cx="70192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 smtClean="0"/>
                  <a:t>sin</a:t>
                </a:r>
                <a14:m>
                  <m:oMath xmlns:m="http://schemas.openxmlformats.org/officeDocument/2006/math">
                    <m:r>
                      <a:rPr lang="en-US" sz="1200" b="1" i="1" smtClean="0">
                        <a:latin typeface="Cambria Math"/>
                        <a:ea typeface="Cambria Math"/>
                      </a:rPr>
                      <m:t>𝛂</m:t>
                    </m:r>
                    <m:r>
                      <a:rPr lang="en-US" sz="1200" b="1" i="1" smtClean="0">
                        <a:latin typeface="Cambria Math"/>
                        <a:ea typeface="Cambria Math"/>
                      </a:rPr>
                      <m:t>&gt;</m:t>
                    </m:r>
                  </m:oMath>
                </a14:m>
                <a:r>
                  <a:rPr lang="en-US" sz="1200" b="1" dirty="0" smtClean="0"/>
                  <a:t>0</a:t>
                </a:r>
                <a:endParaRPr lang="ru-RU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4767" y="3046571"/>
                <a:ext cx="701923" cy="276999"/>
              </a:xfrm>
              <a:prstGeom prst="rect">
                <a:avLst/>
              </a:prstGeom>
              <a:blipFill rotWithShape="1">
                <a:blip r:embed="rId5"/>
                <a:stretch>
                  <a:fillRect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единительная линия 5"/>
          <p:cNvCxnSpPr/>
          <p:nvPr/>
        </p:nvCxnSpPr>
        <p:spPr>
          <a:xfrm flipH="1" flipV="1">
            <a:off x="6896690" y="2704351"/>
            <a:ext cx="9765" cy="68443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06438" y="809595"/>
                <a:ext cx="34294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sin (</a:t>
                </a:r>
                <a:r>
                  <a:rPr lang="ru-RU" b="1" dirty="0" smtClean="0"/>
                  <a:t>180</a:t>
                </a:r>
                <a:r>
                  <a:rPr lang="en-US" b="1" baseline="30000" dirty="0" smtClean="0"/>
                  <a:t>0</a:t>
                </a:r>
                <a:r>
                  <a:rPr lang="en-US" b="1" dirty="0" smtClean="0"/>
                  <a:t> – </a:t>
                </a:r>
                <a:r>
                  <a:rPr lang="el-GR" b="1" dirty="0" smtClean="0"/>
                  <a:t>α</a:t>
                </a:r>
                <a:r>
                  <a:rPr lang="en-US" b="1" dirty="0" smtClean="0"/>
                  <a:t>) = sin (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</a:rPr>
                      <m:t>𝝅</m:t>
                    </m:r>
                  </m:oMath>
                </a14:m>
                <a:r>
                  <a:rPr lang="en-US" b="1" dirty="0" smtClean="0"/>
                  <a:t>- </a:t>
                </a:r>
                <a:r>
                  <a:rPr lang="el-GR" b="1" dirty="0" smtClean="0"/>
                  <a:t>α</a:t>
                </a:r>
                <a:r>
                  <a:rPr lang="en-US" b="1" dirty="0" smtClean="0"/>
                  <a:t>)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𝜶</m:t>
                        </m:r>
                      </m:e>
                    </m:func>
                  </m:oMath>
                </a14:m>
                <a:endParaRPr lang="ru-RU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438" y="809595"/>
                <a:ext cx="3429458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1601" t="-8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207196" y="1268760"/>
                <a:ext cx="36505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sin (</a:t>
                </a:r>
                <a:r>
                  <a:rPr lang="ru-RU" b="1" dirty="0" smtClean="0"/>
                  <a:t>18</a:t>
                </a:r>
                <a:r>
                  <a:rPr lang="en-US" b="1" dirty="0" smtClean="0"/>
                  <a:t>0</a:t>
                </a:r>
                <a:r>
                  <a:rPr lang="en-US" b="1" baseline="30000" dirty="0" smtClean="0"/>
                  <a:t>0</a:t>
                </a:r>
                <a:r>
                  <a:rPr lang="en-US" b="1" dirty="0" smtClean="0"/>
                  <a:t> + </a:t>
                </a:r>
                <a:r>
                  <a:rPr lang="el-GR" b="1" dirty="0" smtClean="0"/>
                  <a:t>α</a:t>
                </a:r>
                <a:r>
                  <a:rPr lang="en-US" b="1" dirty="0" smtClean="0"/>
                  <a:t>) = sin </a:t>
                </a:r>
                <a:r>
                  <a:rPr lang="ru-RU" b="1" dirty="0" smtClean="0"/>
                  <a:t>(</a:t>
                </a:r>
                <a14:m>
                  <m:oMath xmlns:m="http://schemas.openxmlformats.org/officeDocument/2006/math">
                    <m:r>
                      <a:rPr lang="ru-RU" b="1" i="1" smtClean="0">
                        <a:latin typeface="Cambria Math"/>
                        <a:ea typeface="Cambria Math"/>
                      </a:rPr>
                      <m:t>𝝅</m:t>
                    </m:r>
                  </m:oMath>
                </a14:m>
                <a:r>
                  <a:rPr lang="en-US" b="1" dirty="0" smtClean="0"/>
                  <a:t>+</a:t>
                </a:r>
                <a:r>
                  <a:rPr lang="ru-RU" b="1" dirty="0" smtClean="0"/>
                  <a:t> </a:t>
                </a:r>
                <a:r>
                  <a:rPr lang="el-GR" b="1" dirty="0" smtClean="0"/>
                  <a:t>α</a:t>
                </a:r>
                <a:r>
                  <a:rPr lang="en-US" b="1" dirty="0" smtClean="0"/>
                  <a:t>) =</a:t>
                </a:r>
                <a:r>
                  <a:rPr lang="ru-RU" b="1" dirty="0" smtClean="0"/>
                  <a:t>-</a:t>
                </a: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𝜶</m:t>
                        </m:r>
                      </m:e>
                    </m:func>
                  </m:oMath>
                </a14:m>
                <a:r>
                  <a:rPr lang="en-US" b="1" dirty="0" smtClean="0"/>
                  <a:t> </a:t>
                </a:r>
                <a:endParaRPr lang="ru-RU" b="1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196" y="1268760"/>
                <a:ext cx="3650534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1503"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179512" y="3193774"/>
                <a:ext cx="129039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sin </a:t>
                </a:r>
                <a:r>
                  <a:rPr lang="ru-RU" dirty="0" smtClean="0"/>
                  <a:t>(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en-US" dirty="0" smtClean="0"/>
                  <a:t>- </a:t>
                </a:r>
                <a:r>
                  <a:rPr lang="el-GR" dirty="0"/>
                  <a:t>α</a:t>
                </a:r>
                <a:r>
                  <a:rPr lang="en-US" dirty="0"/>
                  <a:t>) </a:t>
                </a:r>
                <a:endParaRPr lang="ru-RU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3193774"/>
                <a:ext cx="1290398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3774" t="-8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8102642" y="3202710"/>
                <a:ext cx="7126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</m:func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2642" y="3202710"/>
                <a:ext cx="712631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1650761" y="2046145"/>
            <a:ext cx="983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движение</a:t>
            </a:r>
            <a:endParaRPr lang="ru-RU" sz="14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4122081" y="2072954"/>
            <a:ext cx="865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четверть</a:t>
            </a:r>
            <a:endParaRPr lang="ru-RU" sz="14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6160236" y="2105836"/>
            <a:ext cx="12759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знак функции</a:t>
            </a:r>
            <a:endParaRPr lang="ru-RU" sz="14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1421998" y="502172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cxnSp>
        <p:nvCxnSpPr>
          <p:cNvPr id="59" name="Прямая со стрелкой 58"/>
          <p:cNvCxnSpPr/>
          <p:nvPr/>
        </p:nvCxnSpPr>
        <p:spPr>
          <a:xfrm flipV="1">
            <a:off x="2128490" y="4561053"/>
            <a:ext cx="0" cy="195568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1252811" y="5713181"/>
            <a:ext cx="1953703" cy="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Блок-схема: узел 60"/>
          <p:cNvSpPr/>
          <p:nvPr/>
        </p:nvSpPr>
        <p:spPr>
          <a:xfrm>
            <a:off x="1475465" y="5013512"/>
            <a:ext cx="1306049" cy="1399338"/>
          </a:xfrm>
          <a:prstGeom prst="flowChartConnector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TextBox 61"/>
          <p:cNvSpPr txBox="1"/>
          <p:nvPr/>
        </p:nvSpPr>
        <p:spPr>
          <a:xfrm>
            <a:off x="1981172" y="5947390"/>
            <a:ext cx="3225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Adobe Fan Heiti Std B" pitchFamily="34" charset="-128"/>
                <a:ea typeface="Adobe Fan Heiti Std B" pitchFamily="34" charset="-128"/>
              </a:rPr>
              <a:t>.</a:t>
            </a:r>
            <a:endParaRPr lang="ru-RU" sz="6000" dirty="0">
              <a:solidFill>
                <a:srgbClr val="FF0000"/>
              </a:solidFill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062498" y="5693436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Х</a:t>
            </a:r>
            <a:endParaRPr lang="ru-RU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2054767" y="5641173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О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839787" y="5186446"/>
                <a:ext cx="56797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100" b="1" i="1" smtClean="0">
                          <a:latin typeface="Cambria Math"/>
                          <a:ea typeface="Cambria Math"/>
                        </a:rPr>
                        <m:t>𝛑</m:t>
                      </m:r>
                      <m:r>
                        <a:rPr lang="ru-RU" sz="1100" b="1" i="0" smtClean="0">
                          <a:latin typeface="Cambria Math"/>
                        </a:rPr>
                        <m:t>+</m:t>
                      </m:r>
                      <m:r>
                        <a:rPr lang="el-GR" sz="1100" b="1" i="0" smtClean="0">
                          <a:latin typeface="Cambria Math"/>
                        </a:rPr>
                        <m:t>𝛂</m:t>
                      </m:r>
                    </m:oMath>
                  </m:oMathPara>
                </a14:m>
                <a:endParaRPr lang="ru-RU" sz="1050" b="1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787" y="5186446"/>
                <a:ext cx="567976" cy="26161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6" name="Прямая со стрелкой 65"/>
          <p:cNvCxnSpPr/>
          <p:nvPr/>
        </p:nvCxnSpPr>
        <p:spPr>
          <a:xfrm>
            <a:off x="1221198" y="5952488"/>
            <a:ext cx="729462" cy="616962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1281905" y="5231429"/>
            <a:ext cx="3225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Adobe Fan Heiti Std B" pitchFamily="34" charset="-128"/>
                <a:ea typeface="Adobe Fan Heiti Std B" pitchFamily="34" charset="-128"/>
              </a:rPr>
              <a:t>.</a:t>
            </a:r>
            <a:endParaRPr lang="ru-RU" sz="6000" dirty="0">
              <a:solidFill>
                <a:srgbClr val="FF0000"/>
              </a:solidFill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857730" y="50241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cxnSp>
        <p:nvCxnSpPr>
          <p:cNvPr id="81" name="Прямая со стрелкой 80"/>
          <p:cNvCxnSpPr/>
          <p:nvPr/>
        </p:nvCxnSpPr>
        <p:spPr>
          <a:xfrm flipV="1">
            <a:off x="4566379" y="4563476"/>
            <a:ext cx="8476" cy="195325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>
            <a:off x="3503272" y="5715604"/>
            <a:ext cx="216024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Блок-схема: узел 82"/>
          <p:cNvSpPr/>
          <p:nvPr/>
        </p:nvSpPr>
        <p:spPr>
          <a:xfrm>
            <a:off x="3911197" y="5015935"/>
            <a:ext cx="1306049" cy="1399338"/>
          </a:xfrm>
          <a:prstGeom prst="flowChartConnector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TextBox 83"/>
          <p:cNvSpPr txBox="1"/>
          <p:nvPr/>
        </p:nvSpPr>
        <p:spPr>
          <a:xfrm>
            <a:off x="5498230" y="5695859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Х</a:t>
            </a:r>
            <a:endParaRPr lang="ru-RU" b="1" dirty="0"/>
          </a:p>
        </p:txBody>
      </p:sp>
      <p:sp>
        <p:nvSpPr>
          <p:cNvPr id="85" name="TextBox 84"/>
          <p:cNvSpPr txBox="1"/>
          <p:nvPr/>
        </p:nvSpPr>
        <p:spPr>
          <a:xfrm>
            <a:off x="4490499" y="5643596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О</a:t>
            </a:r>
            <a:endParaRPr lang="ru-RU" b="1" dirty="0"/>
          </a:p>
        </p:txBody>
      </p:sp>
      <p:sp>
        <p:nvSpPr>
          <p:cNvPr id="86" name="Пирог 85"/>
          <p:cNvSpPr/>
          <p:nvPr/>
        </p:nvSpPr>
        <p:spPr>
          <a:xfrm rot="16200000">
            <a:off x="3911198" y="5014293"/>
            <a:ext cx="1316682" cy="1398558"/>
          </a:xfrm>
          <a:prstGeom prst="pie">
            <a:avLst>
              <a:gd name="adj1" fmla="val 10801955"/>
              <a:gd name="adj2" fmla="val 16244712"/>
            </a:avLst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3318316" y="5379563"/>
                <a:ext cx="56797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100" b="1" i="1" smtClean="0">
                          <a:latin typeface="Cambria Math"/>
                          <a:ea typeface="Cambria Math"/>
                        </a:rPr>
                        <m:t>𝛑</m:t>
                      </m:r>
                      <m:r>
                        <a:rPr lang="ru-RU" sz="1100" b="1" i="0" smtClean="0">
                          <a:latin typeface="Cambria Math"/>
                        </a:rPr>
                        <m:t>+</m:t>
                      </m:r>
                      <m:r>
                        <a:rPr lang="el-GR" sz="1100" b="1" i="0" smtClean="0">
                          <a:latin typeface="Cambria Math"/>
                        </a:rPr>
                        <m:t>𝛂</m:t>
                      </m:r>
                    </m:oMath>
                  </m:oMathPara>
                </a14:m>
                <a:endParaRPr lang="ru-RU" sz="1050" b="1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8316" y="5379563"/>
                <a:ext cx="567976" cy="26161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TextBox 87"/>
          <p:cNvSpPr txBox="1"/>
          <p:nvPr/>
        </p:nvSpPr>
        <p:spPr>
          <a:xfrm>
            <a:off x="4393565" y="5978196"/>
            <a:ext cx="3225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Adobe Fan Heiti Std B" pitchFamily="34" charset="-128"/>
                <a:ea typeface="Adobe Fan Heiti Std B" pitchFamily="34" charset="-128"/>
              </a:rPr>
              <a:t>.</a:t>
            </a:r>
            <a:endParaRPr lang="ru-RU" sz="6000" dirty="0">
              <a:solidFill>
                <a:srgbClr val="FF0000"/>
              </a:solidFill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698864" y="5220540"/>
            <a:ext cx="3225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Adobe Fan Heiti Std B" pitchFamily="34" charset="-128"/>
                <a:ea typeface="Adobe Fan Heiti Std B" pitchFamily="34" charset="-128"/>
              </a:rPr>
              <a:t>.</a:t>
            </a:r>
            <a:endParaRPr lang="ru-RU" sz="6000" dirty="0">
              <a:solidFill>
                <a:srgbClr val="FF0000"/>
              </a:solidFill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177717" y="50252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cxnSp>
        <p:nvCxnSpPr>
          <p:cNvPr id="91" name="Прямая со стрелкой 90"/>
          <p:cNvCxnSpPr/>
          <p:nvPr/>
        </p:nvCxnSpPr>
        <p:spPr>
          <a:xfrm flipV="1">
            <a:off x="6884209" y="4564591"/>
            <a:ext cx="0" cy="195214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/>
          <p:nvPr/>
        </p:nvCxnSpPr>
        <p:spPr>
          <a:xfrm>
            <a:off x="5801993" y="5716719"/>
            <a:ext cx="216024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Блок-схема: узел 92"/>
          <p:cNvSpPr/>
          <p:nvPr/>
        </p:nvSpPr>
        <p:spPr>
          <a:xfrm>
            <a:off x="6231184" y="5017050"/>
            <a:ext cx="1306049" cy="1399338"/>
          </a:xfrm>
          <a:prstGeom prst="flowChartConnector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TextBox 93"/>
          <p:cNvSpPr txBox="1"/>
          <p:nvPr/>
        </p:nvSpPr>
        <p:spPr>
          <a:xfrm>
            <a:off x="7818217" y="5696974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Х</a:t>
            </a:r>
            <a:endParaRPr lang="ru-RU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6810486" y="5644711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О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6272057" y="5769703"/>
                <a:ext cx="70192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 smtClean="0"/>
                  <a:t>sin</a:t>
                </a:r>
                <a14:m>
                  <m:oMath xmlns:m="http://schemas.openxmlformats.org/officeDocument/2006/math">
                    <m:r>
                      <a:rPr lang="ru-RU" sz="1200" b="1" i="1" smtClean="0">
                        <a:latin typeface="Cambria Math"/>
                        <a:ea typeface="Cambria Math"/>
                      </a:rPr>
                      <m:t>𝛂</m:t>
                    </m:r>
                    <m:r>
                      <a:rPr lang="ru-RU" sz="1200" b="1" i="1" smtClean="0">
                        <a:latin typeface="Cambria Math"/>
                        <a:ea typeface="Cambria Math"/>
                      </a:rPr>
                      <m:t>&lt;</m:t>
                    </m:r>
                  </m:oMath>
                </a14:m>
                <a:r>
                  <a:rPr lang="en-US" sz="1200" b="1" dirty="0" smtClean="0"/>
                  <a:t>0</a:t>
                </a:r>
                <a:endParaRPr lang="ru-RU" b="1" dirty="0"/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2057" y="5769703"/>
                <a:ext cx="701923" cy="276999"/>
              </a:xfrm>
              <a:prstGeom prst="rect">
                <a:avLst/>
              </a:prstGeom>
              <a:blipFill rotWithShape="1">
                <a:blip r:embed="rId12"/>
                <a:stretch>
                  <a:fillRect l="-870" b="-152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7" name="Прямая соединительная линия 96"/>
          <p:cNvCxnSpPr/>
          <p:nvPr/>
        </p:nvCxnSpPr>
        <p:spPr>
          <a:xfrm>
            <a:off x="6896690" y="5731209"/>
            <a:ext cx="0" cy="7200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Прямоугольник 97"/>
              <p:cNvSpPr/>
              <p:nvPr/>
            </p:nvSpPr>
            <p:spPr>
              <a:xfrm>
                <a:off x="177537" y="5485629"/>
                <a:ext cx="129237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sin 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ru-RU" dirty="0" smtClean="0"/>
                  <a:t>+</a:t>
                </a:r>
                <a:r>
                  <a:rPr lang="en-US" dirty="0" smtClean="0"/>
                  <a:t> </a:t>
                </a:r>
                <a:r>
                  <a:rPr lang="el-GR" dirty="0"/>
                  <a:t>α</a:t>
                </a:r>
                <a:r>
                  <a:rPr lang="en-US" dirty="0"/>
                  <a:t>) </a:t>
                </a:r>
                <a:endParaRPr lang="ru-RU" dirty="0"/>
              </a:p>
            </p:txBody>
          </p:sp>
        </mc:Choice>
        <mc:Fallback xmlns="">
          <p:sp>
            <p:nvSpPr>
              <p:cNvPr id="98" name="Прямоугольник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537" y="5485629"/>
                <a:ext cx="1292373" cy="369332"/>
              </a:xfrm>
              <a:prstGeom prst="rect">
                <a:avLst/>
              </a:prstGeom>
              <a:blipFill rotWithShape="1">
                <a:blip r:embed="rId13"/>
                <a:stretch>
                  <a:fillRect l="-3774" t="-8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Прямоугольник 98"/>
              <p:cNvSpPr/>
              <p:nvPr/>
            </p:nvSpPr>
            <p:spPr>
              <a:xfrm>
                <a:off x="8100667" y="5494565"/>
                <a:ext cx="88575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ru-RU" b="0" i="0" smtClean="0">
                              <a:latin typeface="Cambria Math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9" name="Прямоугольник 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0667" y="5494565"/>
                <a:ext cx="885755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TextBox 99"/>
          <p:cNvSpPr txBox="1"/>
          <p:nvPr/>
        </p:nvSpPr>
        <p:spPr>
          <a:xfrm>
            <a:off x="1629979" y="4597950"/>
            <a:ext cx="983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движение</a:t>
            </a:r>
            <a:endParaRPr lang="ru-RU" sz="1400" b="1" dirty="0"/>
          </a:p>
        </p:txBody>
      </p:sp>
      <p:sp>
        <p:nvSpPr>
          <p:cNvPr id="101" name="TextBox 100"/>
          <p:cNvSpPr txBox="1"/>
          <p:nvPr/>
        </p:nvSpPr>
        <p:spPr>
          <a:xfrm>
            <a:off x="4042461" y="4557939"/>
            <a:ext cx="865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четверть</a:t>
            </a:r>
            <a:endParaRPr lang="ru-RU" sz="1400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6258726" y="4634550"/>
            <a:ext cx="12759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знак функции</a:t>
            </a:r>
            <a:endParaRPr lang="ru-RU" sz="1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6708" y="4330185"/>
                <a:ext cx="875729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b="1" dirty="0" smtClean="0"/>
                  <a:t>Вывод: При значении аргумента </a:t>
                </a:r>
                <a:r>
                  <a:rPr lang="en-US" sz="2000" b="1" dirty="0" smtClean="0"/>
                  <a:t>(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𝝅</m:t>
                    </m:r>
                  </m:oMath>
                </a14:m>
                <a:r>
                  <a:rPr lang="ru-RU" sz="2000" b="1" dirty="0" smtClean="0"/>
                  <a:t>+/- </a:t>
                </a:r>
                <a:r>
                  <a:rPr lang="el-GR" sz="2000" b="1" dirty="0" smtClean="0"/>
                  <a:t>α</a:t>
                </a:r>
                <a:r>
                  <a:rPr lang="en-US" sz="2000" b="1" dirty="0" smtClean="0"/>
                  <a:t>)</a:t>
                </a:r>
                <a:r>
                  <a:rPr lang="ru-RU" sz="2000" b="1" dirty="0" smtClean="0"/>
                  <a:t> функция </a:t>
                </a:r>
                <a:r>
                  <a:rPr lang="en-US" sz="2000" b="1" i="1" dirty="0" smtClean="0">
                    <a:solidFill>
                      <a:srgbClr val="FF0000"/>
                    </a:solidFill>
                  </a:rPr>
                  <a:t>sin</a:t>
                </a:r>
                <a:r>
                  <a:rPr lang="ru-RU" sz="2000" b="1" dirty="0" smtClean="0"/>
                  <a:t> не меняется. </a:t>
                </a:r>
                <a:endParaRPr lang="ru-RU" sz="20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708" y="4330185"/>
                <a:ext cx="8757292" cy="400110"/>
              </a:xfrm>
              <a:prstGeom prst="rect">
                <a:avLst/>
              </a:prstGeom>
              <a:blipFill rotWithShape="1">
                <a:blip r:embed="rId15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" name="TextBox 102"/>
          <p:cNvSpPr txBox="1"/>
          <p:nvPr/>
        </p:nvSpPr>
        <p:spPr>
          <a:xfrm>
            <a:off x="1934825" y="2259725"/>
            <a:ext cx="212209" cy="23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У</a:t>
            </a:r>
            <a:endParaRPr lang="ru-RU" b="1" dirty="0"/>
          </a:p>
        </p:txBody>
      </p:sp>
      <p:sp>
        <p:nvSpPr>
          <p:cNvPr id="104" name="TextBox 103"/>
          <p:cNvSpPr txBox="1"/>
          <p:nvPr/>
        </p:nvSpPr>
        <p:spPr>
          <a:xfrm>
            <a:off x="4286380" y="2253236"/>
            <a:ext cx="212209" cy="23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У</a:t>
            </a:r>
            <a:endParaRPr lang="ru-RU" b="1" dirty="0"/>
          </a:p>
        </p:txBody>
      </p:sp>
      <p:sp>
        <p:nvSpPr>
          <p:cNvPr id="105" name="TextBox 104"/>
          <p:cNvSpPr txBox="1"/>
          <p:nvPr/>
        </p:nvSpPr>
        <p:spPr>
          <a:xfrm>
            <a:off x="6624607" y="2259725"/>
            <a:ext cx="212209" cy="23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У</a:t>
            </a:r>
            <a:endParaRPr lang="ru-RU" b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1859446" y="4577032"/>
            <a:ext cx="212209" cy="23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У</a:t>
            </a:r>
            <a:endParaRPr lang="ru-RU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6615789" y="4545503"/>
            <a:ext cx="212209" cy="23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У</a:t>
            </a:r>
            <a:endParaRPr lang="ru-RU" b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4307876" y="4577032"/>
            <a:ext cx="212209" cy="23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У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2047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7" grpId="0" animBg="1"/>
      <p:bldP spid="27" grpId="1" animBg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67" grpId="0"/>
      <p:bldP spid="67" grpId="1"/>
      <p:bldP spid="68" grpId="0"/>
      <p:bldP spid="68" grpId="1"/>
      <p:bldP spid="71" grpId="0" animBg="1"/>
      <p:bldP spid="71" grpId="1" animBg="1"/>
      <p:bldP spid="73" grpId="0"/>
      <p:bldP spid="73" grpId="1"/>
      <p:bldP spid="74" grpId="0"/>
      <p:bldP spid="74" grpId="1"/>
      <p:bldP spid="80" grpId="0" animBg="1"/>
      <p:bldP spid="80" grpId="1" animBg="1"/>
      <p:bldP spid="75" grpId="0"/>
      <p:bldP spid="75" grpId="1"/>
      <p:bldP spid="72" grpId="0"/>
      <p:bldP spid="72" grpId="1"/>
      <p:bldP spid="77" grpId="0"/>
      <p:bldP spid="77" grpId="1"/>
      <p:bldP spid="32" grpId="0"/>
      <p:bldP spid="32" grpId="1"/>
      <p:bldP spid="35" grpId="0" animBg="1"/>
      <p:bldP spid="35" grpId="1" animBg="1"/>
      <p:bldP spid="37" grpId="0"/>
      <p:bldP spid="37" grpId="1"/>
      <p:bldP spid="38" grpId="0"/>
      <p:bldP spid="38" grpId="1"/>
      <p:bldP spid="2" grpId="0"/>
      <p:bldP spid="2" grpId="1"/>
      <p:bldP spid="9" grpId="0"/>
      <p:bldP spid="9" grpId="1"/>
      <p:bldP spid="20" grpId="0"/>
      <p:bldP spid="20" grpId="1"/>
      <p:bldP spid="23" grpId="0"/>
      <p:bldP spid="23" grpId="1"/>
      <p:bldP spid="55" grpId="0"/>
      <p:bldP spid="55" grpId="1"/>
      <p:bldP spid="56" grpId="0"/>
      <p:bldP spid="56" grpId="1"/>
      <p:bldP spid="58" grpId="0"/>
      <p:bldP spid="58" grpId="1"/>
      <p:bldP spid="61" grpId="0" animBg="1"/>
      <p:bldP spid="61" grpId="1" animBg="1"/>
      <p:bldP spid="62" grpId="0"/>
      <p:bldP spid="62" grpId="1"/>
      <p:bldP spid="63" grpId="0"/>
      <p:bldP spid="63" grpId="1"/>
      <p:bldP spid="64" grpId="0"/>
      <p:bldP spid="64" grpId="1"/>
      <p:bldP spid="65" grpId="0"/>
      <p:bldP spid="65" grpId="1"/>
      <p:bldP spid="78" grpId="0"/>
      <p:bldP spid="78" grpId="1"/>
      <p:bldP spid="79" grpId="0"/>
      <p:bldP spid="79" grpId="1"/>
      <p:bldP spid="83" grpId="0" animBg="1"/>
      <p:bldP spid="83" grpId="1" animBg="1"/>
      <p:bldP spid="84" grpId="0"/>
      <p:bldP spid="84" grpId="1"/>
      <p:bldP spid="85" grpId="0"/>
      <p:bldP spid="85" grpId="1"/>
      <p:bldP spid="86" grpId="0" animBg="1"/>
      <p:bldP spid="86" grpId="1" animBg="1"/>
      <p:bldP spid="87" grpId="0"/>
      <p:bldP spid="87" grpId="1"/>
      <p:bldP spid="88" grpId="0"/>
      <p:bldP spid="88" grpId="1"/>
      <p:bldP spid="89" grpId="0"/>
      <p:bldP spid="89" grpId="1"/>
      <p:bldP spid="90" grpId="0"/>
      <p:bldP spid="90" grpId="1"/>
      <p:bldP spid="93" grpId="0" animBg="1"/>
      <p:bldP spid="93" grpId="1" animBg="1"/>
      <p:bldP spid="94" grpId="0"/>
      <p:bldP spid="94" grpId="1"/>
      <p:bldP spid="95" grpId="0"/>
      <p:bldP spid="95" grpId="1"/>
      <p:bldP spid="96" grpId="0"/>
      <p:bldP spid="96" grpId="1"/>
      <p:bldP spid="98" grpId="0"/>
      <p:bldP spid="98" grpId="1"/>
      <p:bldP spid="99" grpId="0"/>
      <p:bldP spid="99" grpId="1"/>
      <p:bldP spid="100" grpId="0"/>
      <p:bldP spid="100" grpId="1"/>
      <p:bldP spid="101" grpId="0"/>
      <p:bldP spid="101" grpId="1"/>
      <p:bldP spid="102" grpId="0"/>
      <p:bldP spid="102" grpId="1"/>
      <p:bldP spid="5" grpId="0"/>
      <p:bldP spid="103" grpId="0"/>
      <p:bldP spid="103" grpId="1"/>
      <p:bldP spid="104" grpId="0"/>
      <p:bldP spid="104" grpId="1"/>
      <p:bldP spid="105" grpId="0"/>
      <p:bldP spid="105" grpId="1"/>
      <p:bldP spid="106" grpId="0"/>
      <p:bldP spid="106" grpId="1"/>
      <p:bldP spid="107" grpId="0"/>
      <p:bldP spid="107" grpId="1"/>
      <p:bldP spid="108" grpId="0"/>
      <p:bldP spid="10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77537" y="-21194"/>
            <a:ext cx="9144000" cy="417512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Формулы приведения</a:t>
            </a:r>
            <a:endParaRPr lang="ru-RU" sz="2000" b="1" dirty="0"/>
          </a:p>
        </p:txBody>
      </p:sp>
      <p:cxnSp>
        <p:nvCxnSpPr>
          <p:cNvPr id="3" name="Прямая со стрелкой 2"/>
          <p:cNvCxnSpPr/>
          <p:nvPr/>
        </p:nvCxnSpPr>
        <p:spPr>
          <a:xfrm flipH="1" flipV="1">
            <a:off x="4562958" y="487023"/>
            <a:ext cx="1706" cy="142980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744346" y="1255189"/>
            <a:ext cx="162302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Блок-схема: узел 12"/>
          <p:cNvSpPr/>
          <p:nvPr/>
        </p:nvSpPr>
        <p:spPr>
          <a:xfrm>
            <a:off x="4067324" y="729518"/>
            <a:ext cx="981254" cy="1051343"/>
          </a:xfrm>
          <a:prstGeom prst="flowChartConnector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822656" y="788202"/>
            <a:ext cx="242317" cy="5780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Adobe Fan Heiti Std B" pitchFamily="34" charset="-128"/>
                <a:ea typeface="Adobe Fan Heiti Std B" pitchFamily="34" charset="-128"/>
              </a:rPr>
              <a:t>.</a:t>
            </a:r>
            <a:endParaRPr lang="ru-RU" sz="6000" dirty="0">
              <a:solidFill>
                <a:srgbClr val="FF0000"/>
              </a:solidFill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27830" y="1528244"/>
            <a:ext cx="212209" cy="23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У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296354" y="1207689"/>
            <a:ext cx="212209" cy="23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Х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498589" y="1185826"/>
            <a:ext cx="230274" cy="23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О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973197" y="1276340"/>
                <a:ext cx="388248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050" b="1" i="1" smtClean="0">
                          <a:latin typeface="Cambria Math"/>
                        </a:rPr>
                        <m:t>𝟐</m:t>
                      </m:r>
                      <m:r>
                        <a:rPr lang="ru-RU" sz="105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ru-RU" sz="105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197" y="1276340"/>
                <a:ext cx="388248" cy="25391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1423973" y="27298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 flipV="1">
            <a:off x="2130465" y="2269198"/>
            <a:ext cx="0" cy="195568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1254786" y="3421326"/>
            <a:ext cx="1953703" cy="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Блок-схема: узел 26"/>
          <p:cNvSpPr/>
          <p:nvPr/>
        </p:nvSpPr>
        <p:spPr>
          <a:xfrm>
            <a:off x="1477440" y="2721657"/>
            <a:ext cx="1306049" cy="1399338"/>
          </a:xfrm>
          <a:prstGeom prst="flowChartConnector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1969203" y="3657095"/>
            <a:ext cx="3225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Adobe Fan Heiti Std B" pitchFamily="34" charset="-128"/>
                <a:ea typeface="Adobe Fan Heiti Std B" pitchFamily="34" charset="-128"/>
              </a:rPr>
              <a:t>.</a:t>
            </a:r>
            <a:endParaRPr lang="ru-RU" sz="6000" dirty="0">
              <a:solidFill>
                <a:srgbClr val="FF0000"/>
              </a:solidFill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64473" y="3117731"/>
            <a:ext cx="2538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Х</a:t>
            </a:r>
            <a:endParaRPr lang="ru-RU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056742" y="3349318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О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806427" y="3448349"/>
                <a:ext cx="60805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100" b="1" dirty="0" smtClean="0">
                    <a:ea typeface="Cambria Math"/>
                  </a:rPr>
                  <a:t>2</a:t>
                </a:r>
                <a14:m>
                  <m:oMath xmlns:m="http://schemas.openxmlformats.org/officeDocument/2006/math">
                    <m:r>
                      <a:rPr lang="ru-RU" sz="1100" b="1" i="1" smtClean="0">
                        <a:latin typeface="Cambria Math"/>
                        <a:ea typeface="Cambria Math"/>
                      </a:rPr>
                      <m:t>𝛑</m:t>
                    </m:r>
                    <m:r>
                      <a:rPr lang="ru-RU" sz="1100" b="1" i="0" smtClean="0">
                        <a:latin typeface="Cambria Math"/>
                      </a:rPr>
                      <m:t>−</m:t>
                    </m:r>
                    <m:r>
                      <a:rPr lang="el-GR" sz="1100" b="1" i="0" smtClean="0">
                        <a:latin typeface="Cambria Math"/>
                      </a:rPr>
                      <m:t>𝛂</m:t>
                    </m:r>
                  </m:oMath>
                </a14:m>
                <a:endParaRPr lang="ru-RU" sz="1050" b="1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6427" y="3448349"/>
                <a:ext cx="608052" cy="261610"/>
              </a:xfrm>
              <a:prstGeom prst="rect">
                <a:avLst/>
              </a:prstGeom>
              <a:blipFill rotWithShape="1">
                <a:blip r:embed="rId3"/>
                <a:stretch>
                  <a:fillRect b="-162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Прямая со стрелкой 56"/>
          <p:cNvCxnSpPr/>
          <p:nvPr/>
        </p:nvCxnSpPr>
        <p:spPr>
          <a:xfrm flipH="1">
            <a:off x="2523021" y="3660633"/>
            <a:ext cx="406488" cy="467772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606985" y="2948752"/>
            <a:ext cx="3225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Adobe Fan Heiti Std B" pitchFamily="34" charset="-128"/>
                <a:ea typeface="Adobe Fan Heiti Std B" pitchFamily="34" charset="-128"/>
              </a:rPr>
              <a:t>.</a:t>
            </a:r>
            <a:endParaRPr lang="ru-RU" sz="6000" dirty="0">
              <a:solidFill>
                <a:srgbClr val="FF0000"/>
              </a:solidFill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859705" y="27322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cxnSp>
        <p:nvCxnSpPr>
          <p:cNvPr id="69" name="Прямая со стрелкой 68"/>
          <p:cNvCxnSpPr/>
          <p:nvPr/>
        </p:nvCxnSpPr>
        <p:spPr>
          <a:xfrm flipV="1">
            <a:off x="4568354" y="2271621"/>
            <a:ext cx="8476" cy="195325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>
            <a:off x="3505247" y="3423749"/>
            <a:ext cx="216024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Блок-схема: узел 70"/>
          <p:cNvSpPr/>
          <p:nvPr/>
        </p:nvSpPr>
        <p:spPr>
          <a:xfrm>
            <a:off x="3913172" y="2724080"/>
            <a:ext cx="1306049" cy="1399338"/>
          </a:xfrm>
          <a:prstGeom prst="flowChartConnector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TextBox 72"/>
          <p:cNvSpPr txBox="1"/>
          <p:nvPr/>
        </p:nvSpPr>
        <p:spPr>
          <a:xfrm>
            <a:off x="5500205" y="2969225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Х</a:t>
            </a:r>
            <a:endParaRPr lang="ru-RU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4492474" y="3351741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О</a:t>
            </a:r>
            <a:endParaRPr lang="ru-RU" b="1" dirty="0"/>
          </a:p>
        </p:txBody>
      </p:sp>
      <p:sp>
        <p:nvSpPr>
          <p:cNvPr id="80" name="Пирог 79"/>
          <p:cNvSpPr/>
          <p:nvPr/>
        </p:nvSpPr>
        <p:spPr>
          <a:xfrm rot="5400000">
            <a:off x="3936311" y="2708800"/>
            <a:ext cx="1316682" cy="1403404"/>
          </a:xfrm>
          <a:prstGeom prst="pie">
            <a:avLst>
              <a:gd name="adj1" fmla="val 16167140"/>
              <a:gd name="adj2" fmla="val 13539"/>
            </a:avLst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5337044" y="3465644"/>
                <a:ext cx="65293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100" b="1" i="1" smtClean="0"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ru-RU" sz="1100" b="1" i="1" smtClean="0">
                          <a:latin typeface="Cambria Math"/>
                          <a:ea typeface="Cambria Math"/>
                        </a:rPr>
                        <m:t>𝛑</m:t>
                      </m:r>
                      <m:r>
                        <a:rPr lang="ru-RU" sz="1100" b="1" i="0" smtClean="0">
                          <a:latin typeface="Cambria Math"/>
                        </a:rPr>
                        <m:t>−</m:t>
                      </m:r>
                      <m:r>
                        <a:rPr lang="el-GR" sz="1100" b="1" i="0" smtClean="0">
                          <a:latin typeface="Cambria Math"/>
                        </a:rPr>
                        <m:t>𝛂</m:t>
                      </m:r>
                    </m:oMath>
                  </m:oMathPara>
                </a14:m>
                <a:endParaRPr lang="ru-RU" sz="1050" b="1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7044" y="3465644"/>
                <a:ext cx="652936" cy="2616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Box 71"/>
          <p:cNvSpPr txBox="1"/>
          <p:nvPr/>
        </p:nvSpPr>
        <p:spPr>
          <a:xfrm>
            <a:off x="5079934" y="2963746"/>
            <a:ext cx="3225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Adobe Fan Heiti Std B" pitchFamily="34" charset="-128"/>
                <a:ea typeface="Adobe Fan Heiti Std B" pitchFamily="34" charset="-128"/>
              </a:rPr>
              <a:t>.</a:t>
            </a:r>
            <a:endParaRPr lang="ru-RU" sz="6000" dirty="0">
              <a:solidFill>
                <a:srgbClr val="FF0000"/>
              </a:solidFill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415568" y="3657094"/>
            <a:ext cx="3225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Adobe Fan Heiti Std B" pitchFamily="34" charset="-128"/>
                <a:ea typeface="Adobe Fan Heiti Std B" pitchFamily="34" charset="-128"/>
              </a:rPr>
              <a:t>.</a:t>
            </a:r>
            <a:endParaRPr lang="ru-RU" sz="6000" dirty="0">
              <a:solidFill>
                <a:srgbClr val="FF0000"/>
              </a:solidFill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79692" y="273340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cxnSp>
        <p:nvCxnSpPr>
          <p:cNvPr id="33" name="Прямая со стрелкой 32"/>
          <p:cNvCxnSpPr/>
          <p:nvPr/>
        </p:nvCxnSpPr>
        <p:spPr>
          <a:xfrm flipV="1">
            <a:off x="6886184" y="2272736"/>
            <a:ext cx="0" cy="195214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5803968" y="3424864"/>
            <a:ext cx="216024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Блок-схема: узел 34"/>
          <p:cNvSpPr/>
          <p:nvPr/>
        </p:nvSpPr>
        <p:spPr>
          <a:xfrm>
            <a:off x="6233159" y="2725195"/>
            <a:ext cx="1306049" cy="1399338"/>
          </a:xfrm>
          <a:prstGeom prst="flowChartConnector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7820192" y="3405119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Х</a:t>
            </a:r>
            <a:endParaRPr lang="ru-RU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6812461" y="3352856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О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896689" y="3522133"/>
                <a:ext cx="70192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 smtClean="0"/>
                  <a:t>sin</a:t>
                </a:r>
                <a14:m>
                  <m:oMath xmlns:m="http://schemas.openxmlformats.org/officeDocument/2006/math">
                    <m:r>
                      <a:rPr lang="en-US" sz="1200" b="1" i="1" smtClean="0">
                        <a:latin typeface="Cambria Math"/>
                        <a:ea typeface="Cambria Math"/>
                      </a:rPr>
                      <m:t>𝛂</m:t>
                    </m:r>
                    <m:r>
                      <a:rPr lang="en-US" sz="1200" b="1" i="1" smtClean="0">
                        <a:latin typeface="Cambria Math"/>
                        <a:ea typeface="Cambria Math"/>
                      </a:rPr>
                      <m:t>&lt;</m:t>
                    </m:r>
                  </m:oMath>
                </a14:m>
                <a:r>
                  <a:rPr lang="en-US" sz="1200" b="1" dirty="0" smtClean="0"/>
                  <a:t>0</a:t>
                </a:r>
                <a:endParaRPr lang="ru-RU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6689" y="3522133"/>
                <a:ext cx="701923" cy="276999"/>
              </a:xfrm>
              <a:prstGeom prst="rect">
                <a:avLst/>
              </a:prstGeom>
              <a:blipFill rotWithShape="1">
                <a:blip r:embed="rId5"/>
                <a:stretch>
                  <a:fillRect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единительная линия 5"/>
          <p:cNvCxnSpPr/>
          <p:nvPr/>
        </p:nvCxnSpPr>
        <p:spPr>
          <a:xfrm flipH="1" flipV="1">
            <a:off x="6872348" y="3440227"/>
            <a:ext cx="9765" cy="68443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06438" y="809595"/>
                <a:ext cx="36798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sin (</a:t>
                </a:r>
                <a:r>
                  <a:rPr lang="ru-RU" b="1" dirty="0" smtClean="0"/>
                  <a:t>360</a:t>
                </a:r>
                <a:r>
                  <a:rPr lang="en-US" b="1" baseline="30000" dirty="0" smtClean="0"/>
                  <a:t>0</a:t>
                </a:r>
                <a:r>
                  <a:rPr lang="en-US" b="1" dirty="0" smtClean="0"/>
                  <a:t> – </a:t>
                </a:r>
                <a:r>
                  <a:rPr lang="el-GR" b="1" dirty="0" smtClean="0"/>
                  <a:t>α</a:t>
                </a:r>
                <a:r>
                  <a:rPr lang="en-US" b="1" dirty="0" smtClean="0"/>
                  <a:t>) = sin (</a:t>
                </a:r>
                <a:r>
                  <a:rPr lang="ru-RU" b="1" dirty="0" smtClean="0"/>
                  <a:t>2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</a:rPr>
                      <m:t>𝝅</m:t>
                    </m:r>
                  </m:oMath>
                </a14:m>
                <a:r>
                  <a:rPr lang="en-US" b="1" dirty="0" smtClean="0"/>
                  <a:t>- </a:t>
                </a:r>
                <a:r>
                  <a:rPr lang="el-GR" b="1" dirty="0" smtClean="0"/>
                  <a:t>α</a:t>
                </a:r>
                <a:r>
                  <a:rPr lang="en-US" b="1" dirty="0" smtClean="0"/>
                  <a:t>)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ru-RU" b="0" i="0" smtClean="0">
                            <a:latin typeface="Cambria Math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𝜶</m:t>
                        </m:r>
                      </m:e>
                    </m:func>
                  </m:oMath>
                </a14:m>
                <a:endParaRPr lang="ru-RU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438" y="809595"/>
                <a:ext cx="3679854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1490" t="-8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207196" y="1268760"/>
                <a:ext cx="36505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sin (</a:t>
                </a:r>
                <a:r>
                  <a:rPr lang="ru-RU" b="1" dirty="0" smtClean="0"/>
                  <a:t>36</a:t>
                </a:r>
                <a:r>
                  <a:rPr lang="en-US" b="1" dirty="0" smtClean="0"/>
                  <a:t>0</a:t>
                </a:r>
                <a:r>
                  <a:rPr lang="en-US" b="1" baseline="30000" dirty="0" smtClean="0"/>
                  <a:t>0</a:t>
                </a:r>
                <a:r>
                  <a:rPr lang="en-US" b="1" dirty="0" smtClean="0"/>
                  <a:t> + </a:t>
                </a:r>
                <a:r>
                  <a:rPr lang="el-GR" b="1" dirty="0" smtClean="0"/>
                  <a:t>α</a:t>
                </a:r>
                <a:r>
                  <a:rPr lang="en-US" b="1" dirty="0" smtClean="0"/>
                  <a:t>) = sin </a:t>
                </a:r>
                <a:r>
                  <a:rPr lang="ru-RU" b="1" dirty="0" smtClean="0"/>
                  <a:t>(2</a:t>
                </a:r>
                <a14:m>
                  <m:oMath xmlns:m="http://schemas.openxmlformats.org/officeDocument/2006/math">
                    <m:r>
                      <a:rPr lang="ru-RU" b="1" i="1" smtClean="0">
                        <a:latin typeface="Cambria Math"/>
                        <a:ea typeface="Cambria Math"/>
                      </a:rPr>
                      <m:t>𝝅</m:t>
                    </m:r>
                  </m:oMath>
                </a14:m>
                <a:r>
                  <a:rPr lang="en-US" b="1" dirty="0" smtClean="0"/>
                  <a:t>+</a:t>
                </a:r>
                <a:r>
                  <a:rPr lang="ru-RU" b="1" dirty="0" smtClean="0"/>
                  <a:t> </a:t>
                </a:r>
                <a:r>
                  <a:rPr lang="el-GR" b="1" dirty="0" smtClean="0"/>
                  <a:t>α</a:t>
                </a:r>
                <a:r>
                  <a:rPr lang="en-US" b="1" dirty="0" smtClean="0"/>
                  <a:t>)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𝜶</m:t>
                        </m:r>
                      </m:e>
                    </m:func>
                  </m:oMath>
                </a14:m>
                <a:r>
                  <a:rPr lang="en-US" b="1" dirty="0" smtClean="0"/>
                  <a:t> </a:t>
                </a:r>
                <a:endParaRPr lang="ru-RU" b="1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196" y="1268760"/>
                <a:ext cx="3650534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1503"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179512" y="3193774"/>
                <a:ext cx="129039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sin </a:t>
                </a:r>
                <a:r>
                  <a:rPr lang="ru-RU" dirty="0" smtClean="0"/>
                  <a:t>(2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en-US" dirty="0" smtClean="0"/>
                  <a:t>- </a:t>
                </a:r>
                <a:r>
                  <a:rPr lang="el-GR" dirty="0"/>
                  <a:t>α</a:t>
                </a:r>
                <a:r>
                  <a:rPr lang="en-US" dirty="0"/>
                  <a:t>) </a:t>
                </a:r>
                <a:endParaRPr lang="ru-RU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3193774"/>
                <a:ext cx="1290398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3774" t="-8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8102642" y="3202710"/>
                <a:ext cx="88575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ru-RU" b="0" i="0" smtClean="0">
                            <a:latin typeface="Cambria Math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</m:func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2642" y="3202710"/>
                <a:ext cx="885755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1650761" y="2046145"/>
            <a:ext cx="983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движение</a:t>
            </a:r>
            <a:endParaRPr lang="ru-RU" sz="14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4122081" y="2072954"/>
            <a:ext cx="865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четверть</a:t>
            </a:r>
            <a:endParaRPr lang="ru-RU" sz="14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6160236" y="2105836"/>
            <a:ext cx="12759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знак функции</a:t>
            </a:r>
            <a:endParaRPr lang="ru-RU" sz="14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1421998" y="502172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cxnSp>
        <p:nvCxnSpPr>
          <p:cNvPr id="59" name="Прямая со стрелкой 58"/>
          <p:cNvCxnSpPr/>
          <p:nvPr/>
        </p:nvCxnSpPr>
        <p:spPr>
          <a:xfrm flipV="1">
            <a:off x="2128490" y="4561053"/>
            <a:ext cx="0" cy="195568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1252811" y="5713181"/>
            <a:ext cx="1953703" cy="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Блок-схема: узел 60"/>
          <p:cNvSpPr/>
          <p:nvPr/>
        </p:nvSpPr>
        <p:spPr>
          <a:xfrm>
            <a:off x="1475465" y="5013512"/>
            <a:ext cx="1306049" cy="1399338"/>
          </a:xfrm>
          <a:prstGeom prst="flowChartConnector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TextBox 61"/>
          <p:cNvSpPr txBox="1"/>
          <p:nvPr/>
        </p:nvSpPr>
        <p:spPr>
          <a:xfrm>
            <a:off x="1969203" y="4545503"/>
            <a:ext cx="3225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Adobe Fan Heiti Std B" pitchFamily="34" charset="-128"/>
                <a:ea typeface="Adobe Fan Heiti Std B" pitchFamily="34" charset="-128"/>
              </a:rPr>
              <a:t>.</a:t>
            </a:r>
            <a:endParaRPr lang="ru-RU" sz="6000" dirty="0">
              <a:solidFill>
                <a:srgbClr val="FF0000"/>
              </a:solidFill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988451" y="5312679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Х</a:t>
            </a:r>
            <a:endParaRPr lang="ru-RU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2054767" y="5641173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О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2849270" y="5769703"/>
                <a:ext cx="65293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100" b="1" i="1" smtClean="0"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ru-RU" sz="1100" b="1" i="1" smtClean="0">
                          <a:latin typeface="Cambria Math"/>
                          <a:ea typeface="Cambria Math"/>
                        </a:rPr>
                        <m:t>𝛑</m:t>
                      </m:r>
                      <m:r>
                        <a:rPr lang="ru-RU" sz="1100" b="1" i="0" smtClean="0">
                          <a:latin typeface="Cambria Math"/>
                        </a:rPr>
                        <m:t>+</m:t>
                      </m:r>
                      <m:r>
                        <a:rPr lang="el-GR" sz="1100" b="1" i="0" smtClean="0">
                          <a:latin typeface="Cambria Math"/>
                        </a:rPr>
                        <m:t>𝛂</m:t>
                      </m:r>
                    </m:oMath>
                  </m:oMathPara>
                </a14:m>
                <a:endParaRPr lang="ru-RU" sz="1050" b="1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9270" y="5769703"/>
                <a:ext cx="652936" cy="26161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6" name="Прямая со стрелкой 65"/>
          <p:cNvCxnSpPr/>
          <p:nvPr/>
        </p:nvCxnSpPr>
        <p:spPr>
          <a:xfrm flipH="1" flipV="1">
            <a:off x="2455430" y="4808270"/>
            <a:ext cx="474079" cy="582784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2613325" y="5235736"/>
            <a:ext cx="3225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Adobe Fan Heiti Std B" pitchFamily="34" charset="-128"/>
                <a:ea typeface="Adobe Fan Heiti Std B" pitchFamily="34" charset="-128"/>
              </a:rPr>
              <a:t>.</a:t>
            </a:r>
            <a:endParaRPr lang="ru-RU" sz="6000" dirty="0">
              <a:solidFill>
                <a:srgbClr val="FF0000"/>
              </a:solidFill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857730" y="50241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cxnSp>
        <p:nvCxnSpPr>
          <p:cNvPr id="81" name="Прямая со стрелкой 80"/>
          <p:cNvCxnSpPr/>
          <p:nvPr/>
        </p:nvCxnSpPr>
        <p:spPr>
          <a:xfrm flipV="1">
            <a:off x="4566379" y="4563476"/>
            <a:ext cx="8476" cy="195325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>
            <a:off x="3503272" y="5715604"/>
            <a:ext cx="216024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Блок-схема: узел 82"/>
          <p:cNvSpPr/>
          <p:nvPr/>
        </p:nvSpPr>
        <p:spPr>
          <a:xfrm>
            <a:off x="3911197" y="5015935"/>
            <a:ext cx="1306049" cy="1399338"/>
          </a:xfrm>
          <a:prstGeom prst="flowChartConnector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TextBox 83"/>
          <p:cNvSpPr txBox="1"/>
          <p:nvPr/>
        </p:nvSpPr>
        <p:spPr>
          <a:xfrm>
            <a:off x="5533726" y="5308771"/>
            <a:ext cx="1652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Х</a:t>
            </a:r>
            <a:endParaRPr lang="ru-RU" b="1" dirty="0"/>
          </a:p>
        </p:txBody>
      </p:sp>
      <p:sp>
        <p:nvSpPr>
          <p:cNvPr id="85" name="TextBox 84"/>
          <p:cNvSpPr txBox="1"/>
          <p:nvPr/>
        </p:nvSpPr>
        <p:spPr>
          <a:xfrm>
            <a:off x="4490499" y="5643596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О</a:t>
            </a:r>
            <a:endParaRPr lang="ru-RU" b="1" dirty="0"/>
          </a:p>
        </p:txBody>
      </p:sp>
      <p:sp>
        <p:nvSpPr>
          <p:cNvPr id="86" name="Пирог 85"/>
          <p:cNvSpPr/>
          <p:nvPr/>
        </p:nvSpPr>
        <p:spPr>
          <a:xfrm rot="5400000">
            <a:off x="3911198" y="5014293"/>
            <a:ext cx="1316682" cy="1398558"/>
          </a:xfrm>
          <a:prstGeom prst="pie">
            <a:avLst>
              <a:gd name="adj1" fmla="val 10801955"/>
              <a:gd name="adj2" fmla="val 16244712"/>
            </a:avLst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5229280" y="5762419"/>
                <a:ext cx="65293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100" b="1" i="1" smtClean="0">
                          <a:latin typeface="Cambria Math"/>
                          <a:ea typeface="Cambria Math"/>
                        </a:rPr>
                        <m:t>𝟐</m:t>
                      </m:r>
                      <m:r>
                        <a:rPr lang="ru-RU" sz="1100" b="1" i="1" smtClean="0">
                          <a:latin typeface="Cambria Math"/>
                          <a:ea typeface="Cambria Math"/>
                        </a:rPr>
                        <m:t>𝛑</m:t>
                      </m:r>
                      <m:r>
                        <a:rPr lang="ru-RU" sz="1100" b="1" i="0" smtClean="0">
                          <a:latin typeface="Cambria Math"/>
                        </a:rPr>
                        <m:t>+</m:t>
                      </m:r>
                      <m:r>
                        <a:rPr lang="el-GR" sz="1100" b="1" i="0" smtClean="0">
                          <a:latin typeface="Cambria Math"/>
                        </a:rPr>
                        <m:t>𝛂</m:t>
                      </m:r>
                    </m:oMath>
                  </m:oMathPara>
                </a14:m>
                <a:endParaRPr lang="ru-RU" sz="1050" b="1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9280" y="5762419"/>
                <a:ext cx="652936" cy="26161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TextBox 87"/>
          <p:cNvSpPr txBox="1"/>
          <p:nvPr/>
        </p:nvSpPr>
        <p:spPr>
          <a:xfrm>
            <a:off x="4393565" y="5978196"/>
            <a:ext cx="3225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Adobe Fan Heiti Std B" pitchFamily="34" charset="-128"/>
                <a:ea typeface="Adobe Fan Heiti Std B" pitchFamily="34" charset="-128"/>
              </a:rPr>
              <a:t>.</a:t>
            </a:r>
            <a:endParaRPr lang="ru-RU" sz="6000" dirty="0">
              <a:solidFill>
                <a:srgbClr val="FF0000"/>
              </a:solidFill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698864" y="5220540"/>
            <a:ext cx="3225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Adobe Fan Heiti Std B" pitchFamily="34" charset="-128"/>
                <a:ea typeface="Adobe Fan Heiti Std B" pitchFamily="34" charset="-128"/>
              </a:rPr>
              <a:t>.</a:t>
            </a:r>
            <a:endParaRPr lang="ru-RU" sz="6000" dirty="0">
              <a:solidFill>
                <a:srgbClr val="FF0000"/>
              </a:solidFill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177717" y="50252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cxnSp>
        <p:nvCxnSpPr>
          <p:cNvPr id="91" name="Прямая со стрелкой 90"/>
          <p:cNvCxnSpPr/>
          <p:nvPr/>
        </p:nvCxnSpPr>
        <p:spPr>
          <a:xfrm flipV="1">
            <a:off x="6884209" y="4564591"/>
            <a:ext cx="0" cy="195214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/>
          <p:nvPr/>
        </p:nvCxnSpPr>
        <p:spPr>
          <a:xfrm>
            <a:off x="5801993" y="5716719"/>
            <a:ext cx="216024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Блок-схема: узел 92"/>
          <p:cNvSpPr/>
          <p:nvPr/>
        </p:nvSpPr>
        <p:spPr>
          <a:xfrm>
            <a:off x="6231184" y="5017050"/>
            <a:ext cx="1306049" cy="1399338"/>
          </a:xfrm>
          <a:prstGeom prst="flowChartConnector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TextBox 93"/>
          <p:cNvSpPr txBox="1"/>
          <p:nvPr/>
        </p:nvSpPr>
        <p:spPr>
          <a:xfrm>
            <a:off x="7818217" y="5696974"/>
            <a:ext cx="282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Х</a:t>
            </a:r>
            <a:endParaRPr lang="ru-RU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6810486" y="5644711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О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6853953" y="5308183"/>
                <a:ext cx="70192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 smtClean="0"/>
                  <a:t>sin</a:t>
                </a:r>
                <a14:m>
                  <m:oMath xmlns:m="http://schemas.openxmlformats.org/officeDocument/2006/math">
                    <m:r>
                      <a:rPr lang="ru-RU" sz="1200" b="1" i="1" smtClean="0">
                        <a:latin typeface="Cambria Math"/>
                        <a:ea typeface="Cambria Math"/>
                      </a:rPr>
                      <m:t>𝛂</m:t>
                    </m:r>
                    <m:r>
                      <a:rPr lang="ru-RU" sz="1200" b="1" i="1" smtClean="0">
                        <a:latin typeface="Cambria Math"/>
                        <a:ea typeface="Cambria Math"/>
                      </a:rPr>
                      <m:t>&gt;</m:t>
                    </m:r>
                  </m:oMath>
                </a14:m>
                <a:r>
                  <a:rPr lang="en-US" sz="1200" b="1" dirty="0" smtClean="0"/>
                  <a:t>0</a:t>
                </a:r>
                <a:endParaRPr lang="ru-RU" b="1" dirty="0"/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3953" y="5308183"/>
                <a:ext cx="701923" cy="276999"/>
              </a:xfrm>
              <a:prstGeom prst="rect">
                <a:avLst/>
              </a:prstGeom>
              <a:blipFill rotWithShape="1">
                <a:blip r:embed="rId12"/>
                <a:stretch>
                  <a:fillRect b="-17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7" name="Прямая соединительная линия 96"/>
          <p:cNvCxnSpPr/>
          <p:nvPr/>
        </p:nvCxnSpPr>
        <p:spPr>
          <a:xfrm>
            <a:off x="6896690" y="5011129"/>
            <a:ext cx="0" cy="7200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Прямоугольник 97"/>
              <p:cNvSpPr/>
              <p:nvPr/>
            </p:nvSpPr>
            <p:spPr>
              <a:xfrm>
                <a:off x="177537" y="5485629"/>
                <a:ext cx="129237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sin (</a:t>
                </a:r>
                <a:r>
                  <a:rPr lang="ru-RU" dirty="0" smtClean="0"/>
                  <a:t>2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ru-RU" dirty="0" smtClean="0"/>
                  <a:t>+</a:t>
                </a:r>
                <a:r>
                  <a:rPr lang="en-US" dirty="0" smtClean="0"/>
                  <a:t> </a:t>
                </a:r>
                <a:r>
                  <a:rPr lang="el-GR" dirty="0"/>
                  <a:t>α</a:t>
                </a:r>
                <a:r>
                  <a:rPr lang="en-US" dirty="0"/>
                  <a:t>) </a:t>
                </a:r>
                <a:endParaRPr lang="ru-RU" dirty="0"/>
              </a:p>
            </p:txBody>
          </p:sp>
        </mc:Choice>
        <mc:Fallback xmlns="">
          <p:sp>
            <p:nvSpPr>
              <p:cNvPr id="98" name="Прямоугольник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537" y="5485629"/>
                <a:ext cx="1292373" cy="369332"/>
              </a:xfrm>
              <a:prstGeom prst="rect">
                <a:avLst/>
              </a:prstGeom>
              <a:blipFill rotWithShape="1">
                <a:blip r:embed="rId13"/>
                <a:stretch>
                  <a:fillRect l="-3774" t="-8333" r="-472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Прямоугольник 98"/>
              <p:cNvSpPr/>
              <p:nvPr/>
            </p:nvSpPr>
            <p:spPr>
              <a:xfrm>
                <a:off x="8100667" y="5494565"/>
                <a:ext cx="7126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9" name="Прямоугольник 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0667" y="5494565"/>
                <a:ext cx="712631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TextBox 99"/>
          <p:cNvSpPr txBox="1"/>
          <p:nvPr/>
        </p:nvSpPr>
        <p:spPr>
          <a:xfrm>
            <a:off x="1606729" y="6439860"/>
            <a:ext cx="983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движение</a:t>
            </a:r>
            <a:endParaRPr lang="ru-RU" sz="1400" b="1" dirty="0"/>
          </a:p>
        </p:txBody>
      </p:sp>
      <p:sp>
        <p:nvSpPr>
          <p:cNvPr id="101" name="TextBox 100"/>
          <p:cNvSpPr txBox="1"/>
          <p:nvPr/>
        </p:nvSpPr>
        <p:spPr>
          <a:xfrm>
            <a:off x="4065842" y="6491746"/>
            <a:ext cx="865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четверть</a:t>
            </a:r>
            <a:endParaRPr lang="ru-RU" sz="1400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6294206" y="6477449"/>
            <a:ext cx="12759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знак функции</a:t>
            </a:r>
            <a:endParaRPr lang="ru-RU" sz="1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63004" y="4345448"/>
                <a:ext cx="875729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b="1" dirty="0" smtClean="0"/>
                  <a:t>Вывод: При значении аргумента </a:t>
                </a:r>
                <a:r>
                  <a:rPr lang="en-US" sz="2000" b="1" dirty="0" smtClean="0"/>
                  <a:t>(</a:t>
                </a:r>
                <a14:m>
                  <m:oMath xmlns:m="http://schemas.openxmlformats.org/officeDocument/2006/math">
                    <m:r>
                      <a:rPr lang="ru-RU" sz="2000" b="1" i="0" smtClean="0">
                        <a:latin typeface="Cambria Math"/>
                        <a:ea typeface="Cambria Math"/>
                      </a:rPr>
                      <m:t>𝟐</m:t>
                    </m:r>
                    <m:r>
                      <a:rPr lang="en-US" sz="2000" b="1" i="1" smtClean="0">
                        <a:latin typeface="Cambria Math"/>
                        <a:ea typeface="Cambria Math"/>
                      </a:rPr>
                      <m:t>𝝅</m:t>
                    </m:r>
                  </m:oMath>
                </a14:m>
                <a:r>
                  <a:rPr lang="ru-RU" sz="2000" b="1" dirty="0" smtClean="0"/>
                  <a:t>+/- </a:t>
                </a:r>
                <a:r>
                  <a:rPr lang="el-GR" sz="2000" b="1" dirty="0" smtClean="0"/>
                  <a:t>α</a:t>
                </a:r>
                <a:r>
                  <a:rPr lang="en-US" sz="2000" b="1" dirty="0" smtClean="0"/>
                  <a:t>)</a:t>
                </a:r>
                <a:r>
                  <a:rPr lang="ru-RU" sz="2000" b="1" dirty="0" smtClean="0"/>
                  <a:t> функция </a:t>
                </a:r>
                <a:r>
                  <a:rPr lang="en-US" sz="2000" b="1" i="1" dirty="0" smtClean="0">
                    <a:solidFill>
                      <a:srgbClr val="FF0000"/>
                    </a:solidFill>
                  </a:rPr>
                  <a:t>sin</a:t>
                </a:r>
                <a:r>
                  <a:rPr lang="ru-RU" sz="2000" b="1" dirty="0" smtClean="0"/>
                  <a:t> не меняется. </a:t>
                </a:r>
                <a:endParaRPr lang="ru-RU" sz="20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004" y="4345448"/>
                <a:ext cx="8757292" cy="400110"/>
              </a:xfrm>
              <a:prstGeom prst="rect">
                <a:avLst/>
              </a:prstGeom>
              <a:blipFill rotWithShape="1">
                <a:blip r:embed="rId15"/>
                <a:stretch>
                  <a:fillRect t="-7692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" name="TextBox 102"/>
          <p:cNvSpPr txBox="1"/>
          <p:nvPr/>
        </p:nvSpPr>
        <p:spPr>
          <a:xfrm>
            <a:off x="1934825" y="2259725"/>
            <a:ext cx="212209" cy="23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У</a:t>
            </a:r>
            <a:endParaRPr lang="ru-RU" b="1" dirty="0"/>
          </a:p>
        </p:txBody>
      </p:sp>
      <p:sp>
        <p:nvSpPr>
          <p:cNvPr id="104" name="TextBox 103"/>
          <p:cNvSpPr txBox="1"/>
          <p:nvPr/>
        </p:nvSpPr>
        <p:spPr>
          <a:xfrm>
            <a:off x="4286380" y="2253236"/>
            <a:ext cx="212209" cy="23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У</a:t>
            </a:r>
            <a:endParaRPr lang="ru-RU" b="1" dirty="0"/>
          </a:p>
        </p:txBody>
      </p:sp>
      <p:sp>
        <p:nvSpPr>
          <p:cNvPr id="105" name="TextBox 104"/>
          <p:cNvSpPr txBox="1"/>
          <p:nvPr/>
        </p:nvSpPr>
        <p:spPr>
          <a:xfrm>
            <a:off x="6624607" y="2259725"/>
            <a:ext cx="212209" cy="23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У</a:t>
            </a:r>
            <a:endParaRPr lang="ru-RU" b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1859446" y="4577032"/>
            <a:ext cx="212209" cy="23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У</a:t>
            </a:r>
            <a:endParaRPr lang="ru-RU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6615789" y="4545503"/>
            <a:ext cx="212209" cy="23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У</a:t>
            </a:r>
            <a:endParaRPr lang="ru-RU" b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4307876" y="4577032"/>
            <a:ext cx="212209" cy="231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У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00332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7" grpId="0" animBg="1"/>
      <p:bldP spid="27" grpId="1" animBg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67" grpId="0"/>
      <p:bldP spid="67" grpId="1"/>
      <p:bldP spid="68" grpId="0"/>
      <p:bldP spid="68" grpId="1"/>
      <p:bldP spid="71" grpId="0" animBg="1"/>
      <p:bldP spid="71" grpId="1" animBg="1"/>
      <p:bldP spid="73" grpId="0"/>
      <p:bldP spid="73" grpId="1"/>
      <p:bldP spid="74" grpId="0"/>
      <p:bldP spid="74" grpId="1"/>
      <p:bldP spid="80" grpId="0" animBg="1"/>
      <p:bldP spid="80" grpId="1" animBg="1"/>
      <p:bldP spid="75" grpId="0"/>
      <p:bldP spid="75" grpId="1"/>
      <p:bldP spid="72" grpId="0"/>
      <p:bldP spid="72" grpId="1"/>
      <p:bldP spid="77" grpId="0"/>
      <p:bldP spid="77" grpId="1"/>
      <p:bldP spid="32" grpId="0"/>
      <p:bldP spid="32" grpId="1"/>
      <p:bldP spid="35" grpId="0" animBg="1"/>
      <p:bldP spid="35" grpId="1" animBg="1"/>
      <p:bldP spid="37" grpId="0"/>
      <p:bldP spid="37" grpId="1"/>
      <p:bldP spid="38" grpId="0"/>
      <p:bldP spid="38" grpId="1"/>
      <p:bldP spid="2" grpId="0"/>
      <p:bldP spid="2" grpId="1"/>
      <p:bldP spid="9" grpId="0"/>
      <p:bldP spid="9" grpId="1"/>
      <p:bldP spid="20" grpId="0"/>
      <p:bldP spid="20" grpId="1"/>
      <p:bldP spid="23" grpId="0"/>
      <p:bldP spid="23" grpId="1"/>
      <p:bldP spid="55" grpId="0"/>
      <p:bldP spid="55" grpId="1"/>
      <p:bldP spid="56" grpId="0"/>
      <p:bldP spid="56" grpId="1"/>
      <p:bldP spid="58" grpId="0"/>
      <p:bldP spid="58" grpId="1"/>
      <p:bldP spid="61" grpId="0" animBg="1"/>
      <p:bldP spid="61" grpId="1" animBg="1"/>
      <p:bldP spid="62" grpId="0"/>
      <p:bldP spid="62" grpId="1"/>
      <p:bldP spid="63" grpId="0"/>
      <p:bldP spid="63" grpId="1"/>
      <p:bldP spid="64" grpId="0"/>
      <p:bldP spid="64" grpId="1"/>
      <p:bldP spid="65" grpId="0"/>
      <p:bldP spid="65" grpId="1"/>
      <p:bldP spid="78" grpId="0"/>
      <p:bldP spid="78" grpId="1"/>
      <p:bldP spid="79" grpId="0"/>
      <p:bldP spid="79" grpId="1"/>
      <p:bldP spid="83" grpId="0" animBg="1"/>
      <p:bldP spid="83" grpId="1" animBg="1"/>
      <p:bldP spid="84" grpId="0"/>
      <p:bldP spid="84" grpId="1"/>
      <p:bldP spid="85" grpId="0"/>
      <p:bldP spid="85" grpId="1"/>
      <p:bldP spid="86" grpId="0" animBg="1"/>
      <p:bldP spid="86" grpId="1" animBg="1"/>
      <p:bldP spid="87" grpId="0"/>
      <p:bldP spid="87" grpId="1"/>
      <p:bldP spid="88" grpId="0"/>
      <p:bldP spid="88" grpId="1"/>
      <p:bldP spid="89" grpId="0"/>
      <p:bldP spid="89" grpId="1"/>
      <p:bldP spid="90" grpId="0"/>
      <p:bldP spid="90" grpId="1"/>
      <p:bldP spid="93" grpId="0" animBg="1"/>
      <p:bldP spid="93" grpId="1" animBg="1"/>
      <p:bldP spid="94" grpId="0"/>
      <p:bldP spid="94" grpId="1"/>
      <p:bldP spid="95" grpId="0"/>
      <p:bldP spid="95" grpId="1"/>
      <p:bldP spid="96" grpId="0"/>
      <p:bldP spid="96" grpId="1"/>
      <p:bldP spid="98" grpId="0"/>
      <p:bldP spid="98" grpId="1"/>
      <p:bldP spid="99" grpId="0"/>
      <p:bldP spid="99" grpId="1"/>
      <p:bldP spid="100" grpId="0"/>
      <p:bldP spid="100" grpId="1"/>
      <p:bldP spid="101" grpId="0"/>
      <p:bldP spid="101" grpId="1"/>
      <p:bldP spid="102" grpId="0"/>
      <p:bldP spid="102" grpId="1"/>
      <p:bldP spid="5" grpId="0"/>
      <p:bldP spid="103" grpId="0"/>
      <p:bldP spid="103" grpId="1"/>
      <p:bldP spid="104" grpId="0"/>
      <p:bldP spid="104" grpId="1"/>
      <p:bldP spid="105" grpId="0"/>
      <p:bldP spid="105" grpId="1"/>
      <p:bldP spid="106" grpId="0"/>
      <p:bldP spid="106" grpId="1"/>
      <p:bldP spid="107" grpId="0"/>
      <p:bldP spid="107" grpId="1"/>
      <p:bldP spid="108" grpId="0"/>
      <p:bldP spid="108" grpId="1"/>
    </p:bld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624</Words>
  <Application>Microsoft Office PowerPoint</Application>
  <PresentationFormat>Экран (4:3)</PresentationFormat>
  <Paragraphs>204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Формулы приведения</vt:lpstr>
      <vt:lpstr>Формулы приведения</vt:lpstr>
      <vt:lpstr>Формулы приведения</vt:lpstr>
      <vt:lpstr>Формулы приведения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Формулы приведения</dc:title>
  <dc:creator>ОП №18</dc:creator>
  <cp:lastModifiedBy>Admin</cp:lastModifiedBy>
  <cp:revision>90</cp:revision>
  <dcterms:created xsi:type="dcterms:W3CDTF">2012-01-15T05:34:34Z</dcterms:created>
  <dcterms:modified xsi:type="dcterms:W3CDTF">2012-01-25T08:20:02Z</dcterms:modified>
</cp:coreProperties>
</file>