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63" r:id="rId3"/>
    <p:sldId id="257" r:id="rId4"/>
    <p:sldId id="259" r:id="rId5"/>
    <p:sldId id="261" r:id="rId6"/>
    <p:sldId id="260" r:id="rId7"/>
    <p:sldId id="258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66FF"/>
    <a:srgbClr val="FF66CC"/>
    <a:srgbClr val="00FFCC"/>
    <a:srgbClr val="00FFFF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1331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13316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17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18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19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20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21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22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323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4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5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6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7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8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3329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13330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31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32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333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13334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35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36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3337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13338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39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40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3341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13342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43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44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3345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13346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47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48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349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50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51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52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53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54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55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56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357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358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CA7AFE-5610-4189-9EE1-C1E6AC088CF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35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6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960BB-CF5A-49EA-893A-B274982875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57351-511B-479B-8C56-ADE5483CC8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40343-21DA-42DB-96FA-06BC90F3CF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E492E-8377-40CF-8B98-8026C97777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64E6C-C8BC-4854-A76F-06D051CCD3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81563-5689-41CA-9CF1-CB7D94CD5B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2CE0D-A076-4F5D-BD07-E13E3B8FE9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C1638-5ABD-45C5-AF76-12CDB67ABC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EEB1B-1D77-402A-B0DB-FEC9B97E83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1D45D-DF2D-4ADA-9B21-E2EB458AF2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2291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292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2293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294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295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296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297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2298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299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00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01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02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2303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2304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05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06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2307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2308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09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10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311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2312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13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14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315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2316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17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18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31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2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3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3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3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3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33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33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233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233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6C9C439-3E98-4C7B-8410-012B6D8D5FB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713" y="596900"/>
            <a:ext cx="6884987" cy="3581400"/>
          </a:xfrm>
        </p:spPr>
        <p:txBody>
          <a:bodyPr/>
          <a:lstStyle/>
          <a:p>
            <a:r>
              <a:rPr lang="ru-RU" sz="5400" i="1">
                <a:solidFill>
                  <a:srgbClr val="FF66CC"/>
                </a:solidFill>
                <a:latin typeface="Times New Roman" pitchFamily="18" charset="0"/>
              </a:rPr>
              <a:t>Что такое реклама?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1800"/>
              <a:t>Буторина И. В., педагог-психолог</a:t>
            </a:r>
          </a:p>
          <a:p>
            <a:r>
              <a:rPr lang="ru-RU" sz="1800"/>
              <a:t>МБОУ «Устьянская средняя общеобразовательная школа»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8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8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836613"/>
            <a:ext cx="7964487" cy="4464050"/>
          </a:xfrm>
        </p:spPr>
        <p:txBody>
          <a:bodyPr/>
          <a:lstStyle/>
          <a:p>
            <a:pPr algn="l"/>
            <a:r>
              <a:rPr lang="ru-RU" sz="2400" i="1">
                <a:solidFill>
                  <a:srgbClr val="FF66CC"/>
                </a:solidFill>
                <a:latin typeface="Times New Roman" pitchFamily="18" charset="0"/>
              </a:rPr>
              <a:t>РЕКЛАМА </a:t>
            </a:r>
            <a:r>
              <a:rPr lang="ru-RU" sz="2400" i="1">
                <a:latin typeface="Times New Roman" pitchFamily="18" charset="0"/>
              </a:rPr>
              <a:t>(франц. </a:t>
            </a:r>
            <a:r>
              <a:rPr lang="ru-RU" sz="2400" i="1">
                <a:solidFill>
                  <a:srgbClr val="FF66CC"/>
                </a:solidFill>
                <a:latin typeface="Times New Roman" pitchFamily="18" charset="0"/>
              </a:rPr>
              <a:t>réclame</a:t>
            </a:r>
            <a:r>
              <a:rPr lang="ru-RU" sz="2400" i="1">
                <a:latin typeface="Times New Roman" pitchFamily="18" charset="0"/>
              </a:rPr>
              <a:t>, от лат.</a:t>
            </a:r>
            <a:r>
              <a:rPr lang="ru-RU" sz="2400" i="1">
                <a:solidFill>
                  <a:srgbClr val="FF66CC"/>
                </a:solidFill>
                <a:latin typeface="Times New Roman" pitchFamily="18" charset="0"/>
              </a:rPr>
              <a:t> </a:t>
            </a:r>
            <a:r>
              <a:rPr lang="en-US" sz="2400" i="1">
                <a:solidFill>
                  <a:srgbClr val="FF66CC"/>
                </a:solidFill>
                <a:latin typeface="Times New Roman" pitchFamily="18" charset="0"/>
              </a:rPr>
              <a:t>r</a:t>
            </a:r>
            <a:r>
              <a:rPr lang="ru-RU" sz="2400" i="1">
                <a:solidFill>
                  <a:srgbClr val="FF66CC"/>
                </a:solidFill>
                <a:latin typeface="Times New Roman" pitchFamily="18" charset="0"/>
              </a:rPr>
              <a:t>есlamo </a:t>
            </a:r>
            <a:r>
              <a:rPr lang="ru-RU" sz="2400" i="1">
                <a:latin typeface="Times New Roman" pitchFamily="18" charset="0"/>
              </a:rPr>
              <a:t>— выкрикиваю):</a:t>
            </a:r>
            <a:br>
              <a:rPr lang="ru-RU" sz="2400" i="1">
                <a:latin typeface="Times New Roman" pitchFamily="18" charset="0"/>
              </a:rPr>
            </a:br>
            <a:r>
              <a:rPr lang="ru-RU" sz="2400" i="1">
                <a:latin typeface="Times New Roman" pitchFamily="18" charset="0"/>
              </a:rPr>
              <a:t> </a:t>
            </a:r>
            <a:br>
              <a:rPr lang="ru-RU" sz="2400" i="1">
                <a:latin typeface="Times New Roman" pitchFamily="18" charset="0"/>
              </a:rPr>
            </a:br>
            <a:r>
              <a:rPr lang="ru-RU" sz="2400" i="1">
                <a:latin typeface="Times New Roman" pitchFamily="18" charset="0"/>
              </a:rPr>
              <a:t>1) информация о потребительских свойствах товаров и различных видах услуг с целью их реализации, создания спроса на них. </a:t>
            </a:r>
            <a:br>
              <a:rPr lang="ru-RU" sz="2400" i="1">
                <a:latin typeface="Times New Roman" pitchFamily="18" charset="0"/>
              </a:rPr>
            </a:br>
            <a:r>
              <a:rPr lang="ru-RU" sz="2400" i="1">
                <a:latin typeface="Times New Roman" pitchFamily="18" charset="0"/>
              </a:rPr>
              <a:t/>
            </a:r>
            <a:br>
              <a:rPr lang="ru-RU" sz="2400" i="1">
                <a:latin typeface="Times New Roman" pitchFamily="18" charset="0"/>
              </a:rPr>
            </a:br>
            <a:r>
              <a:rPr lang="ru-RU" sz="2400" i="1">
                <a:latin typeface="Times New Roman" pitchFamily="18" charset="0"/>
              </a:rPr>
              <a:t>2) Распространение сведений о лице, организации, произведении литературы и искусства и т. п. с целью создания им популярности. В английском языке Реклама обозначается терминами </a:t>
            </a:r>
            <a:r>
              <a:rPr lang="ru-RU" sz="2400" i="1">
                <a:solidFill>
                  <a:srgbClr val="FF66CC"/>
                </a:solidFill>
                <a:latin typeface="Times New Roman" pitchFamily="18" charset="0"/>
              </a:rPr>
              <a:t>advertising</a:t>
            </a:r>
            <a:r>
              <a:rPr lang="ru-RU" sz="2400" i="1">
                <a:latin typeface="Times New Roman" pitchFamily="18" charset="0"/>
              </a:rPr>
              <a:t> и </a:t>
            </a:r>
            <a:r>
              <a:rPr lang="ru-RU" sz="2400" i="1">
                <a:solidFill>
                  <a:srgbClr val="FF66CC"/>
                </a:solidFill>
                <a:latin typeface="Times New Roman" pitchFamily="18" charset="0"/>
              </a:rPr>
              <a:t>publicity</a:t>
            </a:r>
            <a:r>
              <a:rPr lang="ru-RU" sz="2400" i="1">
                <a:latin typeface="Times New Roman" pitchFamily="18" charset="0"/>
              </a:rPr>
              <a:t>, во французском —</a:t>
            </a:r>
            <a:r>
              <a:rPr lang="ru-RU" sz="2400" i="1">
                <a:solidFill>
                  <a:srgbClr val="FF66CC"/>
                </a:solidFill>
                <a:latin typeface="Times New Roman" pitchFamily="18" charset="0"/>
              </a:rPr>
              <a:t> publicité</a:t>
            </a:r>
            <a:r>
              <a:rPr lang="ru-RU" sz="2400" i="1">
                <a:latin typeface="Times New Roman" pitchFamily="18" charset="0"/>
              </a:rPr>
              <a:t>, в немецком — </a:t>
            </a:r>
            <a:r>
              <a:rPr lang="ru-RU" sz="2400" i="1">
                <a:solidFill>
                  <a:srgbClr val="FF66CC"/>
                </a:solidFill>
                <a:latin typeface="Times New Roman" pitchFamily="18" charset="0"/>
              </a:rPr>
              <a:t>Werbung.</a:t>
            </a:r>
            <a:r>
              <a:rPr lang="ru-RU" sz="24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66CC"/>
                </a:solidFill>
              </a:rPr>
              <a:t>Где вы встречаете рекламу?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81175"/>
            <a:ext cx="8229600" cy="44561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i="1">
                <a:solidFill>
                  <a:srgbClr val="00FF00"/>
                </a:solidFill>
              </a:rPr>
              <a:t>на улице;</a:t>
            </a:r>
          </a:p>
          <a:p>
            <a:pPr>
              <a:lnSpc>
                <a:spcPct val="90000"/>
              </a:lnSpc>
            </a:pPr>
            <a:r>
              <a:rPr lang="ru-RU" sz="2800" i="1">
                <a:solidFill>
                  <a:srgbClr val="00FF00"/>
                </a:solidFill>
              </a:rPr>
              <a:t>в транспорте;</a:t>
            </a:r>
          </a:p>
          <a:p>
            <a:pPr>
              <a:lnSpc>
                <a:spcPct val="90000"/>
              </a:lnSpc>
            </a:pPr>
            <a:r>
              <a:rPr lang="ru-RU" sz="2800" i="1">
                <a:solidFill>
                  <a:srgbClr val="00FF00"/>
                </a:solidFill>
              </a:rPr>
              <a:t>в журналах;</a:t>
            </a:r>
          </a:p>
          <a:p>
            <a:pPr>
              <a:lnSpc>
                <a:spcPct val="90000"/>
              </a:lnSpc>
            </a:pPr>
            <a:r>
              <a:rPr lang="ru-RU" sz="2800" i="1">
                <a:solidFill>
                  <a:srgbClr val="00FF00"/>
                </a:solidFill>
              </a:rPr>
              <a:t>в газетах;</a:t>
            </a:r>
          </a:p>
          <a:p>
            <a:pPr>
              <a:lnSpc>
                <a:spcPct val="90000"/>
              </a:lnSpc>
            </a:pPr>
            <a:r>
              <a:rPr lang="ru-RU" sz="2800" i="1">
                <a:solidFill>
                  <a:srgbClr val="00FF00"/>
                </a:solidFill>
              </a:rPr>
              <a:t>по телевизору;</a:t>
            </a:r>
          </a:p>
          <a:p>
            <a:pPr>
              <a:lnSpc>
                <a:spcPct val="90000"/>
              </a:lnSpc>
            </a:pPr>
            <a:r>
              <a:rPr lang="ru-RU" sz="2800" i="1">
                <a:solidFill>
                  <a:srgbClr val="00FF00"/>
                </a:solidFill>
              </a:rPr>
              <a:t>по радио;</a:t>
            </a:r>
          </a:p>
          <a:p>
            <a:pPr>
              <a:lnSpc>
                <a:spcPct val="90000"/>
              </a:lnSpc>
            </a:pPr>
            <a:r>
              <a:rPr lang="ru-RU" sz="2800" i="1">
                <a:solidFill>
                  <a:srgbClr val="00FF00"/>
                </a:solidFill>
              </a:rPr>
              <a:t>в магазинах;</a:t>
            </a:r>
          </a:p>
          <a:p>
            <a:pPr>
              <a:lnSpc>
                <a:spcPct val="90000"/>
              </a:lnSpc>
            </a:pPr>
            <a:r>
              <a:rPr lang="ru-RU" sz="2800" i="1">
                <a:solidFill>
                  <a:srgbClr val="00FF00"/>
                </a:solidFill>
              </a:rPr>
              <a:t>на продуктах;</a:t>
            </a:r>
          </a:p>
          <a:p>
            <a:pPr>
              <a:lnSpc>
                <a:spcPct val="90000"/>
              </a:lnSpc>
            </a:pPr>
            <a:r>
              <a:rPr lang="ru-RU" sz="2800" i="1">
                <a:solidFill>
                  <a:srgbClr val="00FF00"/>
                </a:solidFill>
              </a:rPr>
              <a:t>в книгах, в канцтоварах.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66CC"/>
                </a:solidFill>
              </a:rPr>
              <a:t>Средства воздействия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>
                <a:solidFill>
                  <a:srgbClr val="00FF00"/>
                </a:solidFill>
              </a:rPr>
              <a:t>Цвет</a:t>
            </a:r>
            <a:r>
              <a:rPr lang="ru-RU">
                <a:solidFill>
                  <a:srgbClr val="00FF00"/>
                </a:solidFill>
              </a:rPr>
              <a:t> </a:t>
            </a:r>
          </a:p>
        </p:txBody>
      </p:sp>
      <p:pic>
        <p:nvPicPr>
          <p:cNvPr id="16388" name="Picture 4" descr="1202710184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4005263"/>
            <a:ext cx="3313112" cy="2160587"/>
          </a:xfrm>
          <a:prstGeom prst="rect">
            <a:avLst/>
          </a:prstGeom>
          <a:noFill/>
        </p:spPr>
      </p:pic>
      <p:pic>
        <p:nvPicPr>
          <p:cNvPr id="16389" name="Picture 5" descr="c08600d48fcc2e1c859a3115552b179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11413" y="1557338"/>
            <a:ext cx="4878387" cy="2446337"/>
          </a:xfrm>
          <a:prstGeom prst="rect">
            <a:avLst/>
          </a:prstGeom>
          <a:noFill/>
        </p:spPr>
      </p:pic>
      <p:pic>
        <p:nvPicPr>
          <p:cNvPr id="16390" name="Picture 6" descr="олейна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56325" y="4005263"/>
            <a:ext cx="2160588" cy="2376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66CC"/>
                </a:solidFill>
              </a:rPr>
              <a:t>Средства воздействия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 i="1">
                <a:solidFill>
                  <a:srgbClr val="00FF00"/>
                </a:solidFill>
              </a:rPr>
              <a:t>Игра размерами и формами</a:t>
            </a:r>
          </a:p>
        </p:txBody>
      </p:sp>
      <p:pic>
        <p:nvPicPr>
          <p:cNvPr id="18436" name="Picture 4" descr="винстон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51500" y="2205038"/>
            <a:ext cx="3268663" cy="4392612"/>
          </a:xfrm>
          <a:prstGeom prst="rect">
            <a:avLst/>
          </a:prstGeom>
          <a:noFill/>
        </p:spPr>
      </p:pic>
      <p:pic>
        <p:nvPicPr>
          <p:cNvPr id="18437" name="Picture 5" descr="сканирование000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00113" y="2205038"/>
            <a:ext cx="3173412" cy="4364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66CC"/>
                </a:solidFill>
              </a:rPr>
              <a:t>Средства воздействия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800" b="1" i="1">
                <a:solidFill>
                  <a:srgbClr val="00FF00"/>
                </a:solidFill>
              </a:rPr>
              <a:t>Игра передним и задним планом, </a:t>
            </a:r>
          </a:p>
          <a:p>
            <a:pPr>
              <a:buFontTx/>
              <a:buNone/>
            </a:pPr>
            <a:r>
              <a:rPr lang="en-US" sz="2800" b="1" i="1">
                <a:solidFill>
                  <a:srgbClr val="00FF00"/>
                </a:solidFill>
              </a:rPr>
              <a:t>Z</a:t>
            </a:r>
            <a:r>
              <a:rPr lang="ru-RU" sz="2800" b="1" i="1">
                <a:solidFill>
                  <a:srgbClr val="00FF00"/>
                </a:solidFill>
              </a:rPr>
              <a:t>-формат</a:t>
            </a:r>
          </a:p>
        </p:txBody>
      </p:sp>
      <p:pic>
        <p:nvPicPr>
          <p:cNvPr id="17412" name="Picture 4" descr="China6x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2781300"/>
            <a:ext cx="5545138" cy="2778125"/>
          </a:xfrm>
          <a:prstGeom prst="rect">
            <a:avLst/>
          </a:prstGeom>
          <a:noFill/>
        </p:spPr>
      </p:pic>
      <p:pic>
        <p:nvPicPr>
          <p:cNvPr id="17413" name="Picture 5" descr="сакура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67400" y="2133600"/>
            <a:ext cx="3098800" cy="4465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66CC"/>
                </a:solidFill>
              </a:rPr>
              <a:t>Средства воздействия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 i="1">
                <a:solidFill>
                  <a:srgbClr val="00FF00"/>
                </a:solidFill>
              </a:rPr>
              <a:t>Образы  </a:t>
            </a:r>
          </a:p>
          <a:p>
            <a:pPr>
              <a:buFontTx/>
              <a:buNone/>
            </a:pPr>
            <a:endParaRPr lang="ru-RU" b="1" i="1">
              <a:solidFill>
                <a:srgbClr val="00FF00"/>
              </a:solidFill>
            </a:endParaRPr>
          </a:p>
        </p:txBody>
      </p:sp>
      <p:pic>
        <p:nvPicPr>
          <p:cNvPr id="15364" name="Picture 4" descr="28981_Fil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2276475"/>
            <a:ext cx="2447925" cy="3503613"/>
          </a:xfrm>
          <a:prstGeom prst="rect">
            <a:avLst/>
          </a:prstGeom>
          <a:noFill/>
        </p:spPr>
      </p:pic>
      <p:pic>
        <p:nvPicPr>
          <p:cNvPr id="15365" name="Picture 5" descr="i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08400" y="2276475"/>
            <a:ext cx="2301875" cy="3313113"/>
          </a:xfrm>
          <a:prstGeom prst="rect">
            <a:avLst/>
          </a:prstGeom>
          <a:noFill/>
        </p:spPr>
      </p:pic>
      <p:pic>
        <p:nvPicPr>
          <p:cNvPr id="15367" name="Picture 7" descr="сигар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13488" y="2276475"/>
            <a:ext cx="2528887" cy="3384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66CC"/>
                </a:solidFill>
              </a:rPr>
              <a:t>Средства воздействия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 i="1">
                <a:solidFill>
                  <a:srgbClr val="00FF00"/>
                </a:solidFill>
              </a:rPr>
              <a:t>Слоган </a:t>
            </a:r>
          </a:p>
        </p:txBody>
      </p:sp>
      <p:pic>
        <p:nvPicPr>
          <p:cNvPr id="19460" name="Picture 4" descr="klinsko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3438" y="4076700"/>
            <a:ext cx="3960812" cy="2239963"/>
          </a:xfrm>
          <a:prstGeom prst="rect">
            <a:avLst/>
          </a:prstGeom>
          <a:noFill/>
        </p:spPr>
      </p:pic>
      <p:pic>
        <p:nvPicPr>
          <p:cNvPr id="19461" name="Picture 5" descr="filed8ddQ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388" y="2205038"/>
            <a:ext cx="4032250" cy="2808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theme/theme1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237</TotalTime>
  <Words>91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Verdana</vt:lpstr>
      <vt:lpstr>Times New Roman</vt:lpstr>
      <vt:lpstr>Шары</vt:lpstr>
      <vt:lpstr>Что такое реклама?</vt:lpstr>
      <vt:lpstr>РЕКЛАМА (франц. réclame, от лат. rесlamo — выкрикиваю):   1) информация о потребительских свойствах товаров и различных видах услуг с целью их реализации, создания спроса на них.   2) Распространение сведений о лице, организации, произведении литературы и искусства и т. п. с целью создания им популярности. В английском языке Реклама обозначается терминами advertising и publicity, во французском — publicité, в немецком — Werbung. </vt:lpstr>
      <vt:lpstr>Где вы встречаете рекламу? </vt:lpstr>
      <vt:lpstr>Средства воздействия</vt:lpstr>
      <vt:lpstr>Средства воздействия</vt:lpstr>
      <vt:lpstr>Средства воздействия</vt:lpstr>
      <vt:lpstr>Средства воздействия</vt:lpstr>
      <vt:lpstr>Средства воздействия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Customer</dc:creator>
  <cp:lastModifiedBy>revaz</cp:lastModifiedBy>
  <cp:revision>5</cp:revision>
  <dcterms:created xsi:type="dcterms:W3CDTF">2010-03-27T12:57:26Z</dcterms:created>
  <dcterms:modified xsi:type="dcterms:W3CDTF">2012-07-21T13:20:07Z</dcterms:modified>
</cp:coreProperties>
</file>