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69" r:id="rId3"/>
    <p:sldId id="257" r:id="rId4"/>
    <p:sldId id="270" r:id="rId5"/>
    <p:sldId id="271" r:id="rId6"/>
    <p:sldId id="274" r:id="rId7"/>
    <p:sldId id="276" r:id="rId8"/>
    <p:sldId id="277" r:id="rId9"/>
    <p:sldId id="278" r:id="rId10"/>
    <p:sldId id="279" r:id="rId11"/>
    <p:sldId id="280" r:id="rId12"/>
    <p:sldId id="282" r:id="rId13"/>
    <p:sldId id="283" r:id="rId14"/>
    <p:sldId id="281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zdravomisliye.wordpress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Comic Sans MS" pitchFamily="66" charset="0"/>
              </a:rPr>
              <a:t>Муниципальное казённое образовательное учреждение </a:t>
            </a:r>
            <a:br>
              <a:rPr lang="ru-RU" sz="1800" b="1" dirty="0" smtClean="0">
                <a:latin typeface="Comic Sans MS" pitchFamily="66" charset="0"/>
              </a:rPr>
            </a:br>
            <a:r>
              <a:rPr lang="ru-RU" sz="1800" b="1" dirty="0" smtClean="0">
                <a:latin typeface="Comic Sans MS" pitchFamily="66" charset="0"/>
              </a:rPr>
              <a:t>средняя общеобразовательная школа №2 </a:t>
            </a:r>
            <a:r>
              <a:rPr lang="ru-RU" sz="1800" b="1" dirty="0" err="1" smtClean="0">
                <a:latin typeface="Comic Sans MS" pitchFamily="66" charset="0"/>
              </a:rPr>
              <a:t>с.Хороль</a:t>
            </a:r>
            <a:r>
              <a:rPr lang="ru-RU" sz="1800" b="1" dirty="0" smtClean="0">
                <a:latin typeface="Comic Sans MS" pitchFamily="66" charset="0"/>
              </a:rPr>
              <a:t> Приморского края</a:t>
            </a:r>
            <a:endParaRPr lang="ru-RU" sz="1800" b="1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5100" b="1" dirty="0" smtClean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sz="9600" b="1" dirty="0" smtClean="0">
                <a:latin typeface="Comic Sans MS" pitchFamily="66" charset="0"/>
              </a:rPr>
              <a:t>Тема</a:t>
            </a:r>
            <a:r>
              <a:rPr lang="ru-RU" sz="9600" b="1" dirty="0">
                <a:latin typeface="Comic Sans MS" pitchFamily="66" charset="0"/>
              </a:rPr>
              <a:t>: «Ядерные реакции и превращения»</a:t>
            </a:r>
          </a:p>
          <a:p>
            <a:pPr marL="0" indent="0" algn="ctr">
              <a:buNone/>
            </a:pPr>
            <a:endParaRPr lang="ru-RU" sz="9600" b="1" dirty="0" smtClean="0"/>
          </a:p>
          <a:p>
            <a:pPr marL="0" indent="0" algn="ctr">
              <a:buNone/>
            </a:pPr>
            <a:r>
              <a:rPr lang="ru-RU" sz="9600" b="1" dirty="0" smtClean="0">
                <a:latin typeface="Comic Sans MS" pitchFamily="66" charset="0"/>
              </a:rPr>
              <a:t>9 класс </a:t>
            </a:r>
            <a:endParaRPr lang="ru-RU" sz="9600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r">
              <a:buNone/>
            </a:pPr>
            <a:endParaRPr lang="ru-RU" b="1" dirty="0" smtClean="0"/>
          </a:p>
          <a:p>
            <a:pPr marL="0" indent="0" algn="r">
              <a:buNone/>
            </a:pPr>
            <a:endParaRPr lang="ru-RU" b="1" dirty="0"/>
          </a:p>
          <a:p>
            <a:pPr marL="0" indent="0" algn="r">
              <a:buNone/>
            </a:pPr>
            <a:endParaRPr lang="ru-RU" b="1" dirty="0" smtClean="0"/>
          </a:p>
          <a:p>
            <a:pPr marL="0" indent="0" algn="r">
              <a:buNone/>
            </a:pPr>
            <a:r>
              <a:rPr lang="ru-RU" sz="6400" b="1" dirty="0" smtClean="0">
                <a:latin typeface="Comic Sans MS" pitchFamily="66" charset="0"/>
              </a:rPr>
              <a:t>Зотов Дмитрий Александрович</a:t>
            </a:r>
            <a:endParaRPr lang="ru-RU" sz="6400" b="1" dirty="0" smtClean="0">
              <a:latin typeface="Comic Sans MS" pitchFamily="66" charset="0"/>
            </a:endParaRPr>
          </a:p>
          <a:p>
            <a:pPr marL="0" indent="0" algn="r">
              <a:buNone/>
            </a:pPr>
            <a:r>
              <a:rPr lang="ru-RU" sz="6400" b="1" dirty="0" smtClean="0">
                <a:latin typeface="Comic Sans MS" pitchFamily="66" charset="0"/>
              </a:rPr>
              <a:t>Учитель физики </a:t>
            </a:r>
            <a:endParaRPr lang="ru-RU" sz="6400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sz="6200" b="1" dirty="0" smtClean="0">
                <a:latin typeface="Comic Sans MS" pitchFamily="66" charset="0"/>
              </a:rPr>
              <a:t>2011 </a:t>
            </a:r>
            <a:r>
              <a:rPr lang="ru-RU" sz="6200" b="1" dirty="0" smtClean="0">
                <a:latin typeface="Comic Sans MS" pitchFamily="66" charset="0"/>
              </a:rPr>
              <a:t>год</a:t>
            </a:r>
          </a:p>
          <a:p>
            <a:pPr marL="0" indent="0" algn="ctr">
              <a:buNone/>
            </a:pPr>
            <a:r>
              <a:rPr lang="ru-RU" b="1" dirty="0" smtClean="0"/>
              <a:t>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5447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77809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/>
              <a:t>Радиоактивные распады и ядерные реакции  </a:t>
            </a:r>
            <a:endParaRPr lang="ru-RU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51520" y="1340768"/>
                <a:ext cx="4244280" cy="5400600"/>
              </a:xfr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pPr marL="457200" indent="-457200" algn="just">
                  <a:buAutoNum type="arabicPeriod"/>
                </a:pPr>
                <a:r>
                  <a:rPr lang="ru-RU" sz="2000" b="1" dirty="0" smtClean="0">
                    <a:latin typeface="Comic Sans MS" pitchFamily="66" charset="0"/>
                  </a:rPr>
                  <a:t>Радиоактивный распад- самопроизвольное превращение ядер одних элементов в ядра других элементов с испусканием радиоактивных излучений.</a:t>
                </a:r>
              </a:p>
              <a:p>
                <a:pPr marL="457200" indent="-457200" algn="just">
                  <a:buAutoNum type="arabicPeriod"/>
                </a:pPr>
                <a:endParaRPr lang="ru-RU" sz="2000" b="1" dirty="0" smtClean="0">
                  <a:latin typeface="Comic Sans MS" pitchFamily="66" charset="0"/>
                </a:endParaRPr>
              </a:p>
              <a:p>
                <a:pPr marL="457200" indent="-457200">
                  <a:buAutoNum type="arabicPeriod"/>
                </a:pPr>
                <a:r>
                  <a:rPr lang="ru-RU" sz="2000" b="1" dirty="0" smtClean="0">
                    <a:latin typeface="Comic Sans MS" pitchFamily="66" charset="0"/>
                  </a:rPr>
                  <a:t>Схема: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b="1" i="1" smtClean="0">
                              <a:latin typeface="Cambria Math"/>
                            </a:rPr>
                            <m:t>𝒁</m:t>
                          </m:r>
                        </m:sub>
                        <m:sup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</m:sup>
                        <m:e>
                          <m:r>
                            <a:rPr lang="en-US" b="1" i="1" smtClean="0">
                              <a:latin typeface="Cambria Math"/>
                            </a:rPr>
                            <m:t>𝑿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sPre>
                            <m:sPre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PrePr>
                            <m: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𝒁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𝑨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p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𝒀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Pre>
                                <m:sPre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PrePr>
                                <m:sub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𝒁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𝑨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  <m:e>
                                  <m:r>
                                    <a:rPr lang="ru-RU" b="1" i="1" smtClean="0">
                                      <a:latin typeface="Cambria Math"/>
                                      <a:ea typeface="Cambria Math"/>
                                    </a:rPr>
                                    <m:t>а</m:t>
                                  </m:r>
                                </m:e>
                              </m:sPre>
                            </m:e>
                          </m:sPre>
                        </m:e>
                      </m:sPre>
                    </m:oMath>
                  </m:oMathPara>
                </a14:m>
                <a:endParaRPr lang="ru-RU" b="1" dirty="0" smtClean="0">
                  <a:latin typeface="Comic Sans MS" pitchFamily="66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omic Sans MS" pitchFamily="66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2400" b="1" i="1">
                            <a:latin typeface="Cambria Math"/>
                          </a:rPr>
                          <m:t>𝒁</m:t>
                        </m:r>
                      </m:sub>
                      <m:sup>
                        <m:r>
                          <a:rPr lang="en-US" sz="2400" b="1" i="1">
                            <a:latin typeface="Cambria Math"/>
                          </a:rPr>
                          <m:t>𝑨</m:t>
                        </m:r>
                      </m:sup>
                      <m:e>
                        <m:r>
                          <a:rPr lang="en-US" sz="2400" b="1" i="1">
                            <a:latin typeface="Cambria Math"/>
                          </a:rPr>
                          <m:t>𝑿</m:t>
                        </m:r>
                      </m:e>
                    </m:sPre>
                  </m:oMath>
                </a14:m>
                <a:r>
                  <a:rPr lang="ru-RU" sz="2400" b="1" dirty="0" smtClean="0">
                    <a:latin typeface="Comic Sans MS" pitchFamily="66" charset="0"/>
                  </a:rPr>
                  <a:t>-ядро до распада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2400" b="1" i="1" smtClean="0">
                            <a:latin typeface="Cambria Math"/>
                          </a:rPr>
                          <m:t>𝒁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2400" b="1" i="1" smtClean="0">
                            <a:latin typeface="Cambria Math"/>
                          </a:rPr>
                          <m:t>𝑨</m:t>
                        </m:r>
                        <m:r>
                          <a:rPr lang="ru-RU" sz="2400" b="1" i="1" smtClean="0">
                            <a:latin typeface="Cambria Math"/>
                          </a:rPr>
                          <m:t>𝟏</m:t>
                        </m:r>
                      </m:sup>
                      <m:e>
                        <m:r>
                          <a:rPr lang="en-US" sz="2400" b="1" i="1" smtClean="0">
                            <a:latin typeface="Cambria Math"/>
                          </a:rPr>
                          <m:t>𝒀</m:t>
                        </m:r>
                      </m:e>
                    </m:sPre>
                  </m:oMath>
                </a14:m>
                <a:r>
                  <a:rPr lang="en-US" sz="2400" b="1" dirty="0" smtClean="0">
                    <a:latin typeface="Comic Sans MS" pitchFamily="66" charset="0"/>
                  </a:rPr>
                  <a:t>-</a:t>
                </a:r>
                <a:r>
                  <a:rPr lang="ru-RU" sz="2000" b="1" dirty="0" smtClean="0">
                    <a:latin typeface="Comic Sans MS" pitchFamily="66" charset="0"/>
                  </a:rPr>
                  <a:t>ядро, образовавшиеся в ходе реакции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2000" b="1" i="1" smtClean="0">
                            <a:latin typeface="Cambria Math"/>
                          </a:rPr>
                          <m:t>𝒁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sz="2000" b="1" i="1" smtClean="0">
                            <a:latin typeface="Cambria Math"/>
                          </a:rPr>
                          <m:t>𝑨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sup>
                      <m:e>
                        <m:r>
                          <a:rPr lang="en-US" sz="2000" b="1" i="1" smtClean="0">
                            <a:latin typeface="Cambria Math"/>
                          </a:rPr>
                          <m:t>𝒂</m:t>
                        </m:r>
                        <m:r>
                          <a:rPr lang="en-US" sz="2000" b="1" i="1" smtClean="0">
                            <a:latin typeface="Cambria Math"/>
                          </a:rPr>
                          <m:t> </m:t>
                        </m:r>
                      </m:e>
                    </m:sPre>
                  </m:oMath>
                </a14:m>
                <a:r>
                  <a:rPr lang="ru-RU" sz="2000" b="1" dirty="0" smtClean="0">
                    <a:latin typeface="Comic Sans MS" pitchFamily="66" charset="0"/>
                  </a:rPr>
                  <a:t>-частица, образовавшиеся в ходе реакции</a:t>
                </a:r>
              </a:p>
              <a:p>
                <a:pPr marL="0" indent="0">
                  <a:buNone/>
                </a:pPr>
                <a:endParaRPr lang="ru-RU" sz="2400" b="1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1520" y="1340768"/>
                <a:ext cx="4244280" cy="5400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340768"/>
                <a:ext cx="4244280" cy="5400600"/>
              </a:xfr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ru-RU" sz="2000" b="1" dirty="0" smtClean="0">
                    <a:latin typeface="Comic Sans MS" pitchFamily="66" charset="0"/>
                  </a:rPr>
                  <a:t>1.Ядерная реакция-  реакция в результате которой ядра одних элементов превращаются в ядра других элементов под действием налетающих частиц.</a:t>
                </a:r>
              </a:p>
              <a:p>
                <a:pPr marL="0" indent="0">
                  <a:buNone/>
                </a:pPr>
                <a:r>
                  <a:rPr lang="ru-RU" sz="2000" b="1" dirty="0" smtClean="0">
                    <a:latin typeface="Comic Sans MS" pitchFamily="66" charset="0"/>
                  </a:rPr>
                  <a:t>2.Схема:</a:t>
                </a:r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b="1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b="1" i="1">
                            <a:latin typeface="Cambria Math"/>
                          </a:rPr>
                          <m:t>𝒁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latin typeface="Cambria Math"/>
                          </a:rPr>
                          <m:t>𝑨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p>
                      <m:e>
                        <m:r>
                          <a:rPr lang="en-US" b="1" i="1">
                            <a:latin typeface="Cambria Math"/>
                          </a:rPr>
                          <m:t>𝑿</m:t>
                        </m:r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sPre>
                          <m:sPre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𝒁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𝑨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</m:e>
                        </m:sPr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→</m:t>
                        </m:r>
                        <m:sPre>
                          <m:sPrePr>
                            <m:ctrlPr>
                              <a:rPr lang="en-US" b="1" i="1">
                                <a:latin typeface="Cambria Math"/>
                                <a:ea typeface="Cambria Math"/>
                              </a:rPr>
                            </m:ctrlPr>
                          </m:sPrePr>
                          <m:sub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𝒁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sub>
                          <m:sup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𝑨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sup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𝒀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Pre>
                              <m:sPrePr>
                                <m:ctrlP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</m:ctrlPr>
                              </m:sPrePr>
                              <m:sub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𝒁</m:t>
                                </m:r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𝟒</m:t>
                                </m:r>
                              </m:sub>
                              <m:sup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𝑨</m:t>
                                </m:r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𝟒</m:t>
                                </m:r>
                              </m:sup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𝒃</m:t>
                                </m:r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ru-RU" b="1" dirty="0" smtClean="0">
                  <a:latin typeface="Comic Sans MS" pitchFamily="66" charset="0"/>
                </a:endParaRPr>
              </a:p>
              <a:p>
                <a:pPr marL="0" indent="0">
                  <a:buNone/>
                </a:pPr>
                <a:endParaRPr lang="ru-RU" b="1" dirty="0">
                  <a:latin typeface="Comic Sans MS" pitchFamily="66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2000" b="1" i="1" smtClean="0">
                            <a:latin typeface="Cambria Math"/>
                          </a:rPr>
                          <m:t>𝒁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2000" b="1" i="1" smtClean="0">
                            <a:latin typeface="Cambria Math"/>
                          </a:rPr>
                          <m:t>𝑨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𝟏</m:t>
                        </m:r>
                      </m:sup>
                      <m:e>
                        <m:r>
                          <a:rPr lang="en-US" sz="2000" b="1" i="1" smtClean="0">
                            <a:latin typeface="Cambria Math"/>
                          </a:rPr>
                          <m:t>𝑿</m:t>
                        </m:r>
                      </m:e>
                    </m:sPre>
                  </m:oMath>
                </a14:m>
                <a:r>
                  <a:rPr lang="en-US" sz="2000" b="1" dirty="0" smtClean="0">
                    <a:latin typeface="Comic Sans MS" pitchFamily="66" charset="0"/>
                  </a:rPr>
                  <a:t> - </a:t>
                </a:r>
                <a:r>
                  <a:rPr lang="ru-RU" sz="2000" b="1" dirty="0" smtClean="0">
                    <a:latin typeface="Comic Sans MS" pitchFamily="66" charset="0"/>
                  </a:rPr>
                  <a:t>ядро до реакции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2000" b="1" i="1" smtClean="0">
                            <a:latin typeface="Cambria Math"/>
                          </a:rPr>
                          <m:t>𝒁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sz="2000" b="1" i="1" smtClean="0">
                            <a:latin typeface="Cambria Math"/>
                          </a:rPr>
                          <m:t>𝑨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sup>
                      <m:e>
                        <m:r>
                          <a:rPr lang="en-US" sz="2000" b="1" i="1" smtClean="0">
                            <a:latin typeface="Cambria Math"/>
                          </a:rPr>
                          <m:t>𝒂</m:t>
                        </m:r>
                      </m:e>
                    </m:sPre>
                  </m:oMath>
                </a14:m>
                <a:r>
                  <a:rPr lang="en-US" sz="2000" b="1" dirty="0" smtClean="0">
                    <a:latin typeface="Comic Sans MS" pitchFamily="66" charset="0"/>
                  </a:rPr>
                  <a:t> - </a:t>
                </a:r>
                <a:r>
                  <a:rPr lang="ru-RU" sz="2000" b="1" dirty="0" smtClean="0">
                    <a:latin typeface="Comic Sans MS" pitchFamily="66" charset="0"/>
                  </a:rPr>
                  <a:t>частица, вызвавшая реакцию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2000" b="1" i="1" smtClean="0">
                            <a:latin typeface="Cambria Math"/>
                          </a:rPr>
                          <m:t>𝒁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𝟑</m:t>
                        </m:r>
                      </m:sub>
                      <m:sup>
                        <m:r>
                          <a:rPr lang="en-US" sz="2000" b="1" i="1" smtClean="0">
                            <a:latin typeface="Cambria Math"/>
                          </a:rPr>
                          <m:t>𝑨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𝟑</m:t>
                        </m:r>
                      </m:sup>
                      <m:e>
                        <m:r>
                          <a:rPr lang="en-US" sz="2000" b="1" i="1" smtClean="0">
                            <a:latin typeface="Cambria Math"/>
                          </a:rPr>
                          <m:t>𝒀</m:t>
                        </m:r>
                      </m:e>
                    </m:sPre>
                  </m:oMath>
                </a14:m>
                <a:r>
                  <a:rPr lang="en-US" sz="2000" b="1" dirty="0" smtClean="0">
                    <a:latin typeface="Comic Sans MS" pitchFamily="66" charset="0"/>
                  </a:rPr>
                  <a:t> - </a:t>
                </a:r>
                <a:r>
                  <a:rPr lang="ru-RU" sz="2000" b="1" dirty="0" smtClean="0">
                    <a:latin typeface="Comic Sans MS" pitchFamily="66" charset="0"/>
                  </a:rPr>
                  <a:t> ядро, образовавшиеся в результате реакции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2000" b="1" i="1" smtClean="0">
                            <a:latin typeface="Cambria Math"/>
                          </a:rPr>
                          <m:t>𝒁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sz="2000" b="1" i="1" smtClean="0">
                            <a:latin typeface="Cambria Math"/>
                          </a:rPr>
                          <m:t>𝑨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𝟒</m:t>
                        </m:r>
                      </m:sup>
                      <m:e>
                        <m:r>
                          <a:rPr lang="en-US" sz="2000" b="1" i="1" smtClean="0">
                            <a:latin typeface="Cambria Math"/>
                          </a:rPr>
                          <m:t>𝒃</m:t>
                        </m:r>
                        <m:r>
                          <a:rPr lang="en-US" sz="2000" b="1" i="1" smtClean="0">
                            <a:latin typeface="Cambria Math"/>
                          </a:rPr>
                          <m:t> </m:t>
                        </m:r>
                      </m:e>
                    </m:sPre>
                  </m:oMath>
                </a14:m>
                <a:r>
                  <a:rPr lang="en-US" sz="2000" b="1" dirty="0" smtClean="0">
                    <a:latin typeface="Comic Sans MS" pitchFamily="66" charset="0"/>
                  </a:rPr>
                  <a:t>- </a:t>
                </a:r>
                <a:r>
                  <a:rPr lang="ru-RU" sz="2000" b="1" dirty="0" smtClean="0">
                    <a:latin typeface="Comic Sans MS" pitchFamily="66" charset="0"/>
                  </a:rPr>
                  <a:t>частица, образовавшиеся в ходе реакции.</a:t>
                </a:r>
              </a:p>
              <a:p>
                <a:pPr marL="0" indent="0">
                  <a:buNone/>
                </a:pPr>
                <a:endParaRPr lang="ru-RU" sz="1600" b="1" dirty="0" smtClean="0">
                  <a:latin typeface="Comic Sans MS" pitchFamily="66" charset="0"/>
                </a:endParaRPr>
              </a:p>
              <a:p>
                <a:pPr marL="0" indent="0">
                  <a:buNone/>
                </a:pPr>
                <a:endParaRPr lang="ru-RU" sz="2000" b="1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340768"/>
                <a:ext cx="4244280" cy="54006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59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77809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/>
              <a:t>Радиоактивные распады и ядерные реакции  </a:t>
            </a:r>
            <a:endParaRPr lang="ru-RU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51520" y="1340768"/>
                <a:ext cx="4244280" cy="5400600"/>
              </a:xfr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ru-RU" sz="2000" b="1" dirty="0" smtClean="0">
                    <a:latin typeface="Comic Sans MS" pitchFamily="66" charset="0"/>
                  </a:rPr>
                  <a:t>3.Радиоактивные частицы: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ru-RU" sz="2000" b="1" i="1" smtClean="0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ru-RU" sz="2000" b="1" i="1" smtClean="0">
                            <a:latin typeface="Cambria Math"/>
                          </a:rPr>
                          <m:t>𝟒</m:t>
                        </m:r>
                      </m:sup>
                      <m:e>
                        <m:r>
                          <a:rPr lang="ru-RU" sz="2000" b="1" i="1" smtClean="0">
                            <a:latin typeface="Cambria Math"/>
                          </a:rPr>
                          <m:t>Н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𝒆</m:t>
                        </m:r>
                      </m:e>
                    </m:sPre>
                  </m:oMath>
                </a14:m>
                <a:r>
                  <a:rPr lang="en-US" sz="2000" b="1" dirty="0" smtClean="0">
                    <a:latin typeface="Comic Sans MS" pitchFamily="66" charset="0"/>
                  </a:rPr>
                  <a:t> - </a:t>
                </a:r>
                <a:r>
                  <a:rPr lang="el-GR" sz="2000" b="1" dirty="0" smtClean="0">
                    <a:latin typeface="Comic Sans MS" pitchFamily="66" charset="0"/>
                  </a:rPr>
                  <a:t>α</a:t>
                </a:r>
                <a:r>
                  <a:rPr lang="en-US" sz="2000" b="1" dirty="0" smtClean="0">
                    <a:latin typeface="Comic Sans MS" pitchFamily="66" charset="0"/>
                  </a:rPr>
                  <a:t> – </a:t>
                </a:r>
                <a:r>
                  <a:rPr lang="ru-RU" sz="2000" b="1" dirty="0" smtClean="0">
                    <a:latin typeface="Comic Sans MS" pitchFamily="66" charset="0"/>
                  </a:rPr>
                  <a:t>частица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20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2000" b="1" i="1" smtClean="0">
                            <a:latin typeface="Cambria Math"/>
                          </a:rPr>
                          <m:t>𝟎</m:t>
                        </m:r>
                      </m:sup>
                      <m:e>
                        <m:r>
                          <a:rPr lang="en-US" sz="2000" b="1" i="1" smtClean="0">
                            <a:latin typeface="Cambria Math"/>
                          </a:rPr>
                          <m:t>𝒆</m:t>
                        </m:r>
                      </m:e>
                    </m:sPre>
                  </m:oMath>
                </a14:m>
                <a:r>
                  <a:rPr lang="en-US" sz="2000" b="1" dirty="0" smtClean="0">
                    <a:latin typeface="Comic Sans MS" pitchFamily="66" charset="0"/>
                  </a:rPr>
                  <a:t> - </a:t>
                </a:r>
                <a:r>
                  <a:rPr lang="el-GR" sz="2000" b="1" dirty="0" smtClean="0">
                    <a:latin typeface="Comic Sans MS" pitchFamily="66" charset="0"/>
                  </a:rPr>
                  <a:t>β</a:t>
                </a:r>
                <a:r>
                  <a:rPr lang="en-US" sz="2000" b="1" baseline="30000" dirty="0" smtClean="0">
                    <a:latin typeface="Comic Sans MS" pitchFamily="66" charset="0"/>
                  </a:rPr>
                  <a:t>-</a:t>
                </a:r>
                <a:r>
                  <a:rPr lang="en-US" sz="2000" b="1" dirty="0" smtClean="0">
                    <a:latin typeface="Comic Sans MS" pitchFamily="66" charset="0"/>
                  </a:rPr>
                  <a:t> - </a:t>
                </a:r>
                <a:r>
                  <a:rPr lang="ru-RU" sz="2000" b="1" dirty="0" smtClean="0">
                    <a:latin typeface="Comic Sans MS" pitchFamily="66" charset="0"/>
                  </a:rPr>
                  <a:t>частица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2000" b="1" i="1">
                            <a:latin typeface="Cambria Math"/>
                          </a:rPr>
                        </m:ctrlPr>
                      </m:sPrePr>
                      <m:sub>
                        <m:r>
                          <a:rPr lang="ru-RU" sz="2000" b="1" i="1" smtClean="0"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2000" b="1" i="1">
                            <a:latin typeface="Cambria Math"/>
                          </a:rPr>
                          <m:t>𝟎</m:t>
                        </m:r>
                      </m:sup>
                      <m:e>
                        <m:r>
                          <a:rPr lang="en-US" sz="2000" b="1" i="1">
                            <a:latin typeface="Cambria Math"/>
                          </a:rPr>
                          <m:t>𝒆</m:t>
                        </m:r>
                      </m:e>
                    </m:sPre>
                  </m:oMath>
                </a14:m>
                <a:r>
                  <a:rPr lang="en-US" sz="2000" b="1" dirty="0">
                    <a:latin typeface="Comic Sans MS" pitchFamily="66" charset="0"/>
                  </a:rPr>
                  <a:t> - </a:t>
                </a:r>
                <a:r>
                  <a:rPr lang="el-GR" sz="2000" b="1" dirty="0" smtClean="0">
                    <a:latin typeface="Comic Sans MS" pitchFamily="66" charset="0"/>
                  </a:rPr>
                  <a:t>β</a:t>
                </a:r>
                <a:r>
                  <a:rPr lang="ru-RU" sz="2000" b="1" baseline="30000" dirty="0">
                    <a:latin typeface="Comic Sans MS" pitchFamily="66" charset="0"/>
                  </a:rPr>
                  <a:t>+</a:t>
                </a:r>
                <a:r>
                  <a:rPr lang="en-US" sz="2000" b="1" dirty="0" smtClean="0">
                    <a:latin typeface="Comic Sans MS" pitchFamily="66" charset="0"/>
                  </a:rPr>
                  <a:t> </a:t>
                </a:r>
                <a:r>
                  <a:rPr lang="en-US" sz="2000" b="1" dirty="0">
                    <a:latin typeface="Comic Sans MS" pitchFamily="66" charset="0"/>
                  </a:rPr>
                  <a:t>- </a:t>
                </a:r>
                <a:r>
                  <a:rPr lang="ru-RU" sz="2000" b="1" dirty="0" smtClean="0">
                    <a:latin typeface="Comic Sans MS" pitchFamily="66" charset="0"/>
                  </a:rPr>
                  <a:t>частица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ru-RU" sz="2000" b="1" i="1" smtClean="0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ru-RU" sz="2000" b="1" i="1" smtClean="0">
                            <a:latin typeface="Cambria Math"/>
                          </a:rPr>
                          <m:t>𝟎</m:t>
                        </m:r>
                      </m:sup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𝜸</m:t>
                        </m:r>
                      </m:e>
                    </m:sPre>
                  </m:oMath>
                </a14:m>
                <a:r>
                  <a:rPr lang="ru-RU" sz="2000" b="1" dirty="0" smtClean="0">
                    <a:latin typeface="Comic Sans MS" pitchFamily="66" charset="0"/>
                  </a:rPr>
                  <a:t> - гамма излучение</a:t>
                </a:r>
              </a:p>
              <a:p>
                <a:pPr marL="0" indent="0" algn="just">
                  <a:buNone/>
                </a:pPr>
                <a:endParaRPr lang="ru-RU" sz="2000" b="1" dirty="0">
                  <a:latin typeface="Comic Sans MS" pitchFamily="66" charset="0"/>
                </a:endParaRPr>
              </a:p>
              <a:p>
                <a:pPr marL="0" indent="0" algn="just">
                  <a:buNone/>
                </a:pPr>
                <a:r>
                  <a:rPr lang="ru-RU" sz="2000" b="1" dirty="0" smtClean="0">
                    <a:latin typeface="Comic Sans MS" pitchFamily="66" charset="0"/>
                  </a:rPr>
                  <a:t>4. Правила записи уравнений: </a:t>
                </a:r>
              </a:p>
              <a:p>
                <a:pPr marL="0" indent="0" algn="just">
                  <a:buNone/>
                </a:pPr>
                <a:r>
                  <a:rPr lang="el-GR" sz="2000" b="1" dirty="0" smtClean="0">
                    <a:latin typeface="Comic Sans MS" pitchFamily="66" charset="0"/>
                  </a:rPr>
                  <a:t>α</a:t>
                </a:r>
                <a:r>
                  <a:rPr lang="ru-RU" sz="2000" b="1" dirty="0" smtClean="0">
                    <a:latin typeface="Comic Sans MS" pitchFamily="66" charset="0"/>
                  </a:rPr>
                  <a:t> – распад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𝒁</m:t>
                          </m:r>
                        </m:sub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𝑨</m:t>
                          </m:r>
                        </m:sup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𝑿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sPre>
                            <m:sPre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PrePr>
                            <m:sub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𝒁</m:t>
                              </m:r>
                              <m:r>
                                <a:rPr lang="ru-RU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ru-RU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𝑨</m:t>
                              </m:r>
                              <m:r>
                                <a:rPr lang="ru-RU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ru-RU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</m:sup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𝒀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Pre>
                                <m:sPrePr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PrePr>
                                <m:sub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ru-RU" b="1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𝟒</m:t>
                                  </m:r>
                                </m:sup>
                                <m:e>
                                  <m:r>
                                    <a:rPr lang="ru-RU" b="1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Не</m:t>
                                  </m:r>
                                </m:e>
                              </m:sPre>
                            </m:e>
                          </m:sPre>
                        </m:e>
                      </m:sPre>
                    </m:oMath>
                  </m:oMathPara>
                </a14:m>
                <a:endParaRPr lang="ru-RU" sz="2000" b="1" dirty="0" smtClean="0">
                  <a:latin typeface="Comic Sans MS" pitchFamily="66" charset="0"/>
                </a:endParaRPr>
              </a:p>
              <a:p>
                <a:pPr marL="0" indent="0" algn="just">
                  <a:buNone/>
                </a:pPr>
                <a:r>
                  <a:rPr lang="el-GR" sz="2000" b="1" dirty="0" smtClean="0">
                    <a:latin typeface="Comic Sans MS" pitchFamily="66" charset="0"/>
                  </a:rPr>
                  <a:t>β</a:t>
                </a:r>
                <a:r>
                  <a:rPr lang="ru-RU" sz="2000" b="1" baseline="30000" dirty="0" smtClean="0">
                    <a:latin typeface="Comic Sans MS" pitchFamily="66" charset="0"/>
                  </a:rPr>
                  <a:t>-</a:t>
                </a:r>
                <a:r>
                  <a:rPr lang="ru-RU" sz="2000" b="1" dirty="0" smtClean="0">
                    <a:latin typeface="Comic Sans MS" pitchFamily="66" charset="0"/>
                  </a:rPr>
                  <a:t> -распад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𝒁</m:t>
                          </m:r>
                        </m:sub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𝑨</m:t>
                          </m:r>
                        </m:sup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𝑿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sPre>
                            <m:sPre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PrePr>
                            <m:sub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𝒁</m:t>
                              </m:r>
                              <m:r>
                                <a:rPr lang="ru-RU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ru-RU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𝑨</m:t>
                              </m:r>
                            </m:sup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𝒀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Pre>
                                <m:sPrePr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PrePr>
                                <m:sub>
                                  <m:r>
                                    <a:rPr lang="ru-RU" b="1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ru-RU" b="1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ru-RU" b="1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𝟎</m:t>
                                  </m:r>
                                </m:sup>
                                <m:e>
                                  <m:r>
                                    <a:rPr lang="ru-RU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е</m:t>
                                  </m:r>
                                </m:e>
                              </m:sPre>
                            </m:e>
                          </m:sPre>
                        </m:e>
                      </m:sPre>
                    </m:oMath>
                  </m:oMathPara>
                </a14:m>
                <a:endParaRPr lang="ru-RU" sz="2000" b="1" dirty="0" smtClean="0">
                  <a:latin typeface="Comic Sans MS" pitchFamily="66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omic Sans MS" pitchFamily="66" charset="0"/>
                </a:endParaRPr>
              </a:p>
              <a:p>
                <a:pPr marL="0" indent="0">
                  <a:buNone/>
                </a:pPr>
                <a:endParaRPr lang="ru-RU" sz="2400" b="1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1520" y="1340768"/>
                <a:ext cx="4244280" cy="5400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340768"/>
                <a:ext cx="4244280" cy="5400600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000" b="1" dirty="0" smtClean="0">
                    <a:latin typeface="Comic Sans MS" pitchFamily="66" charset="0"/>
                  </a:rPr>
                  <a:t>3.Радиоактивные частицы: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2000" b="1" i="1" smtClean="0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sz="2000" b="1" i="1" smtClean="0">
                            <a:latin typeface="Cambria Math"/>
                          </a:rPr>
                          <m:t>𝟏</m:t>
                        </m:r>
                      </m:sup>
                      <m:e>
                        <m:r>
                          <a:rPr lang="en-US" sz="2000" b="1" i="1" smtClean="0">
                            <a:latin typeface="Cambria Math"/>
                          </a:rPr>
                          <m:t>𝒏</m:t>
                        </m:r>
                        <m:r>
                          <a:rPr lang="en-US" sz="2000" b="1" i="1" smtClean="0">
                            <a:latin typeface="Cambria Math"/>
                          </a:rPr>
                          <m:t> </m:t>
                        </m:r>
                      </m:e>
                    </m:sPre>
                  </m:oMath>
                </a14:m>
                <a:r>
                  <a:rPr lang="en-US" sz="2000" b="1" dirty="0" smtClean="0">
                    <a:latin typeface="Comic Sans MS" pitchFamily="66" charset="0"/>
                  </a:rPr>
                  <a:t>- </a:t>
                </a:r>
                <a:r>
                  <a:rPr lang="ru-RU" sz="2000" b="1" dirty="0" smtClean="0">
                    <a:latin typeface="Comic Sans MS" pitchFamily="66" charset="0"/>
                  </a:rPr>
                  <a:t>нейтрон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2000" b="1" i="1" smtClean="0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ru-RU" sz="2000" b="1" i="1" smtClean="0">
                            <a:latin typeface="Cambria Math"/>
                          </a:rPr>
                          <m:t>𝟏</m:t>
                        </m:r>
                      </m:sup>
                      <m:e>
                        <m:r>
                          <a:rPr lang="en-US" sz="2000" b="1" i="1" smtClean="0">
                            <a:latin typeface="Cambria Math"/>
                          </a:rPr>
                          <m:t>𝒑</m:t>
                        </m:r>
                      </m:e>
                    </m:sPre>
                  </m:oMath>
                </a14:m>
                <a:r>
                  <a:rPr lang="en-US" sz="2000" b="1" dirty="0" smtClean="0">
                    <a:latin typeface="Comic Sans MS" pitchFamily="66" charset="0"/>
                  </a:rPr>
                  <a:t> - </a:t>
                </a:r>
                <a:r>
                  <a:rPr lang="ru-RU" sz="2000" b="1" dirty="0" smtClean="0">
                    <a:latin typeface="Comic Sans MS" pitchFamily="66" charset="0"/>
                  </a:rPr>
                  <a:t>протон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2000" b="1" i="1" smtClean="0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ru-RU" sz="2000" b="1" i="1" smtClean="0">
                            <a:latin typeface="Cambria Math"/>
                          </a:rPr>
                          <m:t>𝟐</m:t>
                        </m:r>
                      </m:sup>
                      <m:e>
                        <m:r>
                          <a:rPr lang="en-US" sz="2000" b="1" i="1" smtClean="0">
                            <a:latin typeface="Cambria Math"/>
                          </a:rPr>
                          <m:t>𝑫</m:t>
                        </m:r>
                      </m:e>
                    </m:sPre>
                  </m:oMath>
                </a14:m>
                <a:r>
                  <a:rPr lang="en-US" sz="2000" b="1" dirty="0" smtClean="0">
                    <a:latin typeface="Comic Sans MS" pitchFamily="66" charset="0"/>
                  </a:rPr>
                  <a:t> - </a:t>
                </a:r>
                <a:r>
                  <a:rPr lang="ru-RU" sz="2000" b="1" dirty="0" smtClean="0">
                    <a:latin typeface="Comic Sans MS" pitchFamily="66" charset="0"/>
                  </a:rPr>
                  <a:t>изотоп водорода </a:t>
                </a:r>
                <a:r>
                  <a:rPr lang="ru-RU" sz="1600" b="1" dirty="0" smtClean="0">
                    <a:latin typeface="Comic Sans MS" pitchFamily="66" charset="0"/>
                  </a:rPr>
                  <a:t>(дейтерий)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2000" b="1" i="1" smtClean="0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ru-RU" sz="2000" b="1" i="1" smtClean="0">
                            <a:latin typeface="Cambria Math"/>
                          </a:rPr>
                          <m:t>𝟑</m:t>
                        </m:r>
                      </m:sup>
                      <m:e>
                        <m:r>
                          <a:rPr lang="ru-RU" sz="2000" b="1" i="1" smtClean="0">
                            <a:latin typeface="Cambria Math"/>
                          </a:rPr>
                          <m:t>Т</m:t>
                        </m:r>
                      </m:e>
                    </m:sPre>
                  </m:oMath>
                </a14:m>
                <a:r>
                  <a:rPr lang="ru-RU" sz="2000" b="1" dirty="0" smtClean="0">
                    <a:latin typeface="Comic Sans MS" pitchFamily="66" charset="0"/>
                  </a:rPr>
                  <a:t>-  изотоп водорода </a:t>
                </a:r>
                <a:r>
                  <a:rPr lang="ru-RU" sz="1600" b="1" dirty="0" smtClean="0">
                    <a:latin typeface="Comic Sans MS" pitchFamily="66" charset="0"/>
                  </a:rPr>
                  <a:t>(тритий)</a:t>
                </a:r>
                <a:endParaRPr lang="ru-RU" sz="1600" b="1" dirty="0">
                  <a:latin typeface="Comic Sans MS" pitchFamily="66" charset="0"/>
                </a:endParaRPr>
              </a:p>
              <a:p>
                <a:pPr marL="0" indent="0">
                  <a:buNone/>
                </a:pPr>
                <a:endParaRPr lang="ru-RU" sz="2000" b="1" dirty="0" smtClean="0">
                  <a:latin typeface="Comic Sans MS" pitchFamily="66" charset="0"/>
                </a:endParaRPr>
              </a:p>
              <a:p>
                <a:pPr marL="0" indent="0">
                  <a:buNone/>
                </a:pPr>
                <a:r>
                  <a:rPr lang="ru-RU" sz="2000" b="1" dirty="0" smtClean="0">
                    <a:latin typeface="Comic Sans MS" pitchFamily="66" charset="0"/>
                  </a:rPr>
                  <a:t>4.Правила записи уравнений:</a:t>
                </a:r>
                <a:endParaRPr lang="en-US" sz="2000" b="1" dirty="0" smtClean="0">
                  <a:latin typeface="Comic Sans MS" pitchFamily="66" charset="0"/>
                </a:endParaRPr>
              </a:p>
              <a:p>
                <a:pPr marL="0" indent="0">
                  <a:buNone/>
                </a:pPr>
                <a:endParaRPr lang="ru-RU" sz="2000" b="1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ru-RU" sz="1600" b="1" dirty="0" smtClean="0">
                    <a:latin typeface="Comic Sans MS" pitchFamily="66" charset="0"/>
                  </a:rPr>
                  <a:t>Закон сохранения массового числа:</a:t>
                </a:r>
                <a:endParaRPr lang="en-US" sz="1600" b="1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ru-RU" sz="1600" b="1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ru-RU" sz="1600" b="1" dirty="0" smtClean="0">
                    <a:latin typeface="Comic Sans MS" pitchFamily="66" charset="0"/>
                  </a:rPr>
                  <a:t>А1+А2=А3+А4</a:t>
                </a:r>
                <a:endParaRPr lang="en-US" sz="1600" b="1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ru-RU" sz="1600" b="1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ru-RU" sz="1600" b="1" dirty="0" smtClean="0">
                    <a:latin typeface="Comic Sans MS" pitchFamily="66" charset="0"/>
                  </a:rPr>
                  <a:t>Закон сохранения зарядового числа:</a:t>
                </a:r>
                <a:endParaRPr lang="en-US" sz="1600" b="1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ru-RU" sz="1600" b="1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Z1+Z2=Z3+Z4</a:t>
                </a:r>
                <a:endParaRPr lang="ru-RU" sz="1600" b="1" dirty="0" smtClean="0">
                  <a:latin typeface="Comic Sans MS" pitchFamily="66" charset="0"/>
                </a:endParaRPr>
              </a:p>
              <a:p>
                <a:pPr marL="0" indent="0">
                  <a:buNone/>
                </a:pPr>
                <a:endParaRPr lang="ru-RU" b="1" dirty="0">
                  <a:latin typeface="Comic Sans MS" pitchFamily="66" charset="0"/>
                </a:endParaRPr>
              </a:p>
              <a:p>
                <a:pPr marL="0" indent="0">
                  <a:buNone/>
                </a:pPr>
                <a:endParaRPr lang="ru-RU" sz="1600" b="1" dirty="0" smtClean="0">
                  <a:latin typeface="Comic Sans MS" pitchFamily="66" charset="0"/>
                </a:endParaRPr>
              </a:p>
              <a:p>
                <a:pPr marL="0" indent="0">
                  <a:buNone/>
                </a:pPr>
                <a:endParaRPr lang="ru-RU" sz="2000" b="1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340768"/>
                <a:ext cx="4244280" cy="54006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3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Напишите уравнения</a:t>
            </a:r>
            <a:endParaRPr lang="ru-RU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/>
              <p:cNvSpPr>
                <a:spLocks noGrp="1"/>
              </p:cNvSpPr>
              <p:nvPr>
                <p:ph sz="half" idx="1"/>
              </p:nvPr>
            </p:nvSpPr>
            <p:spPr/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>
                  <a:buAutoNum type="arabicPeriod"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3200" b="1" i="1" smtClean="0">
                            <a:latin typeface="Cambria Math"/>
                          </a:rPr>
                          <m:t>𝟗𝟐</m:t>
                        </m:r>
                      </m:sub>
                      <m:sup>
                        <m:r>
                          <a:rPr lang="en-US" sz="3200" b="1" i="1" smtClean="0">
                            <a:latin typeface="Cambria Math"/>
                          </a:rPr>
                          <m:t>𝟐𝟗𝟑</m:t>
                        </m:r>
                      </m:sup>
                      <m:e>
                        <m:r>
                          <a:rPr lang="en-US" sz="3200" b="1" i="1" smtClean="0">
                            <a:latin typeface="Cambria Math"/>
                          </a:rPr>
                          <m:t>𝑼</m:t>
                        </m:r>
                      </m:e>
                    </m:sPre>
                    <m:groupChr>
                      <m:groupChrPr>
                        <m:chr m:val="→"/>
                        <m:vertJc m:val="bot"/>
                        <m:ctrlPr>
                          <a:rPr lang="en-US" sz="3200" b="1" i="1" smtClean="0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3200" b="1" i="1" smtClean="0">
                            <a:latin typeface="Cambria Math"/>
                            <a:ea typeface="Cambria Math"/>
                          </a:rPr>
                          <m:t>𝜶</m:t>
                        </m:r>
                      </m:e>
                    </m:groupChr>
                  </m:oMath>
                </a14:m>
                <a:endParaRPr lang="en-US" sz="3200" b="1" dirty="0" smtClean="0"/>
              </a:p>
              <a:p>
                <a:pPr>
                  <a:buAutoNum type="arabicPeriod"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3200" b="1" i="1" smtClean="0">
                            <a:latin typeface="Cambria Math"/>
                          </a:rPr>
                          <m:t>𝟖𝟐</m:t>
                        </m:r>
                      </m:sub>
                      <m:sup>
                        <m:r>
                          <a:rPr lang="en-US" sz="3200" b="1" i="1" smtClean="0">
                            <a:latin typeface="Cambria Math"/>
                          </a:rPr>
                          <m:t>𝟐𝟎𝟗</m:t>
                        </m:r>
                      </m:sup>
                      <m:e>
                        <m:r>
                          <a:rPr lang="en-US" sz="3200" b="1" i="1" smtClean="0">
                            <a:latin typeface="Cambria Math"/>
                          </a:rPr>
                          <m:t>𝑷𝒃</m:t>
                        </m:r>
                        <m:groupChr>
                          <m:groupChrPr>
                            <m:chr m:val="→"/>
                            <m:vertJc m:val="bot"/>
                            <m:ctrlPr>
                              <a:rPr lang="en-US" sz="3200" b="1" i="1" smtClean="0"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sz="3200" b="1" i="1" smtClean="0">
                                <a:latin typeface="Cambria Math"/>
                                <a:ea typeface="Cambria Math"/>
                              </a:rPr>
                              <m:t>𝜷</m:t>
                            </m:r>
                            <m:r>
                              <a:rPr lang="en-US" sz="3200" b="1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e>
                        </m:groupChr>
                      </m:e>
                    </m:sPre>
                  </m:oMath>
                </a14:m>
                <a:endParaRPr lang="en-US" sz="3200" b="1" dirty="0" smtClean="0"/>
              </a:p>
              <a:p>
                <a:pPr>
                  <a:buAutoNum type="arabicPeriod"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3200" b="1" i="1" smtClean="0">
                            <a:latin typeface="Cambria Math"/>
                          </a:rPr>
                          <m:t>𝟗𝟒</m:t>
                        </m:r>
                      </m:sub>
                      <m:sup>
                        <m:r>
                          <a:rPr lang="en-US" sz="3200" b="1" i="1" smtClean="0">
                            <a:latin typeface="Cambria Math"/>
                          </a:rPr>
                          <m:t>𝟐𝟑𝟗</m:t>
                        </m:r>
                      </m:sup>
                      <m:e>
                        <m:r>
                          <a:rPr lang="en-US" sz="3200" b="1" i="1" smtClean="0">
                            <a:latin typeface="Cambria Math"/>
                          </a:rPr>
                          <m:t>𝑷𝒖</m:t>
                        </m:r>
                      </m:e>
                    </m:sPre>
                    <m:groupChr>
                      <m:groupChrPr>
                        <m:chr m:val="→"/>
                        <m:vertJc m:val="bot"/>
                        <m:ctrlPr>
                          <a:rPr lang="en-US" sz="3200" b="1" i="1" smtClean="0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3200" b="1" i="1" smtClean="0">
                            <a:latin typeface="Cambria Math"/>
                            <a:ea typeface="Cambria Math"/>
                          </a:rPr>
                          <m:t>𝜶</m:t>
                        </m:r>
                      </m:e>
                    </m:groupChr>
                  </m:oMath>
                </a14:m>
                <a:endParaRPr lang="en-US" sz="3200" b="1" dirty="0" smtClean="0"/>
              </a:p>
              <a:p>
                <a:pPr>
                  <a:buAutoNum type="arabicPeriod"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3200" b="1" i="1" smtClean="0">
                            <a:latin typeface="Cambria Math"/>
                          </a:rPr>
                          <m:t>𝟐𝟓</m:t>
                        </m:r>
                      </m:sub>
                      <m:sup>
                        <m:r>
                          <a:rPr lang="en-US" sz="3200" b="1" i="1" smtClean="0">
                            <a:latin typeface="Cambria Math"/>
                          </a:rPr>
                          <m:t>𝟓𝟔</m:t>
                        </m:r>
                      </m:sup>
                      <m:e>
                        <m:r>
                          <a:rPr lang="en-US" sz="3200" b="1" i="1" smtClean="0">
                            <a:latin typeface="Cambria Math"/>
                          </a:rPr>
                          <m:t>𝑴𝒏</m:t>
                        </m:r>
                      </m:e>
                    </m:sPre>
                    <m:groupChr>
                      <m:groupChrPr>
                        <m:chr m:val="→"/>
                        <m:vertJc m:val="bot"/>
                        <m:ctrlPr>
                          <a:rPr lang="en-US" sz="3200" b="1" i="1" smtClean="0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3200" b="1" i="1" smtClean="0">
                            <a:latin typeface="Cambria Math"/>
                            <a:ea typeface="Cambria Math"/>
                          </a:rPr>
                          <m:t>𝜷</m:t>
                        </m:r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</m:e>
                    </m:groupChr>
                  </m:oMath>
                </a14:m>
                <a:endParaRPr lang="ru-RU" sz="3200" b="1" dirty="0"/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Объект 4"/>
              <p:cNvSpPr>
                <a:spLocks noGrp="1"/>
              </p:cNvSpPr>
              <p:nvPr>
                <p:ph sz="half" idx="2"/>
              </p:nvPr>
            </p:nvSpPr>
            <p:spPr/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1.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b="1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en-US" b="1" i="1" smtClean="0">
                            <a:latin typeface="Cambria Math"/>
                          </a:rPr>
                          <m:t>𝟕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𝟏𝟒</m:t>
                        </m:r>
                      </m:sup>
                      <m:e>
                        <m:r>
                          <a:rPr lang="en-US" b="1" i="1" smtClean="0">
                            <a:latin typeface="Cambria Math"/>
                          </a:rPr>
                          <m:t>𝑵</m:t>
                        </m:r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sPre>
                          <m:sPre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𝟒</m:t>
                            </m:r>
                          </m:sup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𝑯𝒆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Pre>
                              <m:sPrePr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PrePr>
                              <m:sub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𝟖</m:t>
                                </m:r>
                              </m:sub>
                              <m:sup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𝟏𝟕</m:t>
                                </m:r>
                              </m:sup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𝑶</m:t>
                                </m:r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+?</m:t>
                                </m:r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2.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b="1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ru-RU" b="1" i="1" smtClean="0">
                            <a:latin typeface="Cambria Math"/>
                          </a:rPr>
                          <m:t>𝟏𝟑</m:t>
                        </m:r>
                      </m:sub>
                      <m:sup>
                        <m:r>
                          <a:rPr lang="ru-RU" b="1" i="1" smtClean="0">
                            <a:latin typeface="Cambria Math"/>
                          </a:rPr>
                          <m:t>𝟐𝟕</m:t>
                        </m:r>
                      </m:sup>
                      <m:e>
                        <m:r>
                          <a:rPr lang="en-US" b="1" i="1" smtClean="0">
                            <a:latin typeface="Cambria Math"/>
                          </a:rPr>
                          <m:t>𝑨𝒍</m:t>
                        </m:r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sPre>
                          <m:sPre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𝟎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𝟎</m:t>
                            </m:r>
                          </m:sup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𝜸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Pre>
                              <m:sPrePr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PrePr>
                              <m:sub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𝟏𝟐</m:t>
                                </m:r>
                              </m:sub>
                              <m:sup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𝟐𝟔</m:t>
                                </m:r>
                              </m:sup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𝑴𝒈</m:t>
                                </m:r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+?</m:t>
                                </m:r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3.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b="1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en-US" b="1" i="1" smtClean="0">
                            <a:latin typeface="Cambria Math"/>
                          </a:rPr>
                          <m:t>𝟐𝟓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𝟓𝟓</m:t>
                        </m:r>
                      </m:sup>
                      <m:e>
                        <m:r>
                          <a:rPr lang="en-US" b="1" i="1" smtClean="0">
                            <a:latin typeface="Cambria Math"/>
                          </a:rPr>
                          <m:t>𝑴𝒏</m:t>
                        </m:r>
                        <m:r>
                          <a:rPr lang="en-US" b="1" i="1" smtClean="0">
                            <a:latin typeface="Cambria Math"/>
                          </a:rPr>
                          <m:t>+?→</m:t>
                        </m:r>
                        <m:sPre>
                          <m:sPrePr>
                            <m:ctrlPr>
                              <a:rPr lang="en-US" b="1" i="1" smtClean="0">
                                <a:latin typeface="Cambria Math"/>
                                <a:ea typeface="Cambria Math"/>
                              </a:rPr>
                            </m:ctrlPr>
                          </m:sPrePr>
                          <m:sub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𝟐𝟔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𝟓𝟔</m:t>
                            </m:r>
                          </m:sup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𝑭𝒆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Pre>
                              <m:sPrePr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PrePr>
                              <m:sub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sub>
                              <m:sup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sup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𝒏</m:t>
                                </m:r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4.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b="1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ru-RU" b="1" i="1" smtClean="0">
                            <a:latin typeface="Cambria Math"/>
                          </a:rPr>
                          <m:t>𝟏𝟑</m:t>
                        </m:r>
                      </m:sub>
                      <m:sup>
                        <m:r>
                          <a:rPr lang="ru-RU" b="1" i="1" smtClean="0">
                            <a:latin typeface="Cambria Math"/>
                          </a:rPr>
                          <m:t>𝟐𝟕</m:t>
                        </m:r>
                      </m:sup>
                      <m:e>
                        <m:r>
                          <a:rPr lang="en-US" b="1" i="1" smtClean="0">
                            <a:latin typeface="Cambria Math"/>
                          </a:rPr>
                          <m:t>𝑨𝒍</m:t>
                        </m:r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sPre>
                          <m:sPre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𝟎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sup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𝒏</m:t>
                            </m:r>
                          </m:e>
                        </m:sPr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ru-RU" b="1" i="1" smtClean="0">
                            <a:latin typeface="Cambria Math"/>
                            <a:ea typeface="Cambria Math"/>
                          </a:rPr>
                          <m:t>?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sPre>
                          <m:sPrePr>
                            <m:ctrlPr>
                              <a:rPr lang="en-US" b="1" i="1" smtClean="0">
                                <a:latin typeface="Cambria Math"/>
                                <a:ea typeface="Cambria Math"/>
                              </a:rPr>
                            </m:ctrlPr>
                          </m:sPrePr>
                          <m:sub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sup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𝑯𝒆</m:t>
                            </m:r>
                          </m:e>
                        </m:sPre>
                      </m:e>
                    </m:sPre>
                  </m:oMath>
                </a14:m>
                <a:endParaRPr lang="ru-RU" b="1" dirty="0"/>
              </a:p>
            </p:txBody>
          </p:sp>
        </mc:Choice>
        <mc:Fallback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95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Comic Sans MS" pitchFamily="66" charset="0"/>
              </a:rPr>
              <a:t>Оттуда радиоактивные машины ?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2954139" cy="2311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9829">
            <a:off x="4464824" y="2381232"/>
            <a:ext cx="4279900" cy="364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99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Домашняя работа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1.Используя закон сохранения массового и зарядового числа, запишите правило записи уравнения при </a:t>
            </a:r>
            <a:r>
              <a:rPr lang="el-GR" sz="2000" b="1" dirty="0" smtClean="0"/>
              <a:t>β</a:t>
            </a:r>
            <a:r>
              <a:rPr lang="en-US" sz="2000" b="1" baseline="30000" dirty="0" smtClean="0"/>
              <a:t>+</a:t>
            </a:r>
            <a:r>
              <a:rPr lang="en-US" sz="2000" b="1" dirty="0" smtClean="0"/>
              <a:t> - </a:t>
            </a:r>
            <a:r>
              <a:rPr lang="ru-RU" sz="2000" b="1" dirty="0" smtClean="0"/>
              <a:t>распаде.</a:t>
            </a:r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2. Записи в тетради.</a:t>
            </a:r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3. §3,4</a:t>
            </a:r>
          </a:p>
          <a:p>
            <a:pPr marL="0" indent="0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09645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600" b="1" dirty="0" smtClean="0"/>
              <a:t>Источники</a:t>
            </a:r>
            <a:r>
              <a:rPr lang="ru-RU" b="1" dirty="0" smtClean="0"/>
              <a:t>: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1.</a:t>
            </a:r>
            <a:r>
              <a:rPr lang="en-US" sz="2400" dirty="0" smtClean="0"/>
              <a:t>http://supercook.ru/forces/forces-19.html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2.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zdravomisliye.wordpress.com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3.С.В. Громов, Н.А. Родина Физика: учеб. для  9 класса</a:t>
            </a:r>
          </a:p>
          <a:p>
            <a:pPr marL="0" indent="0">
              <a:buNone/>
            </a:pPr>
            <a:r>
              <a:rPr lang="ru-RU" sz="2400" dirty="0" smtClean="0"/>
              <a:t>4.А.П. </a:t>
            </a:r>
            <a:r>
              <a:rPr lang="ru-RU" sz="2400" dirty="0" err="1" smtClean="0"/>
              <a:t>Рымкевич</a:t>
            </a:r>
            <a:r>
              <a:rPr lang="ru-RU" sz="2400" dirty="0" smtClean="0"/>
              <a:t> Сборник задач по физике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964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0379">
            <a:off x="650680" y="1014195"/>
            <a:ext cx="3208961" cy="2047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258">
            <a:off x="5455680" y="1051652"/>
            <a:ext cx="2680762" cy="2014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10" y="0"/>
            <a:ext cx="72421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27">
            <a:off x="567793" y="3531199"/>
            <a:ext cx="4380447" cy="349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1939">
            <a:off x="5108557" y="3727489"/>
            <a:ext cx="3675807" cy="28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21" y="3001370"/>
            <a:ext cx="8229600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57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6118">
            <a:off x="984975" y="3813180"/>
            <a:ext cx="3343255" cy="2509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6861">
            <a:off x="5271492" y="4020523"/>
            <a:ext cx="3240360" cy="2162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2" b="26373"/>
          <a:stretch/>
        </p:blipFill>
        <p:spPr bwMode="auto">
          <a:xfrm>
            <a:off x="3059832" y="324463"/>
            <a:ext cx="2880320" cy="71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8577">
            <a:off x="5391204" y="756491"/>
            <a:ext cx="3349670" cy="1706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2479">
            <a:off x="596389" y="461809"/>
            <a:ext cx="2830802" cy="2295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761763"/>
            <a:ext cx="95808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 радиоактивность !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60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/>
              <a:t>А раньше были сообщения о радиоактивных машинах ?</a:t>
            </a:r>
            <a:br>
              <a:rPr lang="ru-RU" b="1" dirty="0"/>
            </a:b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 smtClean="0"/>
              <a:t>После каких событий в Японии в Россию стали привозить радиоактивные машины 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7286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11 марта 2011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Авария </a:t>
            </a:r>
            <a:r>
              <a:rPr lang="ru-RU" sz="3200" b="1" dirty="0"/>
              <a:t>на АЭС Фукусима I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274" y="1734948"/>
            <a:ext cx="571500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01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4357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Расскажите строение атома. 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43" b="42794"/>
          <a:stretch/>
        </p:blipFill>
        <p:spPr>
          <a:xfrm>
            <a:off x="1547664" y="2132856"/>
            <a:ext cx="6218172" cy="3048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74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4357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Расскажите строение ядра атома. 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126" y="1916832"/>
            <a:ext cx="3762968" cy="376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7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/>
              <a:t>Определите количество электронов в атоме, количество нуклонов, протонов, нейтронов в ядре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28860"/>
            <a:ext cx="1630114" cy="67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01961"/>
            <a:ext cx="1737388" cy="66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7" r="4529"/>
          <a:stretch/>
        </p:blipFill>
        <p:spPr bwMode="auto">
          <a:xfrm>
            <a:off x="6516216" y="3861048"/>
            <a:ext cx="1440160" cy="57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08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/>
              <a:t>Работа с учебником 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Группа №1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2564904"/>
            <a:ext cx="4104456" cy="377728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Страница 10 </a:t>
            </a:r>
          </a:p>
          <a:p>
            <a:pPr marL="0" indent="0">
              <a:buNone/>
            </a:pPr>
            <a:r>
              <a:rPr lang="ru-RU" sz="2000" b="1" dirty="0" smtClean="0"/>
              <a:t>1.Что такое радиоактивность ?</a:t>
            </a:r>
          </a:p>
          <a:p>
            <a:pPr marL="0" indent="0">
              <a:buNone/>
            </a:pPr>
            <a:r>
              <a:rPr lang="ru-RU" sz="2000" b="1" dirty="0" smtClean="0"/>
              <a:t>2.Виды радиоактивного распада.</a:t>
            </a:r>
            <a:endParaRPr lang="ru-RU" sz="20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1556792"/>
            <a:ext cx="4041775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 algn="ctr"/>
            <a:r>
              <a:rPr lang="ru-RU" sz="3100" dirty="0" smtClean="0"/>
              <a:t>Группа №2 </a:t>
            </a:r>
            <a:endParaRPr lang="ru-RU" sz="31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64903"/>
            <a:ext cx="4176464" cy="38164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Страница 14</a:t>
            </a:r>
          </a:p>
          <a:p>
            <a:pPr marL="0" indent="0" algn="ctr">
              <a:buNone/>
            </a:pPr>
            <a:r>
              <a:rPr lang="ru-RU" sz="2000" b="1" dirty="0" smtClean="0"/>
              <a:t>1.Что такое ядерные реакции?</a:t>
            </a:r>
          </a:p>
          <a:p>
            <a:pPr marL="0" indent="0" algn="ctr">
              <a:buNone/>
            </a:pPr>
            <a:r>
              <a:rPr lang="ru-RU" sz="2000" b="1" dirty="0" smtClean="0"/>
              <a:t>2. Приведите примеры использования ядерных реакций.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2657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641</Words>
  <Application>Microsoft Office PowerPoint</Application>
  <PresentationFormat>Экран (4:3)</PresentationFormat>
  <Paragraphs>115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казённое образовательное учреждение  средняя общеобразовательная школа №2 с.Хороль Приморского края</vt:lpstr>
      <vt:lpstr>Презентация PowerPoint</vt:lpstr>
      <vt:lpstr>Презентация PowerPoint</vt:lpstr>
      <vt:lpstr>Презентация PowerPoint</vt:lpstr>
      <vt:lpstr>11 марта 2011  Авария на АЭС Фукусима I</vt:lpstr>
      <vt:lpstr> Расскажите строение атома.  </vt:lpstr>
      <vt:lpstr> Расскажите строение ядра атома.  </vt:lpstr>
      <vt:lpstr>Определите количество электронов в атоме, количество нуклонов, протонов, нейтронов в ядре.</vt:lpstr>
      <vt:lpstr>Работа с учебником </vt:lpstr>
      <vt:lpstr>Радиоактивные распады и ядерные реакции  </vt:lpstr>
      <vt:lpstr>Радиоактивные распады и ядерные реакции  </vt:lpstr>
      <vt:lpstr>Напишите уравнения</vt:lpstr>
      <vt:lpstr>Оттуда радиоактивные машины ?</vt:lpstr>
      <vt:lpstr>Домашняя работа</vt:lpstr>
      <vt:lpstr>Источники: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DNA7 X64</cp:lastModifiedBy>
  <cp:revision>198</cp:revision>
  <dcterms:created xsi:type="dcterms:W3CDTF">2012-01-07T13:06:53Z</dcterms:created>
  <dcterms:modified xsi:type="dcterms:W3CDTF">2012-01-29T12:40:52Z</dcterms:modified>
</cp:coreProperties>
</file>