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99" r:id="rId3"/>
    <p:sldId id="293" r:id="rId4"/>
    <p:sldId id="304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97" r:id="rId15"/>
    <p:sldId id="258" r:id="rId16"/>
    <p:sldId id="272" r:id="rId17"/>
    <p:sldId id="277" r:id="rId18"/>
    <p:sldId id="274" r:id="rId19"/>
    <p:sldId id="280" r:id="rId20"/>
    <p:sldId id="294" r:id="rId21"/>
    <p:sldId id="292" r:id="rId22"/>
    <p:sldId id="276" r:id="rId23"/>
    <p:sldId id="281" r:id="rId24"/>
    <p:sldId id="273" r:id="rId25"/>
    <p:sldId id="295" r:id="rId26"/>
    <p:sldId id="302" r:id="rId27"/>
    <p:sldId id="300" r:id="rId28"/>
    <p:sldId id="283" r:id="rId29"/>
    <p:sldId id="296" r:id="rId30"/>
    <p:sldId id="303" r:id="rId31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7A7ADE-37E9-4346-A889-0E5C68B350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23\Desktop\&#1085;&#1072;&#1090;&#1072;&#1083;&#1100;&#1103;\&#1091;&#1088;&#1086;&#1082;\&#1091;&#1088;&#1086;&#1082;%20&#1076;&#1086;&#1084;&#1072;&#1096;&#1085;&#1080;&#1077;%20&#1086;&#1087;&#1072;&#1089;&#1085;&#1086;&#1089;&#1090;&#1080;%202%20&#1082;&#1083;\063%20Malle%20Frog%20-%20Lekker%20ding%20ding%20ding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177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178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9179" name="Text Box 267"/>
          <p:cNvSpPr txBox="1">
            <a:spLocks noChangeArrowheads="1"/>
          </p:cNvSpPr>
          <p:nvPr/>
        </p:nvSpPr>
        <p:spPr bwMode="auto">
          <a:xfrm>
            <a:off x="250825" y="2276475"/>
            <a:ext cx="223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180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181" name="Text Box 269"/>
          <p:cNvSpPr txBox="1">
            <a:spLocks noChangeArrowheads="1"/>
          </p:cNvSpPr>
          <p:nvPr/>
        </p:nvSpPr>
        <p:spPr bwMode="auto">
          <a:xfrm>
            <a:off x="0" y="1988840"/>
            <a:ext cx="3635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6. Очень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умная машина.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Она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поможет и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написать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  и нарисовать, и даже перевести на другой язык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185" name="Text Box 273"/>
          <p:cNvSpPr txBox="1">
            <a:spLocks noChangeArrowheads="1"/>
          </p:cNvSpPr>
          <p:nvPr/>
        </p:nvSpPr>
        <p:spPr bwMode="auto">
          <a:xfrm>
            <a:off x="2915816" y="141277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186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9187" name="Text Box 275"/>
          <p:cNvSpPr txBox="1">
            <a:spLocks noChangeArrowheads="1"/>
          </p:cNvSpPr>
          <p:nvPr/>
        </p:nvSpPr>
        <p:spPr bwMode="auto">
          <a:xfrm>
            <a:off x="4427984" y="1988840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39188" name="Text Box 276"/>
          <p:cNvSpPr txBox="1">
            <a:spLocks noChangeArrowheads="1"/>
          </p:cNvSpPr>
          <p:nvPr/>
        </p:nvSpPr>
        <p:spPr bwMode="auto">
          <a:xfrm>
            <a:off x="3923928" y="2492896"/>
            <a:ext cx="326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ч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й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 и  к</a:t>
            </a:r>
          </a:p>
        </p:txBody>
      </p:sp>
      <p:sp>
        <p:nvSpPr>
          <p:cNvPr id="39189" name="Text Box 277"/>
          <p:cNvSpPr txBox="1">
            <a:spLocks noChangeArrowheads="1"/>
          </p:cNvSpPr>
          <p:nvPr/>
        </p:nvSpPr>
        <p:spPr bwMode="auto">
          <a:xfrm>
            <a:off x="4211638" y="28733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190" name="Text Box 278"/>
          <p:cNvSpPr txBox="1">
            <a:spLocks noChangeArrowheads="1"/>
          </p:cNvSpPr>
          <p:nvPr/>
        </p:nvSpPr>
        <p:spPr bwMode="auto">
          <a:xfrm>
            <a:off x="3347864" y="2996952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я   с  о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у   б  к  а</a:t>
            </a:r>
          </a:p>
        </p:txBody>
      </p:sp>
      <p:sp>
        <p:nvSpPr>
          <p:cNvPr id="39191" name="Text Box 279"/>
          <p:cNvSpPr txBox="1">
            <a:spLocks noChangeArrowheads="1"/>
          </p:cNvSpPr>
          <p:nvPr/>
        </p:nvSpPr>
        <p:spPr bwMode="auto">
          <a:xfrm>
            <a:off x="2915865" y="3573016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а   г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и   т  о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ф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о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192" name="Text Box 280"/>
          <p:cNvSpPr txBox="1">
            <a:spLocks noChangeArrowheads="1"/>
          </p:cNvSpPr>
          <p:nvPr/>
        </p:nvSpPr>
        <p:spPr bwMode="auto">
          <a:xfrm>
            <a:off x="3923928" y="4149080"/>
            <a:ext cx="500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к   о  м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ь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ю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т  е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80120" y="44371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Мясорубка.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Компьютер.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Магнитофон.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Утюг.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201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202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204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205" name="Text Box 269"/>
          <p:cNvSpPr txBox="1">
            <a:spLocks noChangeArrowheads="1"/>
          </p:cNvSpPr>
          <p:nvPr/>
        </p:nvSpPr>
        <p:spPr bwMode="auto">
          <a:xfrm>
            <a:off x="215974" y="1700808"/>
            <a:ext cx="35639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7. Он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поможет приготовить вкусные бутерброды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из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поджаристого хлеба.   </a:t>
            </a:r>
          </a:p>
        </p:txBody>
      </p:sp>
      <p:sp>
        <p:nvSpPr>
          <p:cNvPr id="40209" name="Text Box 273"/>
          <p:cNvSpPr txBox="1">
            <a:spLocks noChangeArrowheads="1"/>
          </p:cNvSpPr>
          <p:nvPr/>
        </p:nvSpPr>
        <p:spPr bwMode="auto">
          <a:xfrm>
            <a:off x="2915816" y="1340768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210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211" name="Text Box 275"/>
          <p:cNvSpPr txBox="1">
            <a:spLocks noChangeArrowheads="1"/>
          </p:cNvSpPr>
          <p:nvPr/>
        </p:nvSpPr>
        <p:spPr bwMode="auto">
          <a:xfrm>
            <a:off x="4427984" y="1935237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40212" name="Text Box 276"/>
          <p:cNvSpPr txBox="1">
            <a:spLocks noChangeArrowheads="1"/>
          </p:cNvSpPr>
          <p:nvPr/>
        </p:nvSpPr>
        <p:spPr bwMode="auto">
          <a:xfrm>
            <a:off x="3995936" y="2492896"/>
            <a:ext cx="326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ч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й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 и  к</a:t>
            </a:r>
          </a:p>
        </p:txBody>
      </p:sp>
      <p:sp>
        <p:nvSpPr>
          <p:cNvPr id="40213" name="Text Box 277"/>
          <p:cNvSpPr txBox="1">
            <a:spLocks noChangeArrowheads="1"/>
          </p:cNvSpPr>
          <p:nvPr/>
        </p:nvSpPr>
        <p:spPr bwMode="auto">
          <a:xfrm>
            <a:off x="4211638" y="28733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214" name="Text Box 278"/>
          <p:cNvSpPr txBox="1">
            <a:spLocks noChangeArrowheads="1"/>
          </p:cNvSpPr>
          <p:nvPr/>
        </p:nvSpPr>
        <p:spPr bwMode="auto">
          <a:xfrm>
            <a:off x="3419549" y="3068960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я   с  о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у   б  к  а</a:t>
            </a:r>
          </a:p>
        </p:txBody>
      </p:sp>
      <p:sp>
        <p:nvSpPr>
          <p:cNvPr id="40215" name="Text Box 279"/>
          <p:cNvSpPr txBox="1">
            <a:spLocks noChangeArrowheads="1"/>
          </p:cNvSpPr>
          <p:nvPr/>
        </p:nvSpPr>
        <p:spPr bwMode="auto">
          <a:xfrm>
            <a:off x="2987873" y="3645024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а   г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и   т  о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ф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о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</a:rPr>
              <a:t>н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216" name="Text Box 280"/>
          <p:cNvSpPr txBox="1">
            <a:spLocks noChangeArrowheads="1"/>
          </p:cNvSpPr>
          <p:nvPr/>
        </p:nvSpPr>
        <p:spPr bwMode="auto">
          <a:xfrm>
            <a:off x="3995936" y="4221163"/>
            <a:ext cx="500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к   о  м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ь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ю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т  е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217" name="Text Box 281"/>
          <p:cNvSpPr txBox="1">
            <a:spLocks noChangeArrowheads="1"/>
          </p:cNvSpPr>
          <p:nvPr/>
        </p:nvSpPr>
        <p:spPr bwMode="auto">
          <a:xfrm>
            <a:off x="3491880" y="4725144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т  о   с  т    е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8112" y="37170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Чайник.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Тостер.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Магнитофон.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Утюг.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25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226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228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229" name="Text Box 269"/>
          <p:cNvSpPr txBox="1">
            <a:spLocks noChangeArrowheads="1"/>
          </p:cNvSpPr>
          <p:nvPr/>
        </p:nvSpPr>
        <p:spPr bwMode="auto">
          <a:xfrm>
            <a:off x="0" y="2060848"/>
            <a:ext cx="4067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8. То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назад, то вперёд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Ходит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бродит пароход.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Остановишь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– горе,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Продырявит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море.   </a:t>
            </a:r>
          </a:p>
        </p:txBody>
      </p:sp>
      <p:sp>
        <p:nvSpPr>
          <p:cNvPr id="41233" name="Text Box 273"/>
          <p:cNvSpPr txBox="1">
            <a:spLocks noChangeArrowheads="1"/>
          </p:cNvSpPr>
          <p:nvPr/>
        </p:nvSpPr>
        <p:spPr bwMode="auto">
          <a:xfrm>
            <a:off x="2915816" y="141277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234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235" name="Text Box 275"/>
          <p:cNvSpPr txBox="1">
            <a:spLocks noChangeArrowheads="1"/>
          </p:cNvSpPr>
          <p:nvPr/>
        </p:nvSpPr>
        <p:spPr bwMode="auto">
          <a:xfrm>
            <a:off x="4355976" y="1916832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41236" name="Text Box 276"/>
          <p:cNvSpPr txBox="1">
            <a:spLocks noChangeArrowheads="1"/>
          </p:cNvSpPr>
          <p:nvPr/>
        </p:nvSpPr>
        <p:spPr bwMode="auto">
          <a:xfrm>
            <a:off x="3923928" y="2492896"/>
            <a:ext cx="326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ч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й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 и  к</a:t>
            </a:r>
          </a:p>
        </p:txBody>
      </p:sp>
      <p:sp>
        <p:nvSpPr>
          <p:cNvPr id="41237" name="Text Box 277"/>
          <p:cNvSpPr txBox="1">
            <a:spLocks noChangeArrowheads="1"/>
          </p:cNvSpPr>
          <p:nvPr/>
        </p:nvSpPr>
        <p:spPr bwMode="auto">
          <a:xfrm>
            <a:off x="4211638" y="28733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238" name="Text Box 278"/>
          <p:cNvSpPr txBox="1">
            <a:spLocks noChangeArrowheads="1"/>
          </p:cNvSpPr>
          <p:nvPr/>
        </p:nvSpPr>
        <p:spPr bwMode="auto">
          <a:xfrm>
            <a:off x="3347864" y="3068960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я   с  о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у   б  к  а</a:t>
            </a:r>
          </a:p>
        </p:txBody>
      </p:sp>
      <p:sp>
        <p:nvSpPr>
          <p:cNvPr id="41239" name="Text Box 279"/>
          <p:cNvSpPr txBox="1">
            <a:spLocks noChangeArrowheads="1"/>
          </p:cNvSpPr>
          <p:nvPr/>
        </p:nvSpPr>
        <p:spPr bwMode="auto">
          <a:xfrm>
            <a:off x="2843808" y="3573016"/>
            <a:ext cx="5616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а   г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и   т  о  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</a:rPr>
              <a:t>ф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</a:rPr>
              <a:t>о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</a:rPr>
              <a:t>н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240" name="Text Box 280"/>
          <p:cNvSpPr txBox="1">
            <a:spLocks noChangeArrowheads="1"/>
          </p:cNvSpPr>
          <p:nvPr/>
        </p:nvSpPr>
        <p:spPr bwMode="auto">
          <a:xfrm>
            <a:off x="3923928" y="4221163"/>
            <a:ext cx="500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к   о  м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ь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ю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т  е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241" name="Text Box 281"/>
          <p:cNvSpPr txBox="1">
            <a:spLocks noChangeArrowheads="1"/>
          </p:cNvSpPr>
          <p:nvPr/>
        </p:nvSpPr>
        <p:spPr bwMode="auto">
          <a:xfrm>
            <a:off x="3419822" y="4797425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т  о   с  т    е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242" name="Text Box 282"/>
          <p:cNvSpPr txBox="1">
            <a:spLocks noChangeArrowheads="1"/>
          </p:cNvSpPr>
          <p:nvPr/>
        </p:nvSpPr>
        <p:spPr bwMode="auto">
          <a:xfrm>
            <a:off x="3923928" y="5300663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у   т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ю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г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6104" y="43651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Пылесос.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Холодильник.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Магнитофон.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Утюг.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249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2250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2252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2253" name="Text Box 269"/>
          <p:cNvSpPr txBox="1">
            <a:spLocks noChangeArrowheads="1"/>
          </p:cNvSpPr>
          <p:nvPr/>
        </p:nvSpPr>
        <p:spPr bwMode="auto">
          <a:xfrm>
            <a:off x="-71363" y="1916832"/>
            <a:ext cx="45713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9. Полюбуйся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посмотри-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Полюс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северный внутри!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Там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сверкает снег и лёд,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Там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сама зима живёт.   </a:t>
            </a:r>
          </a:p>
        </p:txBody>
      </p:sp>
      <p:sp>
        <p:nvSpPr>
          <p:cNvPr id="42257" name="Text Box 273"/>
          <p:cNvSpPr txBox="1">
            <a:spLocks noChangeArrowheads="1"/>
          </p:cNvSpPr>
          <p:nvPr/>
        </p:nvSpPr>
        <p:spPr bwMode="auto">
          <a:xfrm>
            <a:off x="2915816" y="141277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258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2259" name="Text Box 275"/>
          <p:cNvSpPr txBox="1">
            <a:spLocks noChangeArrowheads="1"/>
          </p:cNvSpPr>
          <p:nvPr/>
        </p:nvSpPr>
        <p:spPr bwMode="auto">
          <a:xfrm>
            <a:off x="4427984" y="1935237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42260" name="Text Box 276"/>
          <p:cNvSpPr txBox="1">
            <a:spLocks noChangeArrowheads="1"/>
          </p:cNvSpPr>
          <p:nvPr/>
        </p:nvSpPr>
        <p:spPr bwMode="auto">
          <a:xfrm>
            <a:off x="3995936" y="2492896"/>
            <a:ext cx="326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ч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й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 и  к</a:t>
            </a:r>
          </a:p>
        </p:txBody>
      </p:sp>
      <p:sp>
        <p:nvSpPr>
          <p:cNvPr id="42262" name="Text Box 278"/>
          <p:cNvSpPr txBox="1">
            <a:spLocks noChangeArrowheads="1"/>
          </p:cNvSpPr>
          <p:nvPr/>
        </p:nvSpPr>
        <p:spPr bwMode="auto">
          <a:xfrm>
            <a:off x="3419872" y="3068960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я   с  о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у  б  к  а</a:t>
            </a:r>
          </a:p>
        </p:txBody>
      </p:sp>
      <p:sp>
        <p:nvSpPr>
          <p:cNvPr id="42263" name="Text Box 279"/>
          <p:cNvSpPr txBox="1">
            <a:spLocks noChangeArrowheads="1"/>
          </p:cNvSpPr>
          <p:nvPr/>
        </p:nvSpPr>
        <p:spPr bwMode="auto">
          <a:xfrm>
            <a:off x="2915816" y="3645024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а   г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и   т  о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ф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о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264" name="Text Box 280"/>
          <p:cNvSpPr txBox="1">
            <a:spLocks noChangeArrowheads="1"/>
          </p:cNvSpPr>
          <p:nvPr/>
        </p:nvSpPr>
        <p:spPr bwMode="auto">
          <a:xfrm>
            <a:off x="3960688" y="4221163"/>
            <a:ext cx="500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к   о  м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ь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ю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т  е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265" name="Text Box 281"/>
          <p:cNvSpPr txBox="1">
            <a:spLocks noChangeArrowheads="1"/>
          </p:cNvSpPr>
          <p:nvPr/>
        </p:nvSpPr>
        <p:spPr bwMode="auto">
          <a:xfrm>
            <a:off x="3491830" y="4725144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т  о   с  т    е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266" name="Text Box 282"/>
          <p:cNvSpPr txBox="1">
            <a:spLocks noChangeArrowheads="1"/>
          </p:cNvSpPr>
          <p:nvPr/>
        </p:nvSpPr>
        <p:spPr bwMode="auto">
          <a:xfrm>
            <a:off x="3995266" y="5300663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у   т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ю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г</a:t>
            </a:r>
          </a:p>
        </p:txBody>
      </p:sp>
      <p:sp>
        <p:nvSpPr>
          <p:cNvPr id="42267" name="Text Box 283"/>
          <p:cNvSpPr txBox="1">
            <a:spLocks noChangeArrowheads="1"/>
          </p:cNvSpPr>
          <p:nvPr/>
        </p:nvSpPr>
        <p:spPr bwMode="auto">
          <a:xfrm>
            <a:off x="684560" y="5877272"/>
            <a:ext cx="6335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х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о   л   о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д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и  л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ь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и  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08112" y="46531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Пылесос.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Холодильник.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Магнитофон.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Утюг.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204864"/>
            <a:ext cx="8053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Тема урока: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«Домашние опасности»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836712"/>
            <a:ext cx="6048672" cy="5517232"/>
          </a:xfrm>
          <a:prstGeom prst="ellipse">
            <a:avLst/>
          </a:prstGeom>
          <a:solidFill>
            <a:srgbClr val="FF0000"/>
          </a:solidFill>
          <a:ln w="14922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924944"/>
            <a:ext cx="5904656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ОПАСНО</a:t>
            </a:r>
            <a:endParaRPr lang="ru-RU" sz="88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-1"/>
            <a:ext cx="6962776" cy="6858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SCN62701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-1" y="-32972"/>
            <a:ext cx="9267169" cy="68909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547664" y="116632"/>
            <a:ext cx="664373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предметами острыми будь осторожен,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Ими ты больно пораниться можешь!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62623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0" y="0"/>
            <a:ext cx="9459311" cy="6858000"/>
          </a:xfrm>
        </p:spPr>
      </p:pic>
      <p:sp>
        <p:nvSpPr>
          <p:cNvPr id="8" name="TextBox 7"/>
          <p:cNvSpPr txBox="1"/>
          <p:nvPr/>
        </p:nvSpPr>
        <p:spPr>
          <a:xfrm>
            <a:off x="1000100" y="5072074"/>
            <a:ext cx="621510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Лекарства никогда в рот не бери! Опасно!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онкурс 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Новый рисунок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456384" cy="6143384"/>
          </a:xfrm>
          <a:prstGeom prst="rect">
            <a:avLst/>
          </a:prstGeom>
          <a:noFill/>
        </p:spPr>
      </p:pic>
      <p:pic>
        <p:nvPicPr>
          <p:cNvPr id="3" name="Picture 3" descr="Новый рисунок (4)"/>
          <p:cNvPicPr>
            <a:picLocks noChangeAspect="1" noChangeArrowheads="1"/>
          </p:cNvPicPr>
          <p:nvPr/>
        </p:nvPicPr>
        <p:blipFill>
          <a:blip r:embed="rId2" cstate="print"/>
          <a:srcRect b="58249"/>
          <a:stretch>
            <a:fillRect/>
          </a:stretch>
        </p:blipFill>
        <p:spPr bwMode="auto">
          <a:xfrm>
            <a:off x="5076056" y="2182160"/>
            <a:ext cx="3456384" cy="2564904"/>
          </a:xfrm>
          <a:prstGeom prst="rect">
            <a:avLst/>
          </a:prstGeom>
          <a:noFill/>
        </p:spPr>
      </p:pic>
      <p:pic>
        <p:nvPicPr>
          <p:cNvPr id="4" name="Picture 3" descr="Новый рисунок (4)"/>
          <p:cNvPicPr>
            <a:picLocks noChangeAspect="1" noChangeArrowheads="1"/>
          </p:cNvPicPr>
          <p:nvPr/>
        </p:nvPicPr>
        <p:blipFill>
          <a:blip r:embed="rId2" cstate="print"/>
          <a:srcRect t="71054"/>
          <a:stretch>
            <a:fillRect/>
          </a:stretch>
        </p:blipFill>
        <p:spPr bwMode="auto">
          <a:xfrm>
            <a:off x="5076056" y="4747064"/>
            <a:ext cx="3456384" cy="1778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3563" t="6742" r="3977"/>
          <a:stretch>
            <a:fillRect/>
          </a:stretch>
        </p:blipFill>
        <p:spPr>
          <a:xfrm>
            <a:off x="4067944" y="-27384"/>
            <a:ext cx="5112568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0"/>
            <a:ext cx="1728192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3563" t="72087" r="84717"/>
          <a:stretch>
            <a:fillRect/>
          </a:stretch>
        </p:blipFill>
        <p:spPr>
          <a:xfrm>
            <a:off x="2771800" y="4797152"/>
            <a:ext cx="648072" cy="2060848"/>
          </a:xfrm>
          <a:prstGeom prst="rect">
            <a:avLst/>
          </a:prstGeom>
        </p:spPr>
      </p:pic>
      <p:pic>
        <p:nvPicPr>
          <p:cNvPr id="6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3563" t="72087" r="84717"/>
          <a:stretch>
            <a:fillRect/>
          </a:stretch>
        </p:blipFill>
        <p:spPr>
          <a:xfrm>
            <a:off x="2123728" y="4797152"/>
            <a:ext cx="648072" cy="2060848"/>
          </a:xfrm>
          <a:prstGeom prst="rect">
            <a:avLst/>
          </a:prstGeom>
        </p:spPr>
      </p:pic>
      <p:pic>
        <p:nvPicPr>
          <p:cNvPr id="7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3563" t="72087" r="84717"/>
          <a:stretch>
            <a:fillRect/>
          </a:stretch>
        </p:blipFill>
        <p:spPr>
          <a:xfrm>
            <a:off x="1475656" y="4797152"/>
            <a:ext cx="648072" cy="2060848"/>
          </a:xfrm>
          <a:prstGeom prst="rect">
            <a:avLst/>
          </a:prstGeom>
        </p:spPr>
      </p:pic>
      <p:pic>
        <p:nvPicPr>
          <p:cNvPr id="8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3563" t="72087" r="84717"/>
          <a:stretch>
            <a:fillRect/>
          </a:stretch>
        </p:blipFill>
        <p:spPr>
          <a:xfrm>
            <a:off x="827584" y="4797152"/>
            <a:ext cx="648072" cy="2060848"/>
          </a:xfrm>
          <a:prstGeom prst="rect">
            <a:avLst/>
          </a:prstGeom>
        </p:spPr>
      </p:pic>
      <p:pic>
        <p:nvPicPr>
          <p:cNvPr id="9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3563" t="72087" r="84717"/>
          <a:stretch>
            <a:fillRect/>
          </a:stretch>
        </p:blipFill>
        <p:spPr>
          <a:xfrm>
            <a:off x="3419872" y="4797152"/>
            <a:ext cx="648072" cy="2060848"/>
          </a:xfrm>
          <a:prstGeom prst="rect">
            <a:avLst/>
          </a:prstGeom>
        </p:spPr>
      </p:pic>
      <p:pic>
        <p:nvPicPr>
          <p:cNvPr id="10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3563" t="72087" r="84717"/>
          <a:stretch>
            <a:fillRect/>
          </a:stretch>
        </p:blipFill>
        <p:spPr>
          <a:xfrm>
            <a:off x="4067944" y="4797152"/>
            <a:ext cx="648072" cy="2060848"/>
          </a:xfrm>
          <a:prstGeom prst="rect">
            <a:avLst/>
          </a:prstGeom>
        </p:spPr>
      </p:pic>
      <p:pic>
        <p:nvPicPr>
          <p:cNvPr id="11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3563" t="72087" r="84717"/>
          <a:stretch>
            <a:fillRect/>
          </a:stretch>
        </p:blipFill>
        <p:spPr>
          <a:xfrm>
            <a:off x="179512" y="4797152"/>
            <a:ext cx="648072" cy="2060848"/>
          </a:xfrm>
          <a:prstGeom prst="rect">
            <a:avLst/>
          </a:prstGeom>
        </p:spPr>
      </p:pic>
      <p:pic>
        <p:nvPicPr>
          <p:cNvPr id="13" name="Picture 13" descr="буратино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3563" t="72087" r="84717"/>
          <a:stretch>
            <a:fillRect/>
          </a:stretch>
        </p:blipFill>
        <p:spPr>
          <a:xfrm>
            <a:off x="-468560" y="4797152"/>
            <a:ext cx="648072" cy="20608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онкурс 016"/>
          <p:cNvPicPr>
            <a:picLocks noChangeAspect="1" noChangeArrowheads="1"/>
          </p:cNvPicPr>
          <p:nvPr/>
        </p:nvPicPr>
        <p:blipFill>
          <a:blip r:embed="rId2" cstate="print"/>
          <a:srcRect t="66455" r="56140"/>
          <a:stretch>
            <a:fillRect/>
          </a:stretch>
        </p:blipFill>
        <p:spPr bwMode="auto">
          <a:xfrm>
            <a:off x="3563888" y="0"/>
            <a:ext cx="1584176" cy="112474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1157257"/>
            <a:ext cx="9144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Правила безопасного обращения            с электричеством.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Уходя из дома и даже из комнаты, надо обязательно выключить телевизор, магнитофон, утюг и другие электроприборы.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Никогда не тяни за электрический провод руками.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Ни в коем случае не подходи к оголенным проводам, не дотрагивайся до них.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Если из телевизора или пылесоса пахнет горелой резиной, если видны искры – надо немедленно выдернуть из розетки провод. Такой прибор нужно или починить, или выбросить. Но, конечно, пользоваться ими нельзя.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конкурс 016"/>
          <p:cNvPicPr>
            <a:picLocks noChangeAspect="1" noChangeArrowheads="1"/>
          </p:cNvPicPr>
          <p:nvPr/>
        </p:nvPicPr>
        <p:blipFill>
          <a:blip r:embed="rId2" cstate="print"/>
          <a:srcRect r="50159" b="68102"/>
          <a:stretch>
            <a:fillRect/>
          </a:stretch>
        </p:blipFill>
        <p:spPr bwMode="auto">
          <a:xfrm>
            <a:off x="3419872" y="5273824"/>
            <a:ext cx="2475275" cy="1584176"/>
          </a:xfrm>
          <a:prstGeom prst="rect">
            <a:avLst/>
          </a:prstGeom>
          <a:noFill/>
        </p:spPr>
      </p:pic>
      <p:pic>
        <p:nvPicPr>
          <p:cNvPr id="5" name="Picture 4" descr="конкурс 016"/>
          <p:cNvPicPr>
            <a:picLocks noChangeAspect="1" noChangeArrowheads="1"/>
          </p:cNvPicPr>
          <p:nvPr/>
        </p:nvPicPr>
        <p:blipFill>
          <a:blip r:embed="rId2" cstate="print"/>
          <a:srcRect l="65790" t="63796"/>
          <a:stretch>
            <a:fillRect/>
          </a:stretch>
        </p:blipFill>
        <p:spPr bwMode="auto">
          <a:xfrm>
            <a:off x="7236296" y="5445224"/>
            <a:ext cx="1598525" cy="1412776"/>
          </a:xfrm>
          <a:prstGeom prst="rect">
            <a:avLst/>
          </a:prstGeom>
          <a:noFill/>
        </p:spPr>
      </p:pic>
      <p:pic>
        <p:nvPicPr>
          <p:cNvPr id="6" name="Picture 4" descr="конкурс 016"/>
          <p:cNvPicPr>
            <a:picLocks noChangeAspect="1" noChangeArrowheads="1"/>
          </p:cNvPicPr>
          <p:nvPr/>
        </p:nvPicPr>
        <p:blipFill>
          <a:blip r:embed="rId2" cstate="print"/>
          <a:srcRect l="65790" t="31898" b="36204"/>
          <a:stretch>
            <a:fillRect/>
          </a:stretch>
        </p:blipFill>
        <p:spPr bwMode="auto">
          <a:xfrm>
            <a:off x="-180528" y="0"/>
            <a:ext cx="1584177" cy="1230934"/>
          </a:xfrm>
          <a:prstGeom prst="rect">
            <a:avLst/>
          </a:prstGeom>
          <a:noFill/>
        </p:spPr>
      </p:pic>
      <p:pic>
        <p:nvPicPr>
          <p:cNvPr id="7" name="Picture 4" descr="конкурс 016"/>
          <p:cNvPicPr>
            <a:picLocks noChangeAspect="1" noChangeArrowheads="1"/>
          </p:cNvPicPr>
          <p:nvPr/>
        </p:nvPicPr>
        <p:blipFill>
          <a:blip r:embed="rId2" cstate="print"/>
          <a:srcRect l="55822" b="68102"/>
          <a:stretch>
            <a:fillRect/>
          </a:stretch>
        </p:blipFill>
        <p:spPr bwMode="auto">
          <a:xfrm>
            <a:off x="7584027" y="0"/>
            <a:ext cx="1559974" cy="1196752"/>
          </a:xfrm>
          <a:prstGeom prst="rect">
            <a:avLst/>
          </a:prstGeom>
          <a:noFill/>
        </p:spPr>
      </p:pic>
      <p:pic>
        <p:nvPicPr>
          <p:cNvPr id="8" name="Picture 4" descr="конкурс 016"/>
          <p:cNvPicPr>
            <a:picLocks noChangeAspect="1" noChangeArrowheads="1"/>
          </p:cNvPicPr>
          <p:nvPr/>
        </p:nvPicPr>
        <p:blipFill>
          <a:blip r:embed="rId2" cstate="print"/>
          <a:srcRect t="31898" r="42185" b="30887"/>
          <a:stretch>
            <a:fillRect/>
          </a:stretch>
        </p:blipFill>
        <p:spPr bwMode="auto">
          <a:xfrm>
            <a:off x="0" y="5489848"/>
            <a:ext cx="2088232" cy="13681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SCN62684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-145329" y="0"/>
            <a:ext cx="9325841" cy="6858000"/>
          </a:xfr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11560" y="272837"/>
            <a:ext cx="81003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Если вы почувствовали запах газа: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Надо немедленно сказать об этом взрослым.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2. Надо сразу же открыть окно и проветрить комнату.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3. Проверить, закрыты ли краны у плиты на кухне.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4. Немедленно позвонить в экстренную службу газа.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Чего нельзя делать, если вы почувствовали       запах газа.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1. Нельзя зажигать свет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электрические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приборы.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2. Нельзя зажигать спички и проверять, где утечка газа. Может произойти взрыв. </a:t>
            </a:r>
          </a:p>
        </p:txBody>
      </p:sp>
      <p:pic>
        <p:nvPicPr>
          <p:cNvPr id="6150" name="Picture 6" descr="http://www.traderscity.com/board/userpix18/18180-gas-cooker-oven-electric-oveen-stoven-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7380312" y="4412691"/>
            <a:ext cx="1547664" cy="24453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" y="615128"/>
            <a:ext cx="3347864" cy="2453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419872" y="620688"/>
            <a:ext cx="2809762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rcRect/>
          <a:stretch>
            <a:fillRect/>
          </a:stretch>
        </p:blipFill>
        <p:spPr bwMode="auto">
          <a:xfrm>
            <a:off x="6343789" y="620688"/>
            <a:ext cx="2800211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rcRect/>
          <a:stretch>
            <a:fillRect/>
          </a:stretch>
        </p:blipFill>
        <p:spPr bwMode="auto">
          <a:xfrm>
            <a:off x="0" y="3722519"/>
            <a:ext cx="2843808" cy="3135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059832" y="3717032"/>
            <a:ext cx="3240360" cy="3050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lum bright="10000" contrast="40000"/>
          </a:blip>
          <a:srcRect/>
          <a:stretch>
            <a:fillRect/>
          </a:stretch>
        </p:blipFill>
        <p:spPr bwMode="auto">
          <a:xfrm>
            <a:off x="6444208" y="3761656"/>
            <a:ext cx="2699792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3648" y="61555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Что можно делать на балконе?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528" y="3068960"/>
            <a:ext cx="7560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Rod" pitchFamily="49" charset="-79"/>
              </a:rPr>
              <a:t>Кто из детей не подвергается опасности?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 Antiqua" pitchFamily="18" charset="0"/>
              <a:cs typeface="Rod" pitchFamily="49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isika.ru/illustr/shr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063 Malle Frog - Lekker ding ding d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08304" y="5805264"/>
            <a:ext cx="304800" cy="304800"/>
          </a:xfrm>
          <a:prstGeom prst="rect">
            <a:avLst/>
          </a:prstGeom>
        </p:spPr>
      </p:pic>
      <p:pic>
        <p:nvPicPr>
          <p:cNvPr id="3" name="Picture 2" descr="C:\Documents and Settings\Admin\Мои документы\Мои рисунки\19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2852936"/>
            <a:ext cx="2376264" cy="22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Admin\Мои документы\Мои рисунки\11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645024"/>
            <a:ext cx="64087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.mail.ru/mail/petrenko1975/_myphoto/i-3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069" y="44624"/>
            <a:ext cx="5576259" cy="681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2474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Book Antiqua" pitchFamily="18" charset="0"/>
                <a:cs typeface="Times New Roman" pitchFamily="18" charset="0"/>
              </a:rPr>
              <a:t>Балкон, окно</a:t>
            </a:r>
            <a:endParaRPr lang="ru-RU" sz="2400" dirty="0" smtClean="0"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Выключатель, розетка</a:t>
            </a:r>
            <a:endParaRPr lang="ru-RU" sz="2400" dirty="0" smtClean="0"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Book Antiqua" pitchFamily="18" charset="0"/>
                <a:cs typeface="Times New Roman" pitchFamily="18" charset="0"/>
              </a:rPr>
              <a:t>Вентилятор</a:t>
            </a:r>
            <a:endParaRPr lang="ru-RU" sz="2400" dirty="0" smtClean="0"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Чайник, утюг</a:t>
            </a:r>
            <a:endParaRPr lang="ru-RU" sz="2400" dirty="0" smtClean="0"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Лекарства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6584" y="98072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Удар </a:t>
            </a:r>
            <a:r>
              <a:rPr lang="ru-RU" sz="2400" b="1" dirty="0" err="1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электрич</a:t>
            </a:r>
            <a:r>
              <a:rPr lang="ru-RU" sz="2400" b="1" dirty="0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. током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Ожог 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Отравление  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Повреждение пальцев                                                           Падение</a:t>
            </a:r>
            <a:endParaRPr lang="ru-RU" sz="2400" dirty="0" smtClean="0">
              <a:latin typeface="Century Schoolbook" pitchFamily="18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339752" y="1700808"/>
            <a:ext cx="2736304" cy="266429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707904" y="1628800"/>
            <a:ext cx="1440160" cy="7200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267744" y="2204864"/>
            <a:ext cx="3024336" cy="165618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051720" y="2996952"/>
            <a:ext cx="3168352" cy="158417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23728" y="3140968"/>
            <a:ext cx="3168352" cy="57606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5472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Когда пожар, 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Рецепт один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– Звоните срочно …..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085184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Газ, почувствовав в квартире, 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Иди к соседям – звони ….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64904"/>
            <a:ext cx="6408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Если утюгом обжегся, 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Воду на ожог не лей, 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Отправляйся к телефону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И звони …. скорей!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1817" y="470282"/>
            <a:ext cx="17203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01</a:t>
            </a:r>
            <a:endParaRPr lang="ru-RU" sz="8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3566626"/>
            <a:ext cx="17203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03</a:t>
            </a:r>
            <a:endParaRPr lang="ru-RU" sz="8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294818"/>
            <a:ext cx="17203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04</a:t>
            </a:r>
            <a:endParaRPr lang="ru-RU" sz="8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http://www.raut.ru/files/tato/october/img1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492896"/>
            <a:ext cx="2857500" cy="1905000"/>
          </a:xfrm>
          <a:prstGeom prst="rect">
            <a:avLst/>
          </a:prstGeom>
          <a:noFill/>
        </p:spPr>
      </p:pic>
      <p:pic>
        <p:nvPicPr>
          <p:cNvPr id="2052" name="Picture 4" descr="http://www.fireman.ru/car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3908" y="1"/>
            <a:ext cx="311009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foto.mail.ru/mail/tiho2001/55/i-237.jpg"/>
          <p:cNvPicPr>
            <a:picLocks noChangeAspect="1" noChangeArrowheads="1"/>
          </p:cNvPicPr>
          <p:nvPr/>
        </p:nvPicPr>
        <p:blipFill>
          <a:blip r:embed="rId4" cstate="print"/>
          <a:srcRect t="12415" r="10990"/>
          <a:stretch>
            <a:fillRect/>
          </a:stretch>
        </p:blipFill>
        <p:spPr bwMode="auto">
          <a:xfrm>
            <a:off x="6444208" y="5001371"/>
            <a:ext cx="2630886" cy="173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323528" y="2276872"/>
            <a:ext cx="2520280" cy="208823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лыбающееся лицо 2"/>
          <p:cNvSpPr/>
          <p:nvPr/>
        </p:nvSpPr>
        <p:spPr>
          <a:xfrm>
            <a:off x="251520" y="4581128"/>
            <a:ext cx="2520280" cy="208823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395536" y="0"/>
            <a:ext cx="2520280" cy="2088232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620688"/>
            <a:ext cx="4113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понравился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0581" y="2852936"/>
            <a:ext cx="2972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не знаю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5229200"/>
            <a:ext cx="4996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не понравился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4062" t="12500" r="7812" b="12500"/>
          <a:stretch>
            <a:fillRect/>
          </a:stretch>
        </p:blipFill>
        <p:spPr bwMode="auto">
          <a:xfrm>
            <a:off x="2843808" y="1556792"/>
            <a:ext cx="3600400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0595"/>
            <a:ext cx="2376264" cy="235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22503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 t="12201" b="28580"/>
          <a:stretch>
            <a:fillRect/>
          </a:stretch>
        </p:blipFill>
        <p:spPr bwMode="auto">
          <a:xfrm>
            <a:off x="0" y="2276872"/>
            <a:ext cx="2664296" cy="2259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 l="5413" t="10080" r="6178" b="29441"/>
          <a:stretch>
            <a:fillRect/>
          </a:stretch>
        </p:blipFill>
        <p:spPr bwMode="auto">
          <a:xfrm>
            <a:off x="6791739" y="2204864"/>
            <a:ext cx="2352261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34195"/>
            <a:ext cx="2160240" cy="214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536504"/>
            <a:ext cx="2292907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365" y="1714488"/>
            <a:ext cx="8875139" cy="2002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ru-RU" sz="6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Спасибо за внимание!</a:t>
            </a:r>
          </a:p>
          <a:p>
            <a:pPr algn="ctr"/>
            <a:endParaRPr lang="ru-RU" sz="6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itchFamily="18" charset="0"/>
            </a:endParaRPr>
          </a:p>
          <a:p>
            <a:pPr algn="ctr"/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Урок окончен.</a:t>
            </a:r>
            <a:endParaRPr lang="ru-RU" sz="6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itchFamily="18" charset="0"/>
            </a:endParaRPr>
          </a:p>
        </p:txBody>
      </p:sp>
      <p:pic>
        <p:nvPicPr>
          <p:cNvPr id="3" name="Рисунок 2" descr="миша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888" y="4293096"/>
            <a:ext cx="3599112" cy="2622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>
            <p:ph/>
          </p:nvPr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033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3034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035" name="Text Box 267"/>
          <p:cNvSpPr txBox="1">
            <a:spLocks noChangeArrowheads="1"/>
          </p:cNvSpPr>
          <p:nvPr/>
        </p:nvSpPr>
        <p:spPr bwMode="auto">
          <a:xfrm>
            <a:off x="250825" y="2276475"/>
            <a:ext cx="223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3036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3037" name="Text Box 269"/>
          <p:cNvSpPr txBox="1">
            <a:spLocks noChangeArrowheads="1"/>
          </p:cNvSpPr>
          <p:nvPr/>
        </p:nvSpPr>
        <p:spPr bwMode="auto">
          <a:xfrm>
            <a:off x="-36512" y="1988840"/>
            <a:ext cx="36116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1. Он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пыхтит, как паровоз,</a:t>
            </a:r>
          </a:p>
          <a:p>
            <a:pPr marL="342900" indent="-34290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Важно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кверху держит нос.</a:t>
            </a:r>
          </a:p>
          <a:p>
            <a:pPr marL="342900" indent="-34290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Пошумит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остепенится-</a:t>
            </a:r>
          </a:p>
          <a:p>
            <a:pPr marL="342900" indent="-34290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Пригласит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чайку напиться.</a:t>
            </a:r>
          </a:p>
          <a:p>
            <a:pPr marL="342900" indent="-342900"/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marL="342900" indent="-342900"/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3041" name="Text Box 273"/>
          <p:cNvSpPr txBox="1">
            <a:spLocks noChangeArrowheads="1"/>
          </p:cNvSpPr>
          <p:nvPr/>
        </p:nvSpPr>
        <p:spPr bwMode="auto">
          <a:xfrm>
            <a:off x="2915816" y="141277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0120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Самовар.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Пылесос.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Кофеварка.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Телевизор.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057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058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059" name="Text Box 267"/>
          <p:cNvSpPr txBox="1">
            <a:spLocks noChangeArrowheads="1"/>
          </p:cNvSpPr>
          <p:nvPr/>
        </p:nvSpPr>
        <p:spPr bwMode="auto">
          <a:xfrm>
            <a:off x="251520" y="2348880"/>
            <a:ext cx="223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060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061" name="Text Box 269"/>
          <p:cNvSpPr txBox="1">
            <a:spLocks noChangeArrowheads="1"/>
          </p:cNvSpPr>
          <p:nvPr/>
        </p:nvSpPr>
        <p:spPr bwMode="auto">
          <a:xfrm>
            <a:off x="171295" y="2349500"/>
            <a:ext cx="38394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2. Я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вдыхаю много пыли,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Чтобы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вы здоровы были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4065" name="Text Box 273"/>
          <p:cNvSpPr txBox="1">
            <a:spLocks noChangeArrowheads="1"/>
          </p:cNvSpPr>
          <p:nvPr/>
        </p:nvSpPr>
        <p:spPr bwMode="auto">
          <a:xfrm>
            <a:off x="2915816" y="1484784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4066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067" name="Text Box 275"/>
          <p:cNvSpPr txBox="1">
            <a:spLocks noChangeArrowheads="1"/>
          </p:cNvSpPr>
          <p:nvPr/>
        </p:nvSpPr>
        <p:spPr bwMode="auto">
          <a:xfrm>
            <a:off x="4499620" y="1988840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92088" y="40050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Самовар.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Пылесос.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Кофеварка.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Телевизор.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081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082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083" name="Text Box 267"/>
          <p:cNvSpPr txBox="1">
            <a:spLocks noChangeArrowheads="1"/>
          </p:cNvSpPr>
          <p:nvPr/>
        </p:nvSpPr>
        <p:spPr bwMode="auto">
          <a:xfrm>
            <a:off x="250825" y="2276475"/>
            <a:ext cx="223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084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085" name="Text Box 269"/>
          <p:cNvSpPr txBox="1">
            <a:spLocks noChangeArrowheads="1"/>
          </p:cNvSpPr>
          <p:nvPr/>
        </p:nvSpPr>
        <p:spPr bwMode="auto">
          <a:xfrm>
            <a:off x="107504" y="2060848"/>
            <a:ext cx="38936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3. На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голове пуговка, 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в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носу решето, одна рука,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да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и та на спине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5089" name="Text Box 273"/>
          <p:cNvSpPr txBox="1">
            <a:spLocks noChangeArrowheads="1"/>
          </p:cNvSpPr>
          <p:nvPr/>
        </p:nvSpPr>
        <p:spPr bwMode="auto">
          <a:xfrm>
            <a:off x="2915816" y="141277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5090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091" name="Text Box 275"/>
          <p:cNvSpPr txBox="1">
            <a:spLocks noChangeArrowheads="1"/>
          </p:cNvSpPr>
          <p:nvPr/>
        </p:nvSpPr>
        <p:spPr bwMode="auto">
          <a:xfrm>
            <a:off x="4427984" y="1916832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35092" name="Text Box 276"/>
          <p:cNvSpPr txBox="1">
            <a:spLocks noChangeArrowheads="1"/>
          </p:cNvSpPr>
          <p:nvPr/>
        </p:nvSpPr>
        <p:spPr bwMode="auto">
          <a:xfrm>
            <a:off x="3923928" y="2492896"/>
            <a:ext cx="326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ч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й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 и  к</a:t>
            </a:r>
          </a:p>
        </p:txBody>
      </p:sp>
      <p:sp>
        <p:nvSpPr>
          <p:cNvPr id="35093" name="Text Box 277"/>
          <p:cNvSpPr txBox="1">
            <a:spLocks noChangeArrowheads="1"/>
          </p:cNvSpPr>
          <p:nvPr/>
        </p:nvSpPr>
        <p:spPr bwMode="auto">
          <a:xfrm>
            <a:off x="4211638" y="28733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64096" y="43651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Самовар.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Чайник.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Кофеварка.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Утюг.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548680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05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6106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6107" name="Text Box 267"/>
          <p:cNvSpPr txBox="1">
            <a:spLocks noChangeArrowheads="1"/>
          </p:cNvSpPr>
          <p:nvPr/>
        </p:nvSpPr>
        <p:spPr bwMode="auto">
          <a:xfrm>
            <a:off x="250825" y="2276475"/>
            <a:ext cx="223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6108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6109" name="Text Box 269"/>
          <p:cNvSpPr txBox="1">
            <a:spLocks noChangeArrowheads="1"/>
          </p:cNvSpPr>
          <p:nvPr/>
        </p:nvSpPr>
        <p:spPr bwMode="auto">
          <a:xfrm>
            <a:off x="-43381" y="1916832"/>
            <a:ext cx="367927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4. Ей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набили мясом рот,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И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она его жуёт.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Жуёт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жуёт,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      но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не глотает-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В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тарелку отправляет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6113" name="Text Box 273"/>
          <p:cNvSpPr txBox="1">
            <a:spLocks noChangeArrowheads="1"/>
          </p:cNvSpPr>
          <p:nvPr/>
        </p:nvSpPr>
        <p:spPr bwMode="auto">
          <a:xfrm>
            <a:off x="2915816" y="141277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114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6115" name="Text Box 275"/>
          <p:cNvSpPr txBox="1">
            <a:spLocks noChangeArrowheads="1"/>
          </p:cNvSpPr>
          <p:nvPr/>
        </p:nvSpPr>
        <p:spPr bwMode="auto">
          <a:xfrm>
            <a:off x="4427984" y="1988840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36116" name="Text Box 276"/>
          <p:cNvSpPr txBox="1">
            <a:spLocks noChangeArrowheads="1"/>
          </p:cNvSpPr>
          <p:nvPr/>
        </p:nvSpPr>
        <p:spPr bwMode="auto">
          <a:xfrm>
            <a:off x="3923928" y="2492896"/>
            <a:ext cx="326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ч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й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 и  к</a:t>
            </a:r>
          </a:p>
        </p:txBody>
      </p:sp>
      <p:sp>
        <p:nvSpPr>
          <p:cNvPr id="36117" name="Text Box 277"/>
          <p:cNvSpPr txBox="1">
            <a:spLocks noChangeArrowheads="1"/>
          </p:cNvSpPr>
          <p:nvPr/>
        </p:nvSpPr>
        <p:spPr bwMode="auto">
          <a:xfrm>
            <a:off x="4211638" y="28733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6119" name="Text Box 279"/>
          <p:cNvSpPr txBox="1">
            <a:spLocks noChangeArrowheads="1"/>
          </p:cNvSpPr>
          <p:nvPr/>
        </p:nvSpPr>
        <p:spPr bwMode="auto">
          <a:xfrm>
            <a:off x="3347864" y="3015357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я   с  о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у   б  к  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52128" y="45091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Мясорубка.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Чайник.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Кофеварка.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Утюг.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2"/>
          <p:cNvGraphicFramePr>
            <a:graphicFrameLocks/>
          </p:cNvGraphicFramePr>
          <p:nvPr/>
        </p:nvGraphicFramePr>
        <p:xfrm>
          <a:off x="539552" y="1484784"/>
          <a:ext cx="8482142" cy="5113111"/>
        </p:xfrm>
        <a:graphic>
          <a:graphicData uri="http://schemas.openxmlformats.org/drawingml/2006/table">
            <a:tbl>
              <a:tblPr/>
              <a:tblGrid>
                <a:gridCol w="456505"/>
                <a:gridCol w="674120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  <a:gridCol w="566131"/>
                <a:gridCol w="564495"/>
                <a:gridCol w="566131"/>
                <a:gridCol w="564493"/>
                <a:gridCol w="566131"/>
              </a:tblGrid>
              <a:tr h="57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153" name="Text Box 265"/>
          <p:cNvSpPr txBox="1">
            <a:spLocks noChangeArrowheads="1"/>
          </p:cNvSpPr>
          <p:nvPr/>
        </p:nvSpPr>
        <p:spPr bwMode="auto">
          <a:xfrm>
            <a:off x="0" y="179228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154" name="Text Box 266"/>
          <p:cNvSpPr txBox="1">
            <a:spLocks noChangeArrowheads="1"/>
          </p:cNvSpPr>
          <p:nvPr/>
        </p:nvSpPr>
        <p:spPr bwMode="auto">
          <a:xfrm>
            <a:off x="395288" y="27082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155" name="Text Box 267"/>
          <p:cNvSpPr txBox="1">
            <a:spLocks noChangeArrowheads="1"/>
          </p:cNvSpPr>
          <p:nvPr/>
        </p:nvSpPr>
        <p:spPr bwMode="auto">
          <a:xfrm>
            <a:off x="250825" y="2276475"/>
            <a:ext cx="223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156" name="Text Box 268"/>
          <p:cNvSpPr txBox="1">
            <a:spLocks noChangeArrowheads="1"/>
          </p:cNvSpPr>
          <p:nvPr/>
        </p:nvSpPr>
        <p:spPr bwMode="auto">
          <a:xfrm>
            <a:off x="611188" y="25844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157" name="Text Box 269"/>
          <p:cNvSpPr txBox="1">
            <a:spLocks noChangeArrowheads="1"/>
          </p:cNvSpPr>
          <p:nvPr/>
        </p:nvSpPr>
        <p:spPr bwMode="auto">
          <a:xfrm>
            <a:off x="473557" y="2349500"/>
            <a:ext cx="35421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5. Нет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ушей, а слышит;</a:t>
            </a:r>
          </a:p>
          <a:p>
            <a:pPr marL="342900" indent="-34290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Нету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рук, а пишет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8161" name="Text Box 273"/>
          <p:cNvSpPr txBox="1">
            <a:spLocks noChangeArrowheads="1"/>
          </p:cNvSpPr>
          <p:nvPr/>
        </p:nvSpPr>
        <p:spPr bwMode="auto">
          <a:xfrm>
            <a:off x="2915816" y="1412776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с  а   м  о  в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162" name="Text Box 274"/>
          <p:cNvSpPr txBox="1">
            <a:spLocks noChangeArrowheads="1"/>
          </p:cNvSpPr>
          <p:nvPr/>
        </p:nvSpPr>
        <p:spPr bwMode="auto">
          <a:xfrm>
            <a:off x="5056188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163" name="Text Box 275"/>
          <p:cNvSpPr txBox="1">
            <a:spLocks noChangeArrowheads="1"/>
          </p:cNvSpPr>
          <p:nvPr/>
        </p:nvSpPr>
        <p:spPr bwMode="auto">
          <a:xfrm>
            <a:off x="4427984" y="1916832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п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ы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л   е  с  о  с</a:t>
            </a:r>
          </a:p>
        </p:txBody>
      </p:sp>
      <p:sp>
        <p:nvSpPr>
          <p:cNvPr id="38164" name="Text Box 276"/>
          <p:cNvSpPr txBox="1">
            <a:spLocks noChangeArrowheads="1"/>
          </p:cNvSpPr>
          <p:nvPr/>
        </p:nvSpPr>
        <p:spPr bwMode="auto">
          <a:xfrm>
            <a:off x="3995936" y="2492896"/>
            <a:ext cx="326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ч   а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й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 и  к</a:t>
            </a:r>
          </a:p>
        </p:txBody>
      </p:sp>
      <p:sp>
        <p:nvSpPr>
          <p:cNvPr id="38165" name="Text Box 277"/>
          <p:cNvSpPr txBox="1">
            <a:spLocks noChangeArrowheads="1"/>
          </p:cNvSpPr>
          <p:nvPr/>
        </p:nvSpPr>
        <p:spPr bwMode="auto">
          <a:xfrm>
            <a:off x="4211638" y="28733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166" name="Text Box 278"/>
          <p:cNvSpPr txBox="1">
            <a:spLocks noChangeArrowheads="1"/>
          </p:cNvSpPr>
          <p:nvPr/>
        </p:nvSpPr>
        <p:spPr bwMode="auto">
          <a:xfrm>
            <a:off x="3419872" y="3068960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м  я   с  о 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р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у   б  к  а</a:t>
            </a:r>
          </a:p>
        </p:txBody>
      </p:sp>
      <p:sp>
        <p:nvSpPr>
          <p:cNvPr id="38167" name="Text Box 279"/>
          <p:cNvSpPr txBox="1">
            <a:spLocks noChangeArrowheads="1"/>
          </p:cNvSpPr>
          <p:nvPr/>
        </p:nvSpPr>
        <p:spPr bwMode="auto">
          <a:xfrm>
            <a:off x="2915816" y="3645024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</a:rPr>
              <a:t>м  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а   г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н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 и   т  о 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</a:rPr>
              <a:t>ф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4000" dirty="0" err="1">
                <a:solidFill>
                  <a:srgbClr val="0000FF"/>
                </a:solidFill>
                <a:latin typeface="Times New Roman" pitchFamily="18" charset="0"/>
              </a:rPr>
              <a:t>о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</a:rPr>
              <a:t>н</a:t>
            </a:r>
            <a:endParaRPr lang="ru-RU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8072" y="41490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Мясорубка.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Чайник.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Магнитофон.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Утюг.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1196752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875</Words>
  <Application>Microsoft Office PowerPoint</Application>
  <PresentationFormat>Экран (4:3)</PresentationFormat>
  <Paragraphs>229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101</cp:revision>
  <dcterms:created xsi:type="dcterms:W3CDTF">2010-09-01T11:07:55Z</dcterms:created>
  <dcterms:modified xsi:type="dcterms:W3CDTF">2011-02-17T10:26:19Z</dcterms:modified>
</cp:coreProperties>
</file>