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7" r:id="rId3"/>
    <p:sldId id="258" r:id="rId4"/>
    <p:sldId id="260" r:id="rId5"/>
    <p:sldId id="256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32C4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AFF03E-05F1-4B7E-A2F4-4597ADE677A8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73B568-5F27-4966-92DD-16339B274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6377B1-853F-4BE0-A1A3-4832EC43AE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C10640-FEBA-4512-BFBC-004C11A21F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EA5D0-E7D9-4A08-9DF1-20D0A7415A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8A3E0E-0A79-4E0C-925A-A53BA4262A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A4353-C512-48AE-9A91-D2FD0D919D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ABD84D-3FE9-42EF-B7B2-9C53EED1D1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C1B27E-D389-4B35-B6B5-F84D205825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112ABC-9A0F-46D7-9269-76E7924F6F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B09DF7-FA47-41B5-AD45-FDA8D3DD46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A5D27-1881-4DDB-AA44-F76B131154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0A5AA-0B3B-45B2-B2F8-A5424E6F25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39EB-BA21-4B13-8CBF-AFD4A0D0F96D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20BD-7ADA-49FB-B045-305D03D23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4645-0FFD-4552-BEA7-F26D6080D48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AD2D-789A-4391-8092-343D93847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D2EB-5B37-4227-9475-FDB7DE19D6D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B581-FF6F-41B6-A78D-2C0017CC1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5FFC-18D1-4DD9-B998-FDFFB800E3B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C44D-4FB5-464F-A05A-63F87E8AC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46C3-9722-4A8E-88D0-28ED68807D97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491A-6791-4D80-B4C4-E4D6A9737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AFBD-9B19-4085-BF21-7E981EAAF4C3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C3B2-EAC3-471F-BBF5-04A14609B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A431-F14C-433B-B6F4-E7125E90B4B7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16AA-1547-4986-BF26-BCEF217C4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D329-B18B-4548-946A-2FAC42B487FB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E21F-E64E-4B33-B2F7-739A166B4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610F-EFB8-4BAA-A95F-11A324BC6042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E503-050A-4BC0-8988-A36A2B7A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8AF0-0E08-4A97-88B1-50CE96A40CD6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B942-1C95-46D1-A58A-03226EAD5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5995-44EE-46B7-95FA-C25E10EF4251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B213-9D69-42D2-AA6A-FF3FA88A3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134001-EB98-4C82-ABEE-1D83BD4F60C5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95C9F3-7D93-4318-BAC6-D5EB381CA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857250"/>
            <a:ext cx="8280400" cy="1143000"/>
          </a:xfrm>
          <a:solidFill>
            <a:schemeClr val="accent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Разделительный твёрдый знак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858125" y="4929188"/>
            <a:ext cx="828675" cy="11969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143000" y="2214563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Georgia" pitchFamily="18" charset="0"/>
              </a:rPr>
              <a:t>сели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6215063" y="2214563"/>
            <a:ext cx="2000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Georgia" pitchFamily="18" charset="0"/>
              </a:rPr>
              <a:t>ели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2125" y="2214563"/>
            <a:ext cx="1071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chemeClr val="accent2"/>
                </a:solidFill>
                <a:latin typeface="Georgia" pitchFamily="18" charset="0"/>
              </a:rPr>
              <a:t>ъ</a:t>
            </a:r>
            <a:endParaRPr lang="ru-RU" sz="8000">
              <a:latin typeface="Georgia" pitchFamily="18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000625" y="2214563"/>
            <a:ext cx="785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Georgia" pitchFamily="18" charset="0"/>
              </a:rPr>
              <a:t>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86438" y="2571750"/>
            <a:ext cx="28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Georgia" pitchFamily="18" charset="0"/>
              </a:rPr>
              <a:t>?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786188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4"/>
          <a:srcRect l="23807" t="41339" r="6090"/>
          <a:stretch>
            <a:fillRect/>
          </a:stretch>
        </p:blipFill>
        <p:spPr bwMode="auto">
          <a:xfrm>
            <a:off x="4786313" y="3875088"/>
            <a:ext cx="35004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Вспоминаем и повторяем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7500938" y="3714750"/>
            <a:ext cx="1185862" cy="24114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1143000"/>
            <a:ext cx="57150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Элементы каких букв встречаются в написании твёрдого знака?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63" y="2714625"/>
            <a:ext cx="6500812" cy="1077913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Почему твёрдый знак называется разделительным?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3786188"/>
            <a:ext cx="5429250" cy="1077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Перед какими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гласными пишется «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ъ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+mj-ea"/>
                <a:cs typeface="+mj-cs"/>
              </a:rPr>
              <a:t>»?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857750"/>
            <a:ext cx="6429375" cy="1077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Какие слова с «</a:t>
            </a:r>
            <a:r>
              <a:rPr lang="ru-RU" sz="3200" b="1" dirty="0" err="1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ъ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» вы запомнили?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1857375"/>
            <a:ext cx="6500812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Если тебе на уроке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было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понятно и интересно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                          непонятно и скучно -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Овал 2"/>
          <p:cNvSpPr/>
          <p:nvPr/>
        </p:nvSpPr>
        <p:spPr>
          <a:xfrm>
            <a:off x="6072188" y="2928938"/>
            <a:ext cx="428625" cy="42862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000750" y="3929063"/>
            <a:ext cx="428625" cy="4286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4438" y="2071688"/>
            <a:ext cx="66436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Спасибо за внимание.  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071688" y="357188"/>
            <a:ext cx="5072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FFC000"/>
                </a:solidFill>
                <a:latin typeface="Georgia" pitchFamily="18" charset="0"/>
              </a:rPr>
              <a:t>молодцы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Печатная и письменная буква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8143875" y="4286250"/>
            <a:ext cx="542925" cy="18399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57250" y="1500188"/>
            <a:ext cx="157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i="1">
                <a:latin typeface="Georgia" pitchFamily="18" charset="0"/>
              </a:rPr>
              <a:t> </a:t>
            </a:r>
            <a:r>
              <a:rPr lang="ru-RU" sz="8000">
                <a:latin typeface="Georgia" pitchFamily="18" charset="0"/>
              </a:rPr>
              <a:t>ъ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0188" y="4786313"/>
            <a:ext cx="6215062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0188" y="3714750"/>
            <a:ext cx="614362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571625" y="3786188"/>
            <a:ext cx="357188" cy="214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7747282">
            <a:off x="1716882" y="2932906"/>
            <a:ext cx="833438" cy="955675"/>
          </a:xfrm>
          <a:prstGeom prst="arc">
            <a:avLst>
              <a:gd name="adj1" fmla="val 16200000"/>
              <a:gd name="adj2" fmla="val 53487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1821656" y="4107657"/>
            <a:ext cx="1071563" cy="285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20473080">
            <a:off x="2079625" y="4175125"/>
            <a:ext cx="744538" cy="615950"/>
          </a:xfrm>
          <a:prstGeom prst="arc">
            <a:avLst>
              <a:gd name="adj1" fmla="val 16633181"/>
              <a:gd name="adj2" fmla="val 908614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571875" y="3786188"/>
            <a:ext cx="357188" cy="214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7747282">
            <a:off x="3645694" y="2932906"/>
            <a:ext cx="833438" cy="955675"/>
          </a:xfrm>
          <a:prstGeom prst="arc">
            <a:avLst>
              <a:gd name="adj1" fmla="val 16200000"/>
              <a:gd name="adj2" fmla="val 21451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6200000" flipH="1" flipV="1">
            <a:off x="3802857" y="4126706"/>
            <a:ext cx="1035050" cy="2111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 flipV="1">
            <a:off x="4802982" y="4126706"/>
            <a:ext cx="1035050" cy="2111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 rot="20473080">
            <a:off x="5080000" y="4175125"/>
            <a:ext cx="744538" cy="615950"/>
          </a:xfrm>
          <a:prstGeom prst="arc">
            <a:avLst>
              <a:gd name="adj1" fmla="val 15779888"/>
              <a:gd name="adj2" fmla="val 908614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4214813" y="4286250"/>
            <a:ext cx="641350" cy="555625"/>
          </a:xfrm>
          <a:custGeom>
            <a:avLst/>
            <a:gdLst>
              <a:gd name="connsiteX0" fmla="*/ 23611 w 641797"/>
              <a:gd name="connsiteY0" fmla="*/ 347730 h 555939"/>
              <a:gd name="connsiteX1" fmla="*/ 23611 w 641797"/>
              <a:gd name="connsiteY1" fmla="*/ 502276 h 555939"/>
              <a:gd name="connsiteX2" fmla="*/ 165279 w 641797"/>
              <a:gd name="connsiteY2" fmla="*/ 476519 h 555939"/>
              <a:gd name="connsiteX3" fmla="*/ 616039 w 641797"/>
              <a:gd name="connsiteY3" fmla="*/ 25758 h 555939"/>
              <a:gd name="connsiteX4" fmla="*/ 641797 w 641797"/>
              <a:gd name="connsiteY4" fmla="*/ 0 h 555939"/>
              <a:gd name="connsiteX5" fmla="*/ 641797 w 641797"/>
              <a:gd name="connsiteY5" fmla="*/ 0 h 555939"/>
              <a:gd name="connsiteX6" fmla="*/ 628918 w 641797"/>
              <a:gd name="connsiteY6" fmla="*/ 25758 h 55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797" h="555939">
                <a:moveTo>
                  <a:pt x="23611" y="347730"/>
                </a:moveTo>
                <a:cubicBezTo>
                  <a:pt x="11805" y="414270"/>
                  <a:pt x="0" y="480811"/>
                  <a:pt x="23611" y="502276"/>
                </a:cubicBezTo>
                <a:cubicBezTo>
                  <a:pt x="47222" y="523741"/>
                  <a:pt x="66541" y="555939"/>
                  <a:pt x="165279" y="476519"/>
                </a:cubicBezTo>
                <a:cubicBezTo>
                  <a:pt x="264017" y="397099"/>
                  <a:pt x="616039" y="25758"/>
                  <a:pt x="616039" y="25758"/>
                </a:cubicBezTo>
                <a:lnTo>
                  <a:pt x="641797" y="0"/>
                </a:lnTo>
                <a:lnTo>
                  <a:pt x="641797" y="0"/>
                </a:lnTo>
                <a:lnTo>
                  <a:pt x="628918" y="25758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0" name="TextBox 38"/>
          <p:cNvSpPr txBox="1">
            <a:spLocks noChangeArrowheads="1"/>
          </p:cNvSpPr>
          <p:nvPr/>
        </p:nvSpPr>
        <p:spPr bwMode="auto">
          <a:xfrm>
            <a:off x="2857500" y="1428750"/>
            <a:ext cx="2071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cs typeface="Arial" charset="0"/>
              </a:rPr>
              <a:t>ъ</a:t>
            </a:r>
          </a:p>
        </p:txBody>
      </p:sp>
      <p:sp>
        <p:nvSpPr>
          <p:cNvPr id="16401" name="TextBox 39"/>
          <p:cNvSpPr txBox="1">
            <a:spLocks noChangeArrowheads="1"/>
          </p:cNvSpPr>
          <p:nvPr/>
        </p:nvSpPr>
        <p:spPr bwMode="auto">
          <a:xfrm>
            <a:off x="4857750" y="1428750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latin typeface="Gulim"/>
                <a:ea typeface="Gulim"/>
                <a:cs typeface="IrisUPC"/>
              </a:rPr>
              <a:t>ъ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3429000" y="3071813"/>
            <a:ext cx="3786188" cy="221456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57688" y="3357563"/>
            <a:ext cx="2428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Из элементов каких букв состоит  эта буква?</a:t>
            </a:r>
          </a:p>
        </p:txBody>
      </p:sp>
      <p:sp>
        <p:nvSpPr>
          <p:cNvPr id="24" name="Дуга 23"/>
          <p:cNvSpPr/>
          <p:nvPr/>
        </p:nvSpPr>
        <p:spPr>
          <a:xfrm rot="20473080">
            <a:off x="6865938" y="4175125"/>
            <a:ext cx="744537" cy="615950"/>
          </a:xfrm>
          <a:prstGeom prst="arc">
            <a:avLst>
              <a:gd name="adj1" fmla="val 15779888"/>
              <a:gd name="adj2" fmla="val 908614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6286500" y="3786188"/>
            <a:ext cx="357188" cy="214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rot="7936967">
            <a:off x="6431757" y="2932906"/>
            <a:ext cx="833438" cy="955675"/>
          </a:xfrm>
          <a:prstGeom prst="arc">
            <a:avLst>
              <a:gd name="adj1" fmla="val 16200000"/>
              <a:gd name="adj2" fmla="val 21451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6554788" y="4160837"/>
            <a:ext cx="1106488" cy="214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496164">
            <a:off x="1306513" y="3268662"/>
            <a:ext cx="6929438" cy="500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8001000" y="4714875"/>
            <a:ext cx="685800" cy="14112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428750" y="1785938"/>
            <a:ext cx="5572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Georgia" pitchFamily="18" charset="0"/>
              </a:rPr>
              <a:t>объявление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679950" y="2820988"/>
            <a:ext cx="357188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389982" y="3325019"/>
            <a:ext cx="1079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ый треугольник 15"/>
          <p:cNvSpPr/>
          <p:nvPr/>
        </p:nvSpPr>
        <p:spPr>
          <a:xfrm>
            <a:off x="2928938" y="3143250"/>
            <a:ext cx="857250" cy="428625"/>
          </a:xfrm>
          <a:prstGeom prst="rtTriangl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1688" y="3143250"/>
            <a:ext cx="428625" cy="4286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00313" y="3143250"/>
            <a:ext cx="428625" cy="4286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86188" y="3143250"/>
            <a:ext cx="428625" cy="4286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10800000">
            <a:off x="4214813" y="3143250"/>
            <a:ext cx="857250" cy="428625"/>
          </a:xfrm>
          <a:prstGeom prst="rt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>
            <a:off x="5929313" y="3143250"/>
            <a:ext cx="857250" cy="428625"/>
          </a:xfrm>
          <a:prstGeom prst="rt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>
            <a:off x="2928938" y="3143250"/>
            <a:ext cx="857250" cy="428625"/>
          </a:xfrm>
          <a:prstGeom prst="rt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5929313" y="3143250"/>
            <a:ext cx="857250" cy="428625"/>
          </a:xfrm>
          <a:prstGeom prst="rtTriangl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5072063" y="3143250"/>
            <a:ext cx="857250" cy="428625"/>
          </a:xfrm>
          <a:prstGeom prst="rtTriangl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>
            <a:off x="4214813" y="3143250"/>
            <a:ext cx="857250" cy="428625"/>
          </a:xfrm>
          <a:prstGeom prst="rtTriangl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 rot="10800000">
            <a:off x="5072063" y="3143250"/>
            <a:ext cx="857250" cy="428625"/>
          </a:xfrm>
          <a:prstGeom prst="rt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4533107" y="3325019"/>
            <a:ext cx="1079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390357" y="3325019"/>
            <a:ext cx="1079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3675857" y="3325019"/>
            <a:ext cx="1079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71688" y="4643438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Georgia" pitchFamily="18" charset="0"/>
              </a:rPr>
              <a:t>букв - 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71688" y="5286375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Georgia" pitchFamily="18" charset="0"/>
              </a:rPr>
              <a:t>звуков -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71688" y="4000500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Georgia" pitchFamily="18" charset="0"/>
              </a:rPr>
              <a:t>слогов -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3000" y="2928938"/>
            <a:ext cx="7429500" cy="8302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сообщение о чём-нибудь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786188" y="4643438"/>
            <a:ext cx="857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eorgia" pitchFamily="18" charset="0"/>
              </a:rPr>
              <a:t>10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00500" y="5286375"/>
            <a:ext cx="107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eorgia" pitchFamily="18" charset="0"/>
              </a:rPr>
              <a:t>11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143375" y="4000500"/>
            <a:ext cx="857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eorgia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нутый угол 31"/>
          <p:cNvSpPr/>
          <p:nvPr/>
        </p:nvSpPr>
        <p:spPr>
          <a:xfrm>
            <a:off x="1571625" y="2500313"/>
            <a:ext cx="3643313" cy="3357562"/>
          </a:xfrm>
          <a:prstGeom prst="foldedCorne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785937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Разделительный твёрдый знак пишется после согласных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 перед гласными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7858125" y="5143500"/>
            <a:ext cx="828675" cy="9826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000250" y="2786063"/>
            <a:ext cx="1143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Georgia" pitchFamily="18" charset="0"/>
              </a:rPr>
              <a:t>ъ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929063" y="2214563"/>
            <a:ext cx="785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C00000"/>
                </a:solidFill>
                <a:latin typeface="Georgia" pitchFamily="18" charset="0"/>
              </a:rPr>
              <a:t>я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214813" y="2786063"/>
            <a:ext cx="785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C00000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143375" y="3643313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C00000"/>
                </a:solidFill>
                <a:latin typeface="Georgia" pitchFamily="18" charset="0"/>
              </a:rPr>
              <a:t>ё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929063" y="4357688"/>
            <a:ext cx="928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C00000"/>
                </a:solidFill>
                <a:latin typeface="Georgia" pitchFamily="18" charset="0"/>
              </a:rPr>
              <a:t>ю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000375" y="3071813"/>
            <a:ext cx="857250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143250" y="3571875"/>
            <a:ext cx="10001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3250" y="3929063"/>
            <a:ext cx="1000125" cy="21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28938" y="4143375"/>
            <a:ext cx="928687" cy="642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5500688" y="3929063"/>
            <a:ext cx="357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Georgia" pitchFamily="18" charset="0"/>
              </a:rPr>
              <a:t>с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5429250" y="3143250"/>
            <a:ext cx="107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Georgia" pitchFamily="18" charset="0"/>
              </a:rPr>
              <a:t>под</a:t>
            </a:r>
          </a:p>
        </p:txBody>
      </p:sp>
      <p:sp>
        <p:nvSpPr>
          <p:cNvPr id="20495" name="TextBox 20"/>
          <p:cNvSpPr txBox="1">
            <a:spLocks noChangeArrowheads="1"/>
          </p:cNvSpPr>
          <p:nvPr/>
        </p:nvSpPr>
        <p:spPr bwMode="auto">
          <a:xfrm>
            <a:off x="5500688" y="2428875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Georgia" pitchFamily="18" charset="0"/>
              </a:rPr>
              <a:t>об</a:t>
            </a:r>
          </a:p>
        </p:txBody>
      </p:sp>
      <p:sp>
        <p:nvSpPr>
          <p:cNvPr id="20496" name="TextBox 16"/>
          <p:cNvSpPr txBox="1">
            <a:spLocks noChangeArrowheads="1"/>
          </p:cNvSpPr>
          <p:nvPr/>
        </p:nvSpPr>
        <p:spPr bwMode="auto">
          <a:xfrm>
            <a:off x="6858000" y="22860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00750" y="2428875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Georgia" pitchFamily="18" charset="0"/>
              </a:rPr>
              <a:t>я</a:t>
            </a:r>
            <a:r>
              <a:rPr lang="ru-RU" sz="4000">
                <a:latin typeface="Georgia" pitchFamily="18" charset="0"/>
              </a:rPr>
              <a:t>тие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72188" y="2428875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Georgia" pitchFamily="18" charset="0"/>
              </a:rPr>
              <a:t>ъя</a:t>
            </a:r>
            <a:r>
              <a:rPr lang="ru-RU" sz="4000">
                <a:latin typeface="Georgia" pitchFamily="18" charset="0"/>
              </a:rPr>
              <a:t>тие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86500" y="31432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Georgia" pitchFamily="18" charset="0"/>
              </a:rPr>
              <a:t>е</a:t>
            </a:r>
            <a:r>
              <a:rPr lang="ru-RU" sz="4000">
                <a:latin typeface="Georgia" pitchFamily="18" charset="0"/>
              </a:rPr>
              <a:t>зд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86500" y="3143250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Georgia" pitchFamily="18" charset="0"/>
              </a:rPr>
              <a:t>ъе</a:t>
            </a:r>
            <a:r>
              <a:rPr lang="ru-RU" sz="4000">
                <a:latin typeface="Georgia" pitchFamily="18" charset="0"/>
              </a:rPr>
              <a:t>зд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86438" y="3929063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Georgia" pitchFamily="18" charset="0"/>
              </a:rPr>
              <a:t>ё</a:t>
            </a:r>
            <a:r>
              <a:rPr lang="ru-RU" sz="4000">
                <a:latin typeface="Georgia" pitchFamily="18" charset="0"/>
              </a:rPr>
              <a:t>мка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86438" y="3929063"/>
            <a:ext cx="1928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Georgia" pitchFamily="18" charset="0"/>
              </a:rPr>
              <a:t>ъё</a:t>
            </a:r>
            <a:r>
              <a:rPr lang="ru-RU" sz="4000">
                <a:latin typeface="Georgia" pitchFamily="18" charset="0"/>
              </a:rPr>
              <a:t>мка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5286375" y="2500313"/>
            <a:ext cx="3357563" cy="3214687"/>
          </a:xfrm>
          <a:prstGeom prst="foldedCorne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643563" y="3000375"/>
            <a:ext cx="2643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Прочитайте слова, найдите и исправьте ошибку.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/>
      <p:bldP spid="26" grpId="0"/>
      <p:bldP spid="27" grpId="0" animBg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00063"/>
            <a:ext cx="7000875" cy="528637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Кто может быть таким?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57213" cy="828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1" name="Picture 2" descr="http://t3.gstatic.com/images?q=tbn:ANd9GcR_okoP2xIUVGlH1huvbAdEcMA67wDBLrpucR8z5MPFYL03ICR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2148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http://t1.gstatic.com/images?q=tbn:ANd9GcR8EiWssrWkEDyhYNPumvrwXXwds1GxSIO6wghQu3_jYVemwBMs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571625"/>
            <a:ext cx="2209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http://img.animal-photos.ru/rabbits/rabbits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357438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http://www.segodnya.ua/img/forall/a/142225/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4643438"/>
            <a:ext cx="2713037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http://thumbs.dreamstime.com/thumblarge_532/1282440759dVbee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2786063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75" y="1214438"/>
            <a:ext cx="53578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+mj-lt"/>
                <a:ea typeface="+mj-ea"/>
                <a:cs typeface="+mj-cs"/>
              </a:rPr>
              <a:t>разъярённый</a:t>
            </a:r>
            <a:endParaRPr lang="ru-RU" sz="6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5929313" cy="868362"/>
          </a:xfrm>
        </p:spPr>
        <p:txBody>
          <a:bodyPr/>
          <a:lstStyle/>
          <a:p>
            <a:r>
              <a:rPr lang="ru-RU" sz="6000" smtClean="0">
                <a:solidFill>
                  <a:schemeClr val="accent2"/>
                </a:solidFill>
              </a:rPr>
              <a:t>физминутка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143500" y="2786063"/>
            <a:ext cx="3543300" cy="33401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http://wallspaper.ru/uploads/gallery/main/21/nature_seasons_summer__006149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06488"/>
            <a:ext cx="7667625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img.animal-photos.ru/rabbits/rabbits-1.jpg"/>
          <p:cNvPicPr>
            <a:picLocks noChangeAspect="1" noChangeArrowheads="1"/>
          </p:cNvPicPr>
          <p:nvPr/>
        </p:nvPicPr>
        <p:blipFill>
          <a:blip r:embed="rId4"/>
          <a:srcRect l="15276" r="9166" b="2039"/>
          <a:stretch>
            <a:fillRect/>
          </a:stretch>
        </p:blipFill>
        <p:spPr bwMode="auto">
          <a:xfrm>
            <a:off x="6000750" y="4857750"/>
            <a:ext cx="20161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032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Подготовимся к письму по памяти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6429375" y="2714625"/>
            <a:ext cx="2257425" cy="34115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00188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u="sng">
                <a:latin typeface="Georgia" pitchFamily="18" charset="0"/>
              </a:rPr>
              <a:t>От</a:t>
            </a:r>
            <a:r>
              <a:rPr lang="ru-RU" sz="3200">
                <a:latin typeface="Georgia" pitchFamily="18" charset="0"/>
              </a:rPr>
              <a:t> перв</a:t>
            </a:r>
            <a:r>
              <a:rPr lang="ru-RU" sz="3200">
                <a:solidFill>
                  <a:srgbClr val="C00000"/>
                </a:solidFill>
                <a:latin typeface="Georgia" pitchFamily="18" charset="0"/>
              </a:rPr>
              <a:t>ого</a:t>
            </a:r>
            <a:r>
              <a:rPr lang="ru-RU" sz="3200">
                <a:latin typeface="Georgia" pitchFamily="18" charset="0"/>
              </a:rPr>
              <a:t> м</a:t>
            </a:r>
            <a:r>
              <a:rPr lang="ru-RU" sz="3200">
                <a:solidFill>
                  <a:srgbClr val="C00000"/>
                </a:solidFill>
                <a:latin typeface="Georgia" pitchFamily="18" charset="0"/>
              </a:rPr>
              <a:t>оро</a:t>
            </a:r>
            <a:r>
              <a:rPr lang="ru-RU" sz="3200">
                <a:latin typeface="Georgia" pitchFamily="18" charset="0"/>
              </a:rPr>
              <a:t>за с</a:t>
            </a:r>
            <a:r>
              <a:rPr lang="ru-RU" sz="3200">
                <a:solidFill>
                  <a:srgbClr val="C00000"/>
                </a:solidFill>
                <a:latin typeface="Georgia" pitchFamily="18" charset="0"/>
              </a:rPr>
              <a:t>ъ</a:t>
            </a:r>
            <a:r>
              <a:rPr lang="ru-RU" sz="3200">
                <a:latin typeface="Georgia" pitchFamily="18" charset="0"/>
              </a:rPr>
              <a:t>ё</a:t>
            </a:r>
            <a:r>
              <a:rPr lang="ru-RU" sz="3200" u="sng">
                <a:latin typeface="Georgia" pitchFamily="18" charset="0"/>
              </a:rPr>
              <a:t>жи</a:t>
            </a:r>
            <a:r>
              <a:rPr lang="ru-RU" sz="3200">
                <a:latin typeface="Georgia" pitchFamily="18" charset="0"/>
              </a:rPr>
              <a:t>ли</a:t>
            </a:r>
            <a:r>
              <a:rPr lang="ru-RU" sz="3200" u="sng">
                <a:latin typeface="Georgia" pitchFamily="18" charset="0"/>
              </a:rPr>
              <a:t>сь</a:t>
            </a:r>
            <a:r>
              <a:rPr lang="ru-RU" sz="3200">
                <a:latin typeface="Georgia" pitchFamily="18" charset="0"/>
              </a:rPr>
              <a:t> л</a:t>
            </a:r>
            <a:r>
              <a:rPr lang="ru-RU" sz="320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3200">
                <a:latin typeface="Georgia" pitchFamily="18" charset="0"/>
              </a:rPr>
              <a:t>сто</a:t>
            </a:r>
            <a:r>
              <a:rPr lang="ru-RU" sz="3200" u="sng">
                <a:latin typeface="Georgia" pitchFamily="18" charset="0"/>
              </a:rPr>
              <a:t>чк</a:t>
            </a:r>
            <a:r>
              <a:rPr lang="ru-RU" sz="3200">
                <a:latin typeface="Georgia" pitchFamily="18" charset="0"/>
              </a:rPr>
              <a:t>и.</a:t>
            </a:r>
          </a:p>
        </p:txBody>
      </p:sp>
      <p:pic>
        <p:nvPicPr>
          <p:cNvPr id="26628" name="Picture 8" descr="http://www.findfoto.ru/foto/medium/10/9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57625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http://i.sunhome.ru/foto/196/osennie_list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643313"/>
            <a:ext cx="26162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http://t2.gstatic.com/images?q=tbn:ANd9GcSf6vYi4StmPVJY45dA_-VsKf49gJC-3vBfvPwqKDNzo3JZmuZ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214563"/>
            <a:ext cx="4351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http://t0.gstatic.com/images?q=tbn:ANd9GcQMpR_OuhDlB-UzHgEG3a2jQixhNkmaFdGgv17IcYxBHHYQaje8S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143125"/>
            <a:ext cx="314325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Выполните задание самостоятельно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8001000" y="4286250"/>
            <a:ext cx="685800" cy="18399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214438" y="1714500"/>
            <a:ext cx="7072312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Спиши слова по образцу.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Подчеркни «</a:t>
            </a:r>
            <a:r>
              <a:rPr lang="ru-RU" sz="2800" dirty="0" err="1">
                <a:latin typeface="+mn-lt"/>
              </a:rPr>
              <a:t>ъ</a:t>
            </a:r>
            <a:r>
              <a:rPr lang="ru-RU" sz="2800" dirty="0">
                <a:latin typeface="+mn-lt"/>
              </a:rPr>
              <a:t>» и гласную после него.</a:t>
            </a:r>
            <a:endParaRPr lang="ru-RU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28938"/>
            <a:ext cx="7143750" cy="954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2. Запиши рядом подходящее по смыслу слово.</a:t>
            </a:r>
            <a:endParaRPr lang="ru-RU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143375"/>
            <a:ext cx="7143750" cy="954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3. Устно придумай предложение с полученным сочетанием слов.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928688"/>
            <a:ext cx="5429250" cy="917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трашилка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8001000" y="3143250"/>
            <a:ext cx="685800" cy="29829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85813" y="2071688"/>
            <a:ext cx="6929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Georgia" pitchFamily="18" charset="0"/>
              </a:rPr>
              <a:t>Всё  вокруг объято страхом.</a:t>
            </a:r>
          </a:p>
          <a:p>
            <a:r>
              <a:rPr lang="ru-RU" sz="3600">
                <a:latin typeface="Georgia" pitchFamily="18" charset="0"/>
              </a:rPr>
              <a:t>Разъярённый людоед</a:t>
            </a:r>
          </a:p>
          <a:p>
            <a:r>
              <a:rPr lang="ru-RU" sz="3600">
                <a:latin typeface="Georgia" pitchFamily="18" charset="0"/>
              </a:rPr>
              <a:t>Объявил, что съест сегодня</a:t>
            </a:r>
          </a:p>
          <a:p>
            <a:r>
              <a:rPr lang="ru-RU" sz="3600">
                <a:latin typeface="Georgia" pitchFamily="18" charset="0"/>
              </a:rPr>
              <a:t>Замечательный обед.</a:t>
            </a:r>
          </a:p>
          <a:p>
            <a:r>
              <a:rPr lang="ru-RU" sz="3600">
                <a:latin typeface="Georgia" pitchFamily="18" charset="0"/>
              </a:rPr>
              <a:t>Даже несъедобный ёжик</a:t>
            </a:r>
          </a:p>
          <a:p>
            <a:r>
              <a:rPr lang="ru-RU" sz="3600">
                <a:latin typeface="Georgia" pitchFamily="18" charset="0"/>
              </a:rPr>
              <a:t>Съёжился от страха тоже.</a:t>
            </a:r>
          </a:p>
        </p:txBody>
      </p:sp>
      <p:pic>
        <p:nvPicPr>
          <p:cNvPr id="30724" name="Picture 2" descr="http://t2.gstatic.com/images?q=tbn:ANd9GcSFTHwzV50KG7adrgNts4rFJvDf7fBqHaTUmwntZRLJIwfCRFkk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1865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t1.gstatic.com/images?q=tbn:ANd9GcTIzwCbDa9lCy4CjdhLuFjtMX7BAVOCoHaTbY6GnQM-3kbOqYGq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214813"/>
            <a:ext cx="18859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00063" y="614362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Выучи и напугай дома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519</TotalTime>
  <Words>183</Words>
  <Application>Microsoft Office PowerPoint</Application>
  <PresentationFormat>Экран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Georgia</vt:lpstr>
      <vt:lpstr>Arial</vt:lpstr>
      <vt:lpstr>Trebuchet MS</vt:lpstr>
      <vt:lpstr>Calibri</vt:lpstr>
      <vt:lpstr>Gulim</vt:lpstr>
      <vt:lpstr>IrisUPC</vt:lpstr>
      <vt:lpstr>Comic Sans MS</vt:lpstr>
      <vt:lpstr>Wingdings</vt:lpstr>
      <vt:lpstr>Тема Office</vt:lpstr>
      <vt:lpstr>Тема урока:  Разделительный твёрдый знак</vt:lpstr>
      <vt:lpstr>Печатная и письменная буква</vt:lpstr>
      <vt:lpstr>Слайд 3</vt:lpstr>
      <vt:lpstr>Разделительный твёрдый знак пишется после согласных  перед гласными</vt:lpstr>
      <vt:lpstr>Кто может быть таким?</vt:lpstr>
      <vt:lpstr>физминутка</vt:lpstr>
      <vt:lpstr>Подготовимся к письму по памяти</vt:lpstr>
      <vt:lpstr>Выполните задание самостоятельно</vt:lpstr>
      <vt:lpstr>Страшилка</vt:lpstr>
      <vt:lpstr>Вспоминаем и повторяем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рождения, Виктор!</dc:title>
  <dc:creator>Пользователь Windows</dc:creator>
  <cp:lastModifiedBy>ttt</cp:lastModifiedBy>
  <cp:revision>10</cp:revision>
  <dcterms:created xsi:type="dcterms:W3CDTF">2010-10-24T03:47:30Z</dcterms:created>
  <dcterms:modified xsi:type="dcterms:W3CDTF">2012-01-24T14:36:25Z</dcterms:modified>
</cp:coreProperties>
</file>