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0" autoAdjust="0"/>
  </p:normalViewPr>
  <p:slideViewPr>
    <p:cSldViewPr>
      <p:cViewPr varScale="1">
        <p:scale>
          <a:sx n="67" d="100"/>
          <a:sy n="67" d="100"/>
        </p:scale>
        <p:origin x="-10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714612" y="500042"/>
            <a:ext cx="6272202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43240" y="2285992"/>
            <a:ext cx="55721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 rot="16200000">
            <a:off x="758826" y="4241800"/>
            <a:ext cx="1562100" cy="365125"/>
          </a:xfrm>
        </p:spPr>
        <p:txBody>
          <a:bodyPr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63C8C403-B093-49F4-B112-D78E10F5AE88}" type="datetimeFigureOut">
              <a:rPr lang="ru-RU"/>
              <a:pPr>
                <a:defRPr/>
              </a:pPr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600" b="1" i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16200000">
            <a:off x="718345" y="2424906"/>
            <a:ext cx="1643062" cy="365125"/>
          </a:xfrm>
        </p:spPr>
        <p:txBody>
          <a:bodyPr/>
          <a:lstStyle>
            <a:lvl1pPr>
              <a:defRPr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pPr>
              <a:defRPr/>
            </a:pPr>
            <a:fld id="{B6D0491C-E502-4AC7-8ECA-2A4E45A827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3153A-5240-4944-BBDC-35A3294EECC2}" type="datetimeFigureOut">
              <a:rPr lang="ru-RU"/>
              <a:pPr>
                <a:defRPr/>
              </a:pPr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69F840-408D-4F3B-8019-E3717E9315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214678" y="274638"/>
            <a:ext cx="3262322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0A8A44-2696-46C8-B636-9D5FCD45CEC0}" type="datetimeFigureOut">
              <a:rPr lang="ru-RU"/>
              <a:pPr>
                <a:defRPr/>
              </a:pPr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70FCE-B6F5-4A8D-A241-7A548F8F77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274638"/>
            <a:ext cx="5614998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600200"/>
            <a:ext cx="5472122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 rot="16200000">
            <a:off x="808038" y="4264025"/>
            <a:ext cx="1463675" cy="365125"/>
          </a:xfrm>
        </p:spPr>
        <p:txBody>
          <a:bodyPr/>
          <a:lstStyle>
            <a:lvl1pPr>
              <a:defRPr b="1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FF3A5BD7-41E8-46DB-97E6-428C682740DD}" type="datetimeFigureOut">
              <a:rPr lang="ru-RU"/>
              <a:pPr>
                <a:defRPr/>
              </a:pPr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 rot="16200000">
            <a:off x="-658018" y="3301206"/>
            <a:ext cx="3395662" cy="365125"/>
          </a:xfrm>
        </p:spPr>
        <p:txBody>
          <a:bodyPr/>
          <a:lstStyle>
            <a:lvl1pPr>
              <a:defRPr sz="1600" b="1" i="1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4AEB27B-B335-4189-A1AC-CD8D95ECD2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39" y="4406900"/>
            <a:ext cx="5351473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43239" y="2906713"/>
            <a:ext cx="535147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8926-B85F-4C9A-AB85-1D3FDD2D718C}" type="datetimeFigureOut">
              <a:rPr lang="ru-RU"/>
              <a:pPr>
                <a:defRPr/>
              </a:pPr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79A51-FAE1-45C2-90A4-C489E09593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274638"/>
            <a:ext cx="554356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214678" y="1571612"/>
            <a:ext cx="271464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00760" y="1600200"/>
            <a:ext cx="28575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642D0-FE97-4FD3-A831-8A443A7B9FA4}" type="datetimeFigureOut">
              <a:rPr lang="ru-RU"/>
              <a:pPr>
                <a:defRPr/>
              </a:pPr>
              <a:t>12.10.2011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78612-3478-4AC0-8B04-A0FE0D288E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43240" y="274638"/>
            <a:ext cx="554356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214678" y="1500174"/>
            <a:ext cx="26860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14678" y="2214554"/>
            <a:ext cx="271464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00760" y="1500174"/>
            <a:ext cx="268604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00760" y="2174875"/>
            <a:ext cx="268604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D841D-230C-4BE3-9DAB-B349DAEB62AF}" type="datetimeFigureOut">
              <a:rPr lang="ru-RU"/>
              <a:pPr>
                <a:defRPr/>
              </a:pPr>
              <a:t>12.10.2011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D15733-3C88-4A73-8D86-3D85D2C6FD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14678" y="274638"/>
            <a:ext cx="5472122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7DF9E-48AB-4BD8-B31E-3D20D9FDD332}" type="datetimeFigureOut">
              <a:rPr lang="ru-RU"/>
              <a:pPr>
                <a:defRPr/>
              </a:pPr>
              <a:t>12.10.2011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3EA41-7377-4E6E-BB6D-FC62C9C404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260C35-071F-4BFA-9099-B06B12B6A361}" type="datetimeFigureOut">
              <a:rPr lang="ru-RU"/>
              <a:pPr>
                <a:defRPr/>
              </a:pPr>
              <a:t>12.10.2011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328918-4355-457F-AD98-A1142567BB0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C81E8-4C8D-4801-A5D8-5010A084AD89}" type="datetimeFigureOut">
              <a:rPr lang="ru-RU"/>
              <a:pPr>
                <a:defRPr/>
              </a:pPr>
              <a:t>12.10.2011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26179-52E9-49A9-80E7-86E73BA79D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4B8E29-C9A8-439A-B849-2BD2AF4AE14A}" type="datetimeFigureOut">
              <a:rPr lang="ru-RU"/>
              <a:pPr>
                <a:defRPr/>
              </a:pPr>
              <a:t>12.10.2011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6E911C-9BB7-4C55-BAC2-330305AE5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3143250" y="274638"/>
            <a:ext cx="57864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143250" y="1600200"/>
            <a:ext cx="5786438" cy="468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 rot="16200000">
            <a:off x="794544" y="4277519"/>
            <a:ext cx="1490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bg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68C9B0-B570-4D0D-A68A-BFDB1EB96A8F}" type="datetimeFigureOut">
              <a:rPr lang="ru-RU"/>
              <a:pPr>
                <a:defRPr/>
              </a:pPr>
              <a:t>12.10.2011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 rot="16200000">
            <a:off x="-586580" y="3301206"/>
            <a:ext cx="33956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600" b="1">
                <a:solidFill>
                  <a:schemeClr val="accent1">
                    <a:lumMod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 rot="16200000">
            <a:off x="704850" y="2366963"/>
            <a:ext cx="15271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01DFF7-3E19-4A5A-A673-77B5233B56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2428875" y="500063"/>
            <a:ext cx="6500813" cy="1785937"/>
          </a:xfrm>
        </p:spPr>
        <p:txBody>
          <a:bodyPr/>
          <a:lstStyle/>
          <a:p>
            <a:r>
              <a:rPr lang="ru-RU" smtClean="0">
                <a:solidFill>
                  <a:schemeClr val="accent1"/>
                </a:solidFill>
              </a:rPr>
              <a:t>Подготовка к ЕГЭ по русскому языку</a:t>
            </a: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2743200" y="2571750"/>
            <a:ext cx="6400800" cy="22526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Полудницына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Эльвира </a:t>
            </a:r>
            <a:r>
              <a:rPr lang="ru-RU" sz="2800" i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Алимчановна</a:t>
            </a:r>
            <a:r>
              <a:rPr lang="ru-RU" sz="2800" i="1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учитель русского языка и литературы, МОУ  ТШИ.</a:t>
            </a:r>
            <a:endParaRPr lang="ru-RU" sz="2800" i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3500438" y="1004888"/>
            <a:ext cx="5111750" cy="5853112"/>
          </a:xfrm>
        </p:spPr>
        <p:txBody>
          <a:bodyPr/>
          <a:lstStyle/>
          <a:p>
            <a:r>
              <a:rPr lang="ru-RU" smtClean="0"/>
              <a:t>5.Аргументы ученика:		</a:t>
            </a:r>
            <a:r>
              <a:rPr lang="en-US" smtClean="0"/>
              <a:t>a</a:t>
            </a:r>
            <a:r>
              <a:rPr lang="ru-RU" smtClean="0"/>
              <a:t>)из жизни;			б)из литературы.	6.Заключение.		 </a:t>
            </a:r>
          </a:p>
        </p:txBody>
      </p:sp>
      <p:sp>
        <p:nvSpPr>
          <p:cNvPr id="13316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571480"/>
            <a:ext cx="5614998" cy="1143000"/>
          </a:xfrm>
        </p:spPr>
        <p:txBody>
          <a:bodyPr/>
          <a:lstStyle/>
          <a:p>
            <a:r>
              <a:rPr lang="ru-RU" dirty="0" smtClean="0"/>
              <a:t>Позиция автора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14678" y="1785926"/>
            <a:ext cx="5472122" cy="4525963"/>
          </a:xfrm>
        </p:spPr>
        <p:txBody>
          <a:bodyPr/>
          <a:lstStyle/>
          <a:p>
            <a:r>
              <a:rPr lang="ru-RU" dirty="0" smtClean="0"/>
              <a:t>1.Ревность- это чувство, связанное с неверием в себя, с недоверием к тому, кого любишь.			2.Любовь без ревности бывает, хотя сопровождается сомнениями.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71802" y="642918"/>
            <a:ext cx="5614998" cy="1143000"/>
          </a:xfrm>
        </p:spPr>
        <p:txBody>
          <a:bodyPr/>
          <a:lstStyle/>
          <a:p>
            <a:r>
              <a:rPr lang="ru-RU" dirty="0" smtClean="0"/>
              <a:t>Позиция автора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143240" y="2071678"/>
            <a:ext cx="5472122" cy="4525963"/>
          </a:xfrm>
        </p:spPr>
        <p:txBody>
          <a:bodyPr/>
          <a:lstStyle/>
          <a:p>
            <a:r>
              <a:rPr lang="ru-RU" dirty="0" smtClean="0"/>
              <a:t>3.Через отказ от ревности происходит обретение подлинного чувства.		4.Крушение любви начинается с эгоизма.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1.Написать сочинение.	</a:t>
            </a:r>
            <a:r>
              <a:rPr lang="ru-RU" dirty="0" smtClean="0"/>
              <a:t>	</a:t>
            </a:r>
            <a:r>
              <a:rPr lang="ru-RU" dirty="0" smtClean="0"/>
              <a:t>2.Подобрать эпиграф.	3.Проработать собственную аргументацию.		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 idx="4294967295"/>
          </p:nvPr>
        </p:nvSpPr>
        <p:spPr>
          <a:xfrm>
            <a:off x="3071813" y="714375"/>
            <a:ext cx="5786437" cy="1357313"/>
          </a:xfrm>
        </p:spPr>
        <p:txBody>
          <a:bodyPr/>
          <a:lstStyle/>
          <a:p>
            <a:r>
              <a:rPr lang="ru-RU" smtClean="0"/>
              <a:t>Урок русского языка в 11 классе.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body" idx="4294967295"/>
          </p:nvPr>
        </p:nvSpPr>
        <p:spPr>
          <a:xfrm>
            <a:off x="3214688" y="2286000"/>
            <a:ext cx="6143625" cy="4572000"/>
          </a:xfrm>
        </p:spPr>
        <p:txBody>
          <a:bodyPr/>
          <a:lstStyle/>
          <a:p>
            <a:r>
              <a:rPr lang="ru-RU" smtClean="0"/>
              <a:t>Подготовка к сочинению –рассуждению.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mtClean="0"/>
              <a:t>ЦЕЛЬ:</a:t>
            </a:r>
          </a:p>
        </p:txBody>
      </p:sp>
      <p:sp>
        <p:nvSpPr>
          <p:cNvPr id="6147" name="Rectangle 3"/>
          <p:cNvSpPr>
            <a:spLocks noGrp="1"/>
          </p:cNvSpPr>
          <p:nvPr>
            <p:ph type="body" idx="4294967295"/>
          </p:nvPr>
        </p:nvSpPr>
        <p:spPr>
          <a:xfrm>
            <a:off x="3143250" y="1285875"/>
            <a:ext cx="5786438" cy="5000625"/>
          </a:xfrm>
        </p:spPr>
        <p:txBody>
          <a:bodyPr/>
          <a:lstStyle/>
          <a:p>
            <a:r>
              <a:rPr lang="ru-RU" smtClean="0"/>
              <a:t>- знать основные этапы работы с текстом;			-уметь выполнять различные элементы комплексного анализа текста;					-создавать отдельные композиционные части сочинения по заданному тексту.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3643313" y="1785938"/>
            <a:ext cx="5111750" cy="5072062"/>
          </a:xfrm>
        </p:spPr>
        <p:txBody>
          <a:bodyPr/>
          <a:lstStyle/>
          <a:p>
            <a:r>
              <a:rPr lang="ru-RU" smtClean="0"/>
              <a:t>О ТЕБЕ, О ТЕБЕ, О 				ТЕБЕ, НИЧЕГО, НИЧЕГО 				ОБО МНЕ!						Н.ГУМИЛЕВ.</a:t>
            </a:r>
          </a:p>
        </p:txBody>
      </p:sp>
      <p:sp>
        <p:nvSpPr>
          <p:cNvPr id="7172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за</a:t>
            </a: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3643313" y="714375"/>
            <a:ext cx="5111750" cy="5853113"/>
          </a:xfrm>
        </p:spPr>
        <p:txBody>
          <a:bodyPr/>
          <a:lstStyle/>
          <a:p>
            <a:r>
              <a:rPr lang="ru-RU" smtClean="0"/>
              <a:t>1.Озаглавить.		2.Как текст соотносится с эпиграфом? Найти предложение, соответствующее этому эпиграфу.		3.Выявить проблемы текста.</a:t>
            </a:r>
          </a:p>
        </p:txBody>
      </p:sp>
      <p:sp>
        <p:nvSpPr>
          <p:cNvPr id="8196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>
          <a:xfrm>
            <a:off x="3357563" y="500063"/>
            <a:ext cx="5329237" cy="917575"/>
          </a:xfrm>
        </p:spPr>
        <p:txBody>
          <a:bodyPr/>
          <a:lstStyle/>
          <a:p>
            <a:r>
              <a:rPr lang="ru-RU" smtClean="0"/>
              <a:t>ПРОБЛЕМЫ:</a:t>
            </a:r>
          </a:p>
        </p:txBody>
      </p:sp>
      <p:sp>
        <p:nvSpPr>
          <p:cNvPr id="9219" name="Содержимое 2"/>
          <p:cNvSpPr>
            <a:spLocks noGrp="1"/>
          </p:cNvSpPr>
          <p:nvPr>
            <p:ph idx="1"/>
          </p:nvPr>
        </p:nvSpPr>
        <p:spPr>
          <a:xfrm>
            <a:off x="3214688" y="1600200"/>
            <a:ext cx="5472112" cy="4525963"/>
          </a:xfrm>
        </p:spPr>
        <p:txBody>
          <a:bodyPr/>
          <a:lstStyle/>
          <a:p>
            <a:r>
              <a:rPr lang="ru-RU" dirty="0" smtClean="0"/>
              <a:t>1. </a:t>
            </a:r>
            <a:r>
              <a:rPr lang="ru-RU" dirty="0" smtClean="0"/>
              <a:t>Определения </a:t>
            </a:r>
            <a:r>
              <a:rPr lang="ru-RU" dirty="0" smtClean="0"/>
              <a:t>ревности (Что такое ревность?)	</a:t>
            </a:r>
            <a:r>
              <a:rPr lang="ru-RU" dirty="0" smtClean="0"/>
              <a:t>2.Соотношения </a:t>
            </a:r>
            <a:r>
              <a:rPr lang="ru-RU" dirty="0" smtClean="0"/>
              <a:t>любви и ревности(Бывает ли любовь без ревности?)3.Преодоления ревности.4.Становления и крушения любви.5.Бывает ли любовь без эгоизма?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>
          <a:xfrm>
            <a:off x="3071813" y="571500"/>
            <a:ext cx="5614987" cy="1143000"/>
          </a:xfrm>
        </p:spPr>
        <p:txBody>
          <a:bodyPr/>
          <a:lstStyle/>
          <a:p>
            <a:r>
              <a:rPr lang="ru-RU" smtClean="0"/>
              <a:t>К какой проблеме можно отнести:</a:t>
            </a: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>
          <a:xfrm>
            <a:off x="3143250" y="1714500"/>
            <a:ext cx="5472113" cy="4525963"/>
          </a:xfrm>
        </p:spPr>
        <p:txBody>
          <a:bodyPr/>
          <a:lstStyle/>
          <a:p>
            <a:r>
              <a:rPr lang="ru-RU" dirty="0" smtClean="0"/>
              <a:t>-нравственная,-социальная,-экологическая,-патриотическая,-философская</a:t>
            </a:r>
            <a:r>
              <a:rPr lang="ru-RU" dirty="0" smtClean="0"/>
              <a:t>,-	</a:t>
            </a:r>
            <a:r>
              <a:rPr lang="ru-RU" dirty="0" err="1" smtClean="0"/>
              <a:t>морально-этическая</a:t>
            </a:r>
            <a:r>
              <a:rPr lang="ru-RU" dirty="0" err="1" smtClean="0"/>
              <a:t>,-социально</a:t>
            </a:r>
            <a:r>
              <a:rPr lang="ru-RU" dirty="0" smtClean="0"/>
              <a:t>- </a:t>
            </a:r>
            <a:r>
              <a:rPr lang="ru-RU" dirty="0" err="1" smtClean="0"/>
              <a:t>философская,-политическая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>
          <a:xfrm>
            <a:off x="3143250" y="500063"/>
            <a:ext cx="5614988" cy="1143000"/>
          </a:xfrm>
        </p:spPr>
        <p:txBody>
          <a:bodyPr/>
          <a:lstStyle/>
          <a:p>
            <a:r>
              <a:rPr lang="ru-RU" smtClean="0"/>
              <a:t>Задания по группам</a:t>
            </a:r>
          </a:p>
        </p:txBody>
      </p:sp>
      <p:sp>
        <p:nvSpPr>
          <p:cNvPr id="11267" name="Содержимое 2"/>
          <p:cNvSpPr>
            <a:spLocks noGrp="1"/>
          </p:cNvSpPr>
          <p:nvPr>
            <p:ph idx="1"/>
          </p:nvPr>
        </p:nvSpPr>
        <p:spPr>
          <a:xfrm>
            <a:off x="3143250" y="1785938"/>
            <a:ext cx="5472113" cy="4811712"/>
          </a:xfrm>
        </p:spPr>
        <p:txBody>
          <a:bodyPr/>
          <a:lstStyle/>
          <a:p>
            <a:pPr lvl="1">
              <a:buFont typeface="Arial" charset="0"/>
              <a:buNone/>
            </a:pPr>
            <a:r>
              <a:rPr lang="ru-RU" smtClean="0"/>
              <a:t>1.Определить тип речи.	2.Определить стиль текста.				3.Выявить ключевые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3071813" y="571500"/>
            <a:ext cx="5614987" cy="1143000"/>
          </a:xfrm>
        </p:spPr>
        <p:txBody>
          <a:bodyPr/>
          <a:lstStyle/>
          <a:p>
            <a:r>
              <a:rPr lang="ru-RU" smtClean="0"/>
              <a:t>Композиция сочинения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>
          <a:xfrm>
            <a:off x="3214688" y="1785938"/>
            <a:ext cx="5472112" cy="4525962"/>
          </a:xfrm>
        </p:spPr>
        <p:txBody>
          <a:bodyPr/>
          <a:lstStyle/>
          <a:p>
            <a:r>
              <a:rPr lang="ru-RU" smtClean="0"/>
              <a:t>1.Вступление(указать проблему, поднятую автором в тексте)			2.Комментарии к данной проблеме.		3.Авторская позиция. 4.Позиция ученика(согласен ,не согласен, почему..)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5949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TS030005949</Template>
  <TotalTime>186</TotalTime>
  <Words>136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Constantia</vt:lpstr>
      <vt:lpstr>Calibri</vt:lpstr>
      <vt:lpstr>TS030005949</vt:lpstr>
      <vt:lpstr>Подготовка к ЕГЭ по русскому языку</vt:lpstr>
      <vt:lpstr>Урок русского языка в 11 классе.</vt:lpstr>
      <vt:lpstr>ЦЕЛЬ:</vt:lpstr>
      <vt:lpstr>Слайд 4</vt:lpstr>
      <vt:lpstr>за</vt:lpstr>
      <vt:lpstr>ПРОБЛЕМЫ:</vt:lpstr>
      <vt:lpstr>К какой проблеме можно отнести:</vt:lpstr>
      <vt:lpstr>Задания по группам</vt:lpstr>
      <vt:lpstr>Композиция сочинения</vt:lpstr>
      <vt:lpstr>Слайд 10</vt:lpstr>
      <vt:lpstr>Позиция автора</vt:lpstr>
      <vt:lpstr>Позиция автора</vt:lpstr>
      <vt:lpstr>Домашнее задание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Подготовка к ЕГЭ по русскому языку</dc:title>
  <dc:creator>эльвира</dc:creator>
  <cp:lastModifiedBy>эльвира</cp:lastModifiedBy>
  <cp:revision>12</cp:revision>
  <dcterms:created xsi:type="dcterms:W3CDTF">2011-10-09T18:41:38Z</dcterms:created>
  <dcterms:modified xsi:type="dcterms:W3CDTF">2011-10-12T17:51:44Z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TC030005949</vt:lpwstr>
  </property>
</Properties>
</file>