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68" r:id="rId7"/>
    <p:sldId id="265" r:id="rId8"/>
    <p:sldId id="258" r:id="rId9"/>
    <p:sldId id="261" r:id="rId10"/>
    <p:sldId id="259" r:id="rId11"/>
    <p:sldId id="260" r:id="rId12"/>
    <p:sldId id="257" r:id="rId13"/>
    <p:sldId id="26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0801-502A-4F58-A5CB-88B8D1E342ED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34F3-9E61-4248-953C-54396CF8F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99792" y="188640"/>
            <a:ext cx="40324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Список  тем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00808"/>
            <a:ext cx="4896544" cy="37240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800000"/>
                </a:solidFill>
              </a:rPr>
              <a:t>Знаменательные части речи</a:t>
            </a:r>
          </a:p>
          <a:p>
            <a:pPr marL="342900" indent="-342900"/>
            <a:endParaRPr lang="ru-RU" sz="2800" b="1" dirty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/>
              <a:t>Имя существительное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Имя прилагательное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Имя числительное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Местоимение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Глагол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Причастие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Деепричастие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Наречие.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Категория состояния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55568" y="2564904"/>
            <a:ext cx="3888432" cy="32316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800" b="1" dirty="0" smtClean="0">
                <a:solidFill>
                  <a:srgbClr val="800000"/>
                </a:solidFill>
              </a:rPr>
              <a:t>Служебные части речи</a:t>
            </a:r>
          </a:p>
          <a:p>
            <a:endParaRPr lang="ru-RU" sz="2800" b="1" dirty="0" smtClean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/>
              <a:t>Предлог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Союз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Частица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Междометия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Модальные слова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88640"/>
            <a:ext cx="5871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Причастие как часть речи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908720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</a:t>
            </a:r>
            <a:r>
              <a:rPr lang="ru-RU" sz="4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№3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00808"/>
            <a:ext cx="914400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Воссоздайте по ключевым словам полностью определение</a:t>
            </a:r>
            <a:endParaRPr lang="ru-RU" sz="2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504" y="2492896"/>
            <a:ext cx="924580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Причастие 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____________________ часть речи, которая обозначает 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отвечает на вопросы 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Причастия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бывают _____________________________________________________________________,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 вида, 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 времени.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Причастия изменяются по ___________________________, числам, 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единственном числе)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 предложениях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 обычно бывают ___________________________,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реже ___________________________________________________________________________________.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31" y="1412776"/>
            <a:ext cx="90258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      Таким образом, причастия объединяют в себе признаки глагола и</a:t>
            </a:r>
          </a:p>
          <a:p>
            <a:r>
              <a:rPr lang="ru-RU" sz="2200" dirty="0" smtClean="0"/>
              <a:t> имени прилагательного. 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  От глагола причастия взяли такие постоянные  категории, как:</a:t>
            </a:r>
          </a:p>
          <a:p>
            <a:r>
              <a:rPr lang="ru-RU" sz="2200" dirty="0" smtClean="0"/>
              <a:t>1. Залог (действительный, когда причастие обозначает признак, который </a:t>
            </a:r>
          </a:p>
          <a:p>
            <a:r>
              <a:rPr lang="ru-RU" sz="2200" dirty="0" smtClean="0"/>
              <a:t> возник в результате действия самого предмета;</a:t>
            </a:r>
          </a:p>
          <a:p>
            <a:r>
              <a:rPr lang="ru-RU" sz="2200" dirty="0" smtClean="0"/>
              <a:t> и страдательный, когда причастие обозначает признак, который возник </a:t>
            </a:r>
          </a:p>
          <a:p>
            <a:r>
              <a:rPr lang="ru-RU" sz="2200" dirty="0" smtClean="0"/>
              <a:t>у предмета под действием другого предмета).</a:t>
            </a:r>
          </a:p>
          <a:p>
            <a:r>
              <a:rPr lang="ru-RU" sz="2200" dirty="0" smtClean="0"/>
              <a:t>2. Вид (совершенный и несовершенный).</a:t>
            </a:r>
          </a:p>
          <a:p>
            <a:r>
              <a:rPr lang="ru-RU" sz="2200" dirty="0" smtClean="0"/>
              <a:t>3. Время (настоящее и прошедшее).</a:t>
            </a:r>
            <a:endParaRPr lang="ru-RU" sz="2200" dirty="0"/>
          </a:p>
          <a:p>
            <a:r>
              <a:rPr lang="ru-RU" sz="2200" dirty="0" smtClean="0"/>
              <a:t>         От прилагательного  причастия взяли такие   категории, как: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Падеж (только у полных причастий).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Число.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Род (только в единственном числе)</a:t>
            </a:r>
          </a:p>
          <a:p>
            <a:pPr marL="457200" indent="-457200"/>
            <a:r>
              <a:rPr lang="ru-RU" sz="2200" dirty="0"/>
              <a:t> </a:t>
            </a:r>
            <a:r>
              <a:rPr lang="ru-RU" sz="2200" dirty="0" smtClean="0"/>
              <a:t>       Это непостоянные признаки.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764704"/>
            <a:ext cx="20495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Выводы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5" y="0"/>
            <a:ext cx="2337499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№4 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76672" y="1412776"/>
            <a:ext cx="104671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Глагол    +   Прилагательное   =   Причастие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420888"/>
            <a:ext cx="1365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Залог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Вид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Время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2420888"/>
            <a:ext cx="2700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Падеж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Число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Род (в ед. числе)</a:t>
            </a:r>
            <a:endParaRPr lang="ru-RU" sz="2400" dirty="0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629816" y="3050704"/>
            <a:ext cx="683568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3757972" y="2370820"/>
            <a:ext cx="683568" cy="27999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4221088"/>
            <a:ext cx="5144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Постоянные                                     Непостоянные</a:t>
            </a:r>
          </a:p>
          <a:p>
            <a:r>
              <a:rPr lang="ru-RU" dirty="0" smtClean="0"/>
              <a:t>      признаки                                              признаки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32656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№5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88640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№6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52736"/>
            <a:ext cx="92310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Воспроизведите формулу образования причастия.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24117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Глагол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700808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Прилагательное</a:t>
            </a:r>
            <a:endParaRPr lang="ru-RU" sz="2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700808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Причастие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162880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+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162880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=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899592" y="2420888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3968" y="2492896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3501008"/>
            <a:ext cx="2592288" cy="221599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1.   Залог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2.__</a:t>
            </a:r>
            <a:r>
              <a:rPr lang="ru-RU" sz="2400" u="sng" dirty="0" smtClean="0"/>
              <a:t>Вид</a:t>
            </a:r>
            <a:r>
              <a:rPr lang="ru-RU" sz="2400" dirty="0" smtClean="0"/>
              <a:t>________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3._</a:t>
            </a:r>
            <a:r>
              <a:rPr lang="ru-RU" sz="2400" u="sng" dirty="0" smtClean="0"/>
              <a:t>Время</a:t>
            </a:r>
            <a:r>
              <a:rPr lang="ru-RU" sz="2400" dirty="0" smtClean="0"/>
              <a:t>_______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3501008"/>
            <a:ext cx="2592288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smtClean="0"/>
              <a:t>Падеж.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err="1" smtClean="0"/>
              <a:t>_</a:t>
            </a:r>
            <a:r>
              <a:rPr lang="ru-RU" sz="2400" u="sng" dirty="0" err="1" smtClean="0"/>
              <a:t>Число</a:t>
            </a:r>
            <a:r>
              <a:rPr lang="ru-RU" sz="2400" dirty="0" err="1" smtClean="0"/>
              <a:t>_______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err="1" smtClean="0"/>
              <a:t>__</a:t>
            </a:r>
            <a:r>
              <a:rPr lang="ru-RU" sz="2400" u="sng" dirty="0" err="1" smtClean="0"/>
              <a:t>Род</a:t>
            </a:r>
            <a:r>
              <a:rPr lang="ru-RU" sz="2400" dirty="0" err="1" smtClean="0"/>
              <a:t>________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6447" y="260648"/>
            <a:ext cx="73345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Дееп</a:t>
            </a:r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ричастие как часть речи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908720"/>
            <a:ext cx="21194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№1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611521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Деепричастие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самостоятельная часть речи, которая обозначает добавочное действие при главном действии, выраженном глаголом.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Деепричастие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изменяется.  Деепричастия бывают  совершенного и несовершенного вида.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предложении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деепричастие  является  обстоятельством.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33296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Почему в данном определении выделено три части?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Как определить вид  причастия?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3.Что обозначают деепричастия? ______________________________________________________________________________________________________________________________________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Изменяются ли деепричастия? Докажите.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Чем  деепричастия являются в предложении? Приведите пример.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Что такое деепричастный оборот? Приведите пример.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На какие части речи похожи деепричастия? Чем?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0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</a:t>
            </a:r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№2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0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</a:t>
            </a:r>
            <a:r>
              <a:rPr lang="ru-RU" sz="4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№3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914400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Воссоздайте по ключевым словам полностью определение</a:t>
            </a:r>
            <a:endParaRPr lang="ru-RU" sz="2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138099"/>
            <a:ext cx="9144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Деепричастие –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_____________________ часть речи, которая обозначает ____________________________________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выраженном 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Деепричастие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не ___________________________________,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Деепричастия бывают     ________________________</a:t>
            </a:r>
            <a:r>
              <a:rPr lang="ru-RU" sz="2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___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 предложении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 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является___________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331858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Таким образом, деепричастия объединяют в себе признаки   глагола   и   наречия.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От глагола деепричастия взяли такой постоянный  признак, как: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Вид (совершенный и несовершенный).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От наречия  деепричастия взяли такую   категорию, как: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Неизменяемость.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5" y="0"/>
            <a:ext cx="2337499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№4 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764704"/>
            <a:ext cx="20495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Выводы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332656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№5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143889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C7B7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Глагол    +    Наречие       =     Деепричастие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1.Вид      1.Неизменяемость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116" y="1124744"/>
            <a:ext cx="83103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Все изложенное можно изобразить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11560" y="2708920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275856" y="2780928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88640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№6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15" y="1052736"/>
            <a:ext cx="9137823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Воспроизведите формулу образования деепричастия.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24117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Глагол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700808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Наречие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700808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Деепричастие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162880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+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162880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=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899592" y="2420888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3968" y="2492896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3501009"/>
            <a:ext cx="2592288" cy="101412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200" dirty="0" err="1" smtClean="0"/>
              <a:t>__</a:t>
            </a:r>
            <a:r>
              <a:rPr lang="ru-RU" sz="2200" u="sng" dirty="0" err="1" smtClean="0"/>
              <a:t>Вид</a:t>
            </a:r>
            <a:r>
              <a:rPr lang="ru-RU" sz="2200" dirty="0" err="1" smtClean="0"/>
              <a:t>_______</a:t>
            </a:r>
            <a:endParaRPr lang="ru-RU" sz="2200" dirty="0" smtClean="0"/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3501008"/>
            <a:ext cx="2592288" cy="105554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200" u="sng" dirty="0" smtClean="0"/>
              <a:t>Неизменяемость</a:t>
            </a:r>
            <a:endParaRPr lang="ru-RU" sz="2400" u="sng" dirty="0"/>
          </a:p>
          <a:p>
            <a:pPr marL="342900" indent="-342900">
              <a:lnSpc>
                <a:spcPct val="150000"/>
              </a:lnSpc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908720"/>
            <a:ext cx="21194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№1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52557" y="1556792"/>
            <a:ext cx="91965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>
              <a:buAutoNum type="romanU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Причастие</a:t>
            </a:r>
            <a:r>
              <a:rPr lang="ru-RU" sz="2000" dirty="0" smtClean="0"/>
              <a:t> – самостоятельная часть речи, которая обозначает проявляющийся</a:t>
            </a:r>
          </a:p>
          <a:p>
            <a:pPr marL="400050" indent="-400050"/>
            <a:r>
              <a:rPr lang="ru-RU" sz="2000" dirty="0"/>
              <a:t> </a:t>
            </a:r>
            <a:r>
              <a:rPr lang="ru-RU" sz="2000" dirty="0" smtClean="0"/>
              <a:t>       во времени признак  предмета по действию и отвечает на вопросы</a:t>
            </a:r>
          </a:p>
          <a:p>
            <a:pPr marL="400050" indent="-400050"/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какой? какая? какое? какие?</a:t>
            </a:r>
          </a:p>
          <a:p>
            <a:pPr marL="400050" indent="-400050"/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romanUcPeriod" startAt="2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Причастия </a:t>
            </a:r>
            <a:r>
              <a:rPr lang="ru-RU" sz="2000" dirty="0" smtClean="0"/>
              <a:t>бывают действительные и страдательные, совершенного и </a:t>
            </a:r>
          </a:p>
          <a:p>
            <a:pPr marL="514350" indent="-514350"/>
            <a:r>
              <a:rPr lang="ru-RU" sz="2000" dirty="0"/>
              <a:t> </a:t>
            </a:r>
            <a:r>
              <a:rPr lang="ru-RU" sz="2000" dirty="0" smtClean="0"/>
              <a:t>        несовершенного вида,  настоящего и прошедшего времени.</a:t>
            </a:r>
          </a:p>
          <a:p>
            <a:pPr marL="514350" indent="-514350"/>
            <a:r>
              <a:rPr lang="ru-RU" sz="2000" dirty="0"/>
              <a:t> </a:t>
            </a:r>
            <a:r>
              <a:rPr lang="ru-RU" sz="2000" dirty="0" smtClean="0"/>
              <a:t>        Причастия изменяются по падежам, числам, родам (в единственном числе)</a:t>
            </a:r>
          </a:p>
          <a:p>
            <a:pPr marL="514350" indent="-514350"/>
            <a:endParaRPr lang="ru-RU" sz="2000" dirty="0"/>
          </a:p>
          <a:p>
            <a:pPr marL="514350" indent="-514350"/>
            <a:r>
              <a:rPr lang="en-US" sz="2000" b="1" dirty="0" smtClean="0"/>
              <a:t>III.</a:t>
            </a:r>
            <a:r>
              <a:rPr lang="ru-RU" sz="2000" b="1" dirty="0" smtClean="0"/>
              <a:t>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предложениях  </a:t>
            </a:r>
            <a:r>
              <a:rPr lang="ru-RU" sz="2000" dirty="0" smtClean="0"/>
              <a:t>причастия  обычно  бывают  определениями,  реже сказуемыми.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21087" y="260648"/>
            <a:ext cx="64452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Причастие как часть речи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9872" y="0"/>
            <a:ext cx="221567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Лист </a:t>
            </a:r>
            <a:r>
              <a:rPr lang="ru-RU" sz="4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№2</a:t>
            </a:r>
            <a:endParaRPr lang="ru-RU" sz="4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80728"/>
            <a:ext cx="89289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Почему в данном определении выделено три части?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Разберите по составу слово </a:t>
            </a:r>
            <a:r>
              <a:rPr lang="ru-RU" sz="2000" i="1" dirty="0" smtClean="0"/>
              <a:t>причастие.</a:t>
            </a:r>
            <a:r>
              <a:rPr lang="ru-RU" sz="2000" dirty="0" smtClean="0"/>
              <a:t> Какой вывод можно сделать на основе такого разбора?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Как определить вид  причастия?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Изменяются ли причастия по временам? Докажите.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Какое время отсутствует у причастий?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Как изменяется причастие?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Какие причастия изменяются по падежам?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Когда причастия изменяются по родам?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Постоянный или непостоянный признак предмета обозначают причастия?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На какие вопросы отвечают причастия? Какая часть речи отвечает на такие же вопросы?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Какими членами предложения  могут быть причастия? Сравните с именами прилагательными.</a:t>
            </a:r>
          </a:p>
          <a:p>
            <a:pPr marL="342900" indent="-3429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678</Words>
  <Application>Microsoft Office PowerPoint</Application>
  <PresentationFormat>Экран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Черкасский</dc:creator>
  <cp:lastModifiedBy>Черкасский</cp:lastModifiedBy>
  <cp:revision>41</cp:revision>
  <dcterms:created xsi:type="dcterms:W3CDTF">2012-01-08T18:20:01Z</dcterms:created>
  <dcterms:modified xsi:type="dcterms:W3CDTF">2012-01-28T10:27:54Z</dcterms:modified>
</cp:coreProperties>
</file>